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theme/theme9.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FFFFC08_E02DDD3E.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63_F8BB2AF1.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heme/themeOverride4.xml" ContentType="application/vnd.openxmlformats-officedocument.themeOverr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95" r:id="rId4"/>
    <p:sldMasterId id="2147485907" r:id="rId5"/>
    <p:sldMasterId id="2147485922" r:id="rId6"/>
    <p:sldMasterId id="2147485925" r:id="rId7"/>
    <p:sldMasterId id="2147485929" r:id="rId8"/>
    <p:sldMasterId id="2147486029" r:id="rId9"/>
    <p:sldMasterId id="2147486053" r:id="rId10"/>
    <p:sldMasterId id="2147486373" r:id="rId11"/>
    <p:sldMasterId id="2147485431" r:id="rId12"/>
    <p:sldMasterId id="2147485489" r:id="rId13"/>
  </p:sldMasterIdLst>
  <p:notesMasterIdLst>
    <p:notesMasterId r:id="rId181"/>
  </p:notesMasterIdLst>
  <p:handoutMasterIdLst>
    <p:handoutMasterId r:id="rId182"/>
  </p:handoutMasterIdLst>
  <p:sldIdLst>
    <p:sldId id="262" r:id="rId14"/>
    <p:sldId id="382" r:id="rId15"/>
    <p:sldId id="2076137800" r:id="rId16"/>
    <p:sldId id="2147483629" r:id="rId17"/>
    <p:sldId id="2147477614" r:id="rId18"/>
    <p:sldId id="10219" r:id="rId19"/>
    <p:sldId id="2147478596" r:id="rId20"/>
    <p:sldId id="317" r:id="rId21"/>
    <p:sldId id="261" r:id="rId22"/>
    <p:sldId id="361" r:id="rId23"/>
    <p:sldId id="363" r:id="rId24"/>
    <p:sldId id="364" r:id="rId25"/>
    <p:sldId id="365" r:id="rId26"/>
    <p:sldId id="2147478592" r:id="rId27"/>
    <p:sldId id="2147478594" r:id="rId28"/>
    <p:sldId id="2147478687" r:id="rId29"/>
    <p:sldId id="2147478597" r:id="rId30"/>
    <p:sldId id="383" r:id="rId31"/>
    <p:sldId id="2147482632" r:id="rId32"/>
    <p:sldId id="2147482599" r:id="rId33"/>
    <p:sldId id="355" r:id="rId34"/>
    <p:sldId id="367" r:id="rId35"/>
    <p:sldId id="2147482522" r:id="rId36"/>
    <p:sldId id="2147478616" r:id="rId37"/>
    <p:sldId id="2147483646" r:id="rId38"/>
    <p:sldId id="2147478633" r:id="rId39"/>
    <p:sldId id="2147478637" r:id="rId40"/>
    <p:sldId id="2147478618" r:id="rId41"/>
    <p:sldId id="2147482526" r:id="rId42"/>
    <p:sldId id="2147478703" r:id="rId43"/>
    <p:sldId id="2147482524" r:id="rId44"/>
    <p:sldId id="2147478639" r:id="rId45"/>
    <p:sldId id="384" r:id="rId46"/>
    <p:sldId id="2147482525" r:id="rId47"/>
    <p:sldId id="385" r:id="rId48"/>
    <p:sldId id="2147483647" r:id="rId49"/>
    <p:sldId id="2147483634" r:id="rId50"/>
    <p:sldId id="324" r:id="rId51"/>
    <p:sldId id="2147483627" r:id="rId52"/>
    <p:sldId id="347" r:id="rId53"/>
    <p:sldId id="2147483643" r:id="rId54"/>
    <p:sldId id="2147483631" r:id="rId55"/>
    <p:sldId id="349" r:id="rId56"/>
    <p:sldId id="386" r:id="rId57"/>
    <p:sldId id="350" r:id="rId58"/>
    <p:sldId id="264" r:id="rId59"/>
    <p:sldId id="2147483633" r:id="rId60"/>
    <p:sldId id="388" r:id="rId61"/>
    <p:sldId id="274" r:id="rId62"/>
    <p:sldId id="283" r:id="rId63"/>
    <p:sldId id="2147478625" r:id="rId64"/>
    <p:sldId id="2147483640" r:id="rId65"/>
    <p:sldId id="333" r:id="rId66"/>
    <p:sldId id="2147482384" r:id="rId67"/>
    <p:sldId id="2147478699" r:id="rId68"/>
    <p:sldId id="2147478712" r:id="rId69"/>
    <p:sldId id="2147478683" r:id="rId70"/>
    <p:sldId id="2147478661" r:id="rId71"/>
    <p:sldId id="2147478642" r:id="rId72"/>
    <p:sldId id="389" r:id="rId73"/>
    <p:sldId id="2147478669" r:id="rId74"/>
    <p:sldId id="2147478609" r:id="rId75"/>
    <p:sldId id="2147478717" r:id="rId76"/>
    <p:sldId id="321" r:id="rId77"/>
    <p:sldId id="2147478728" r:id="rId78"/>
    <p:sldId id="2147478646" r:id="rId79"/>
    <p:sldId id="2147478727" r:id="rId80"/>
    <p:sldId id="2147478647" r:id="rId81"/>
    <p:sldId id="2147478651" r:id="rId82"/>
    <p:sldId id="2147478652" r:id="rId83"/>
    <p:sldId id="2147478720" r:id="rId84"/>
    <p:sldId id="307" r:id="rId85"/>
    <p:sldId id="310" r:id="rId86"/>
    <p:sldId id="393" r:id="rId87"/>
    <p:sldId id="319" r:id="rId88"/>
    <p:sldId id="371" r:id="rId89"/>
    <p:sldId id="2147479498" r:id="rId90"/>
    <p:sldId id="372" r:id="rId91"/>
    <p:sldId id="2147479562" r:id="rId92"/>
    <p:sldId id="2147479566" r:id="rId93"/>
    <p:sldId id="2147479570" r:id="rId94"/>
    <p:sldId id="2147478718" r:id="rId95"/>
    <p:sldId id="2147478653" r:id="rId96"/>
    <p:sldId id="2147478654" r:id="rId97"/>
    <p:sldId id="2147478655" r:id="rId98"/>
    <p:sldId id="2147478708" r:id="rId99"/>
    <p:sldId id="2147478709" r:id="rId100"/>
    <p:sldId id="2147478611" r:id="rId101"/>
    <p:sldId id="2147481831" r:id="rId102"/>
    <p:sldId id="318" r:id="rId103"/>
    <p:sldId id="2147483644" r:id="rId104"/>
    <p:sldId id="374" r:id="rId105"/>
    <p:sldId id="375" r:id="rId106"/>
    <p:sldId id="376" r:id="rId107"/>
    <p:sldId id="377" r:id="rId108"/>
    <p:sldId id="378" r:id="rId109"/>
    <p:sldId id="334" r:id="rId110"/>
    <p:sldId id="2147478705" r:id="rId111"/>
    <p:sldId id="2147478711" r:id="rId112"/>
    <p:sldId id="335" r:id="rId113"/>
    <p:sldId id="2147478710" r:id="rId114"/>
    <p:sldId id="331" r:id="rId115"/>
    <p:sldId id="332" r:id="rId116"/>
    <p:sldId id="316" r:id="rId117"/>
    <p:sldId id="379" r:id="rId118"/>
    <p:sldId id="336" r:id="rId119"/>
    <p:sldId id="337" r:id="rId120"/>
    <p:sldId id="2147478671" r:id="rId121"/>
    <p:sldId id="2147478663" r:id="rId122"/>
    <p:sldId id="340" r:id="rId123"/>
    <p:sldId id="339" r:id="rId124"/>
    <p:sldId id="2147478700" r:id="rId125"/>
    <p:sldId id="338" r:id="rId126"/>
    <p:sldId id="341" r:id="rId127"/>
    <p:sldId id="2147478600" r:id="rId128"/>
    <p:sldId id="256" r:id="rId129"/>
    <p:sldId id="308" r:id="rId130"/>
    <p:sldId id="257" r:id="rId131"/>
    <p:sldId id="258" r:id="rId132"/>
    <p:sldId id="259" r:id="rId133"/>
    <p:sldId id="2147480899" r:id="rId134"/>
    <p:sldId id="2147478676" r:id="rId135"/>
    <p:sldId id="2147478670" r:id="rId136"/>
    <p:sldId id="314" r:id="rId137"/>
    <p:sldId id="315" r:id="rId138"/>
    <p:sldId id="2147482527" r:id="rId139"/>
    <p:sldId id="265" r:id="rId140"/>
    <p:sldId id="271" r:id="rId141"/>
    <p:sldId id="277" r:id="rId142"/>
    <p:sldId id="2147478675" r:id="rId143"/>
    <p:sldId id="343" r:id="rId144"/>
    <p:sldId id="344" r:id="rId145"/>
    <p:sldId id="345" r:id="rId146"/>
    <p:sldId id="346" r:id="rId147"/>
    <p:sldId id="323" r:id="rId148"/>
    <p:sldId id="325" r:id="rId149"/>
    <p:sldId id="326" r:id="rId150"/>
    <p:sldId id="327" r:id="rId151"/>
    <p:sldId id="2147478679" r:id="rId152"/>
    <p:sldId id="2147478602" r:id="rId153"/>
    <p:sldId id="2147482529" r:id="rId154"/>
    <p:sldId id="2147482532" r:id="rId155"/>
    <p:sldId id="2147482530" r:id="rId156"/>
    <p:sldId id="2147482531" r:id="rId157"/>
    <p:sldId id="2147478588" r:id="rId158"/>
    <p:sldId id="2147478664" r:id="rId159"/>
    <p:sldId id="2147478665" r:id="rId160"/>
    <p:sldId id="260" r:id="rId161"/>
    <p:sldId id="390" r:id="rId162"/>
    <p:sldId id="269" r:id="rId163"/>
    <p:sldId id="267" r:id="rId164"/>
    <p:sldId id="266" r:id="rId165"/>
    <p:sldId id="275" r:id="rId166"/>
    <p:sldId id="391" r:id="rId167"/>
    <p:sldId id="392" r:id="rId168"/>
    <p:sldId id="285" r:id="rId169"/>
    <p:sldId id="394" r:id="rId170"/>
    <p:sldId id="395" r:id="rId171"/>
    <p:sldId id="2147483635" r:id="rId172"/>
    <p:sldId id="396" r:id="rId173"/>
    <p:sldId id="397" r:id="rId174"/>
    <p:sldId id="2147478620" r:id="rId175"/>
    <p:sldId id="2147478681" r:id="rId176"/>
    <p:sldId id="2147478680" r:id="rId177"/>
    <p:sldId id="2147478682" r:id="rId178"/>
    <p:sldId id="2147478684" r:id="rId179"/>
    <p:sldId id="263" r:id="rId18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25BC85-AE60-49C2-92BF-91D553A6658B}">
          <p14:sldIdLst>
            <p14:sldId id="262"/>
            <p14:sldId id="382"/>
            <p14:sldId id="2076137800"/>
            <p14:sldId id="2147483629"/>
          </p14:sldIdLst>
        </p14:section>
        <p14:section name="Implementation Guide" id="{BEBE3EA7-C9EA-4DC3-AFE0-709AEA949DFA}">
          <p14:sldIdLst>
            <p14:sldId id="2147477614"/>
            <p14:sldId id="10219"/>
          </p14:sldIdLst>
        </p14:section>
        <p14:section name="Getting started" id="{58AE6F71-5CAE-42E8-BF60-FBB019874B43}">
          <p14:sldIdLst>
            <p14:sldId id="2147478596"/>
            <p14:sldId id="317"/>
            <p14:sldId id="261"/>
            <p14:sldId id="361"/>
            <p14:sldId id="363"/>
            <p14:sldId id="364"/>
            <p14:sldId id="365"/>
            <p14:sldId id="2147478592"/>
            <p14:sldId id="2147478594"/>
            <p14:sldId id="2147478687"/>
          </p14:sldIdLst>
        </p14:section>
        <p14:section name="Architecture overview" id="{32E47C6A-123E-4279-B941-744436D5CDD2}">
          <p14:sldIdLst>
            <p14:sldId id="2147478597"/>
            <p14:sldId id="383"/>
            <p14:sldId id="2147482632"/>
            <p14:sldId id="2147482599"/>
            <p14:sldId id="355"/>
            <p14:sldId id="367"/>
            <p14:sldId id="2147482522"/>
            <p14:sldId id="2147478616"/>
            <p14:sldId id="2147483646"/>
            <p14:sldId id="2147478633"/>
            <p14:sldId id="2147478637"/>
          </p14:sldIdLst>
        </p14:section>
        <p14:section name="Language &amp; Orchestration" id="{1AB9227C-06BA-43BA-815D-3DEB5C324AE5}">
          <p14:sldIdLst>
            <p14:sldId id="2147478618"/>
            <p14:sldId id="2147482526"/>
            <p14:sldId id="2147478703"/>
            <p14:sldId id="2147482524"/>
            <p14:sldId id="2147478639"/>
            <p14:sldId id="384"/>
            <p14:sldId id="2147482525"/>
            <p14:sldId id="385"/>
            <p14:sldId id="2147483647"/>
            <p14:sldId id="2147483634"/>
            <p14:sldId id="324"/>
            <p14:sldId id="2147483627"/>
            <p14:sldId id="347"/>
            <p14:sldId id="2147483643"/>
            <p14:sldId id="2147483631"/>
            <p14:sldId id="349"/>
            <p14:sldId id="386"/>
            <p14:sldId id="350"/>
            <p14:sldId id="264"/>
            <p14:sldId id="2147483633"/>
            <p14:sldId id="388"/>
            <p14:sldId id="274"/>
            <p14:sldId id="283"/>
          </p14:sldIdLst>
        </p14:section>
        <p14:section name="AI capabilities" id="{0807C793-8F38-4834-BC23-62F3560360E3}">
          <p14:sldIdLst>
            <p14:sldId id="2147478625"/>
            <p14:sldId id="2147483640"/>
            <p14:sldId id="333"/>
            <p14:sldId id="2147482384"/>
            <p14:sldId id="2147478699"/>
            <p14:sldId id="2147478712"/>
            <p14:sldId id="2147478683"/>
            <p14:sldId id="2147478661"/>
            <p14:sldId id="2147478642"/>
            <p14:sldId id="389"/>
            <p14:sldId id="2147478669"/>
          </p14:sldIdLst>
        </p14:section>
        <p14:section name="Integration" id="{CE34B8F2-521D-47D5-838D-1E9F90AD1473}">
          <p14:sldIdLst>
            <p14:sldId id="2147478609"/>
            <p14:sldId id="2147478717"/>
            <p14:sldId id="321"/>
            <p14:sldId id="2147478728"/>
            <p14:sldId id="2147478646"/>
            <p14:sldId id="2147478727"/>
            <p14:sldId id="2147478647"/>
            <p14:sldId id="2147478651"/>
            <p14:sldId id="2147478652"/>
            <p14:sldId id="2147478720"/>
            <p14:sldId id="307"/>
            <p14:sldId id="310"/>
            <p14:sldId id="393"/>
            <p14:sldId id="319"/>
            <p14:sldId id="371"/>
            <p14:sldId id="2147479498"/>
            <p14:sldId id="372"/>
            <p14:sldId id="2147479562"/>
            <p14:sldId id="2147479566"/>
            <p14:sldId id="2147479570"/>
          </p14:sldIdLst>
        </p14:section>
        <p14:section name="Channels, clients and hand off" id="{F35A6BBC-FA66-4750-843A-8F7572D3F75C}">
          <p14:sldIdLst>
            <p14:sldId id="2147478718"/>
            <p14:sldId id="2147478653"/>
            <p14:sldId id="2147478654"/>
            <p14:sldId id="2147478655"/>
            <p14:sldId id="2147478708"/>
            <p14:sldId id="2147478709"/>
          </p14:sldIdLst>
        </p14:section>
        <p14:section name="Security, monitoring &amp; governance" id="{1BAE1BD2-9B19-4CAE-BFAF-2E6E42BBD0A4}">
          <p14:sldIdLst>
            <p14:sldId id="2147478611"/>
            <p14:sldId id="2147481831"/>
            <p14:sldId id="318"/>
            <p14:sldId id="2147483644"/>
            <p14:sldId id="374"/>
            <p14:sldId id="375"/>
            <p14:sldId id="376"/>
            <p14:sldId id="377"/>
            <p14:sldId id="378"/>
            <p14:sldId id="334"/>
            <p14:sldId id="2147478705"/>
            <p14:sldId id="2147478711"/>
            <p14:sldId id="335"/>
            <p14:sldId id="2147478710"/>
            <p14:sldId id="331"/>
            <p14:sldId id="332"/>
            <p14:sldId id="316"/>
            <p14:sldId id="379"/>
            <p14:sldId id="336"/>
            <p14:sldId id="337"/>
            <p14:sldId id="2147478671"/>
            <p14:sldId id="2147478663"/>
            <p14:sldId id="340"/>
            <p14:sldId id="339"/>
            <p14:sldId id="2147478700"/>
            <p14:sldId id="338"/>
            <p14:sldId id="341"/>
          </p14:sldIdLst>
        </p14:section>
        <p14:section name="ALM" id="{5CA56DE4-E593-4D7A-B591-39DBA7474A3F}">
          <p14:sldIdLst>
            <p14:sldId id="2147478600"/>
            <p14:sldId id="256"/>
            <p14:sldId id="308"/>
            <p14:sldId id="257"/>
            <p14:sldId id="258"/>
            <p14:sldId id="259"/>
            <p14:sldId id="2147480899"/>
            <p14:sldId id="2147478676"/>
            <p14:sldId id="2147478670"/>
            <p14:sldId id="314"/>
            <p14:sldId id="315"/>
            <p14:sldId id="2147482527"/>
            <p14:sldId id="265"/>
            <p14:sldId id="271"/>
            <p14:sldId id="277"/>
            <p14:sldId id="2147478675"/>
            <p14:sldId id="343"/>
            <p14:sldId id="344"/>
            <p14:sldId id="345"/>
            <p14:sldId id="346"/>
            <p14:sldId id="323"/>
            <p14:sldId id="325"/>
            <p14:sldId id="326"/>
            <p14:sldId id="327"/>
            <p14:sldId id="2147478679"/>
          </p14:sldIdLst>
        </p14:section>
        <p14:section name="Analytics &amp; KPIs" id="{A087F970-B347-4C87-A708-EBB491E2CCA4}">
          <p14:sldIdLst>
            <p14:sldId id="2147478602"/>
            <p14:sldId id="2147482529"/>
            <p14:sldId id="2147482532"/>
            <p14:sldId id="2147482530"/>
            <p14:sldId id="2147482531"/>
            <p14:sldId id="2147478588"/>
            <p14:sldId id="2147478664"/>
            <p14:sldId id="2147478665"/>
          </p14:sldIdLst>
        </p14:section>
        <p14:section name="Licensing &amp; Capacity" id="{957CFF9F-411F-466A-84FC-F1D678A961EE}">
          <p14:sldIdLst>
            <p14:sldId id="260"/>
            <p14:sldId id="390"/>
            <p14:sldId id="269"/>
            <p14:sldId id="267"/>
            <p14:sldId id="266"/>
            <p14:sldId id="275"/>
            <p14:sldId id="391"/>
          </p14:sldIdLst>
        </p14:section>
        <p14:section name="Testing agents" id="{41234644-DFCD-4265-8FDC-A4643B105DDB}">
          <p14:sldIdLst>
            <p14:sldId id="392"/>
            <p14:sldId id="285"/>
            <p14:sldId id="394"/>
            <p14:sldId id="395"/>
            <p14:sldId id="2147483635"/>
            <p14:sldId id="396"/>
            <p14:sldId id="397"/>
          </p14:sldIdLst>
        </p14:section>
        <p14:section name="D365 OC" id="{F9FDEA57-E3E6-4AEB-B1D9-52E8E3B3D61A}">
          <p14:sldIdLst>
            <p14:sldId id="2147478620"/>
            <p14:sldId id="2147478681"/>
            <p14:sldId id="2147478680"/>
            <p14:sldId id="2147478682"/>
            <p14:sldId id="2147478684"/>
          </p14:sldIdLst>
        </p14:section>
        <p14:section name="Useful resources" id="{AB183887-4806-48CA-B902-F146D71DAA86}">
          <p14:sldIdLst>
            <p14:sldId id="263"/>
          </p14:sldIdLst>
        </p14:section>
      </p14:section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FA4B18-80A8-4BDB-4694-031CFB2CE57F}" name="Phil Topness" initials="PT" userId="S::phtopnes@microsoft.com::08b7be88-37ac-4e2b-82af-f8bb67e5f2f7" providerId="AD"/>
  <p188:author id="{C5376039-7B6A-79CA-2E53-E117BD803944}" name="Steve Jeffery" initials="" userId="S::stjeffer@microsoft.com::9e0f5175-af75-40a0-bcb3-c015cc9695bc" providerId="AD"/>
  <p188:author id="{96C18E5F-8A79-0B53-BC15-779E6E257183}" name="Remi Dyon" initials="RD" userId="S::remidyon@microsoft.com::65c0f062-4db9-4dde-9d0f-4aac0d54c13f" providerId="AD"/>
  <p188:author id="{63424065-218E-D35A-E75D-BD296576C198}" name="Simo Slaoui" initials="" userId="S::simo@simoslaoui.com::b901a64f-4d29-4eb1-80f8-c3f75498eb58" providerId="AD"/>
  <p188:author id="{36DA7776-2F55-0D5A-112D-8026A3BA42D2}" name="Chris Garty" initials="CG" userId="S::cgarty@microsoft.com::d87be1b4-816c-4eff-9edd-7a5823986db1" providerId="AD"/>
  <p188:author id="{8FE7149B-E4BE-181B-AF08-C0F267A44297}" name="Brittany Hart" initials="BH" userId="S::BrittanyH@silverfoxprod.com::0b940bb1-f19f-4ede-b667-81bd2230cbc6" providerId="AD"/>
  <p188:author id="{79F0CAA9-0925-04D1-A7A2-13CCFA392179}" name="Gregory Greenidge" initials="GG" userId="S::gregoryg@silverfoxprod.com::dd595919-b634-40e6-b67c-7edab9ac13b3" providerId="AD"/>
  <p188:author id="{343F0AC0-6250-4799-C610-A4C895B70171}" name="Henry Jammes" initials="HJ" userId="S::hejammes@microsoft.com::5f22554b-fd15-4676-8c82-dc6122af2a80" providerId="AD"/>
  <p188:author id="{D085C1F1-00C3-7128-9378-BC72DE64CEAC}" name="Taylor Rozek" initials="TR" userId="S::taylorr@silverfoxprod.com::07d3a2ec-d343-419f-932b-51bf9a70720d" providerId="AD"/>
  <p188:author id="{42D9FDF2-A96A-905A-F8D2-F03094C59C7A}" name="La'Neice Lansey" initials="" userId="S::lalansey@microsoft.com::a2f1f15d-9dcf-4a5a-b1cd-8cb3d1768e5f" providerId="AD"/>
  <p188:author id="{988338F8-2386-BEA0-5264-41D0497E00E2}" name="Vasavi Bhaviri Setty" initials="VS" userId="S::vabhavir@microsoft.com::915139d9-b263-46da-aee5-80aafcbd9f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0078D4"/>
    <a:srgbClr val="091F2C"/>
    <a:srgbClr val="50E6FF"/>
    <a:srgbClr val="D59DFF"/>
    <a:srgbClr val="054B16"/>
    <a:srgbClr val="41276C"/>
    <a:srgbClr val="243A5E"/>
    <a:srgbClr val="FFB900"/>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CC9B53-1993-45CB-83CD-5DFB2C770282}" v="9" dt="2026-01-27T16:26:19.008"/>
    <p1510:client id="{D1E0076B-0A73-B8EB-4F7F-30B0E89EA512}" v="109" dt="2026-01-28T11:38:03.492"/>
    <p1510:client id="{E2EF64D6-CDA4-4250-CB5C-4C7F2D74ADA7}" v="139" dt="2026-01-28T11:41:41.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96" y="1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2.xml"/><Relationship Id="rId95" Type="http://schemas.openxmlformats.org/officeDocument/2006/relationships/slide" Target="slides/slide82.xml"/><Relationship Id="rId160" Type="http://schemas.openxmlformats.org/officeDocument/2006/relationships/slide" Target="slides/slide147.xml"/><Relationship Id="rId181" Type="http://schemas.openxmlformats.org/officeDocument/2006/relationships/notesMaster" Target="notesMasters/notesMaster1.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71" Type="http://schemas.openxmlformats.org/officeDocument/2006/relationships/slide" Target="slides/slide158.xml"/><Relationship Id="rId12" Type="http://schemas.openxmlformats.org/officeDocument/2006/relationships/slideMaster" Target="slideMasters/slideMaster9.xml"/><Relationship Id="rId33" Type="http://schemas.openxmlformats.org/officeDocument/2006/relationships/slide" Target="slides/slide20.xml"/><Relationship Id="rId108" Type="http://schemas.openxmlformats.org/officeDocument/2006/relationships/slide" Target="slides/slide95.xml"/><Relationship Id="rId129" Type="http://schemas.openxmlformats.org/officeDocument/2006/relationships/slide" Target="slides/slide116.xml"/><Relationship Id="rId54" Type="http://schemas.openxmlformats.org/officeDocument/2006/relationships/slide" Target="slides/slide41.xml"/><Relationship Id="rId75" Type="http://schemas.openxmlformats.org/officeDocument/2006/relationships/slide" Target="slides/slide62.xml"/><Relationship Id="rId96" Type="http://schemas.openxmlformats.org/officeDocument/2006/relationships/slide" Target="slides/slide83.xml"/><Relationship Id="rId140" Type="http://schemas.openxmlformats.org/officeDocument/2006/relationships/slide" Target="slides/slide127.xml"/><Relationship Id="rId161" Type="http://schemas.openxmlformats.org/officeDocument/2006/relationships/slide" Target="slides/slide148.xml"/><Relationship Id="rId182" Type="http://schemas.openxmlformats.org/officeDocument/2006/relationships/handoutMaster" Target="handoutMasters/handoutMaster1.xml"/><Relationship Id="rId6" Type="http://schemas.openxmlformats.org/officeDocument/2006/relationships/slideMaster" Target="slideMasters/slideMaster3.xml"/><Relationship Id="rId23" Type="http://schemas.openxmlformats.org/officeDocument/2006/relationships/slide" Target="slides/slide10.xml"/><Relationship Id="rId119" Type="http://schemas.openxmlformats.org/officeDocument/2006/relationships/slide" Target="slides/slide106.xml"/><Relationship Id="rId44" Type="http://schemas.openxmlformats.org/officeDocument/2006/relationships/slide" Target="slides/slide31.xml"/><Relationship Id="rId65" Type="http://schemas.openxmlformats.org/officeDocument/2006/relationships/slide" Target="slides/slide52.xml"/><Relationship Id="rId86" Type="http://schemas.openxmlformats.org/officeDocument/2006/relationships/slide" Target="slides/slide73.xml"/><Relationship Id="rId130" Type="http://schemas.openxmlformats.org/officeDocument/2006/relationships/slide" Target="slides/slide117.xml"/><Relationship Id="rId151" Type="http://schemas.openxmlformats.org/officeDocument/2006/relationships/slide" Target="slides/slide138.xml"/><Relationship Id="rId172" Type="http://schemas.openxmlformats.org/officeDocument/2006/relationships/slide" Target="slides/slide159.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167" Type="http://schemas.openxmlformats.org/officeDocument/2006/relationships/slide" Target="slides/slide154.xml"/><Relationship Id="rId188"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162" Type="http://schemas.openxmlformats.org/officeDocument/2006/relationships/slide" Target="slides/slide149.xml"/><Relationship Id="rId183"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slide" Target="slides/slide165.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73" Type="http://schemas.openxmlformats.org/officeDocument/2006/relationships/slide" Target="slides/slide160.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openxmlformats.org/officeDocument/2006/relationships/presProps" Target="presProps.xml"/><Relationship Id="rId189"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79" Type="http://schemas.openxmlformats.org/officeDocument/2006/relationships/slide" Target="slides/slide166.xml"/><Relationship Id="rId190" Type="http://schemas.microsoft.com/office/2018/10/relationships/authors" Target="authors.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7.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164" Type="http://schemas.openxmlformats.org/officeDocument/2006/relationships/slide" Target="slides/slide151.xml"/><Relationship Id="rId169" Type="http://schemas.openxmlformats.org/officeDocument/2006/relationships/slide" Target="slides/slide156.xml"/><Relationship Id="rId18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7.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186" Type="http://schemas.openxmlformats.org/officeDocument/2006/relationships/theme" Target="theme/theme1.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slide" Target="slides/slide142.xml"/><Relationship Id="rId176" Type="http://schemas.openxmlformats.org/officeDocument/2006/relationships/slide" Target="slides/slide163.xml"/><Relationship Id="rId17" Type="http://schemas.openxmlformats.org/officeDocument/2006/relationships/slide" Target="slides/slide4.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24" Type="http://schemas.openxmlformats.org/officeDocument/2006/relationships/slide" Target="slides/slide111.xml"/><Relationship Id="rId70" Type="http://schemas.openxmlformats.org/officeDocument/2006/relationships/slide" Target="slides/slide57.xml"/><Relationship Id="rId91" Type="http://schemas.openxmlformats.org/officeDocument/2006/relationships/slide" Target="slides/slide78.xml"/><Relationship Id="rId145" Type="http://schemas.openxmlformats.org/officeDocument/2006/relationships/slide" Target="slides/slide132.xml"/><Relationship Id="rId166" Type="http://schemas.openxmlformats.org/officeDocument/2006/relationships/slide" Target="slides/slide153.xml"/><Relationship Id="rId187" Type="http://schemas.openxmlformats.org/officeDocument/2006/relationships/tableStyles" Target="tableStyles.xml"/><Relationship Id="rId1" Type="http://schemas.openxmlformats.org/officeDocument/2006/relationships/customXml" Target="../customXml/item1.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60" Type="http://schemas.openxmlformats.org/officeDocument/2006/relationships/slide" Target="slides/slide47.xml"/><Relationship Id="rId81" Type="http://schemas.openxmlformats.org/officeDocument/2006/relationships/slide" Target="slides/slide68.xml"/><Relationship Id="rId135" Type="http://schemas.openxmlformats.org/officeDocument/2006/relationships/slide" Target="slides/slide122.xml"/><Relationship Id="rId156" Type="http://schemas.openxmlformats.org/officeDocument/2006/relationships/slide" Target="slides/slide143.xml"/><Relationship Id="rId177" Type="http://schemas.openxmlformats.org/officeDocument/2006/relationships/slide" Target="slides/slide1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mi Dyon" userId="65c0f062-4db9-4dde-9d0f-4aac0d54c13f" providerId="ADAL" clId="{A4036916-D379-4A30-8C32-AF3CB85A8087}"/>
    <pc:docChg chg="modSld">
      <pc:chgData name="Remi Dyon" userId="65c0f062-4db9-4dde-9d0f-4aac0d54c13f" providerId="ADAL" clId="{A4036916-D379-4A30-8C32-AF3CB85A8087}" dt="2026-01-27T16:26:19.008" v="8" actId="20577"/>
      <pc:docMkLst>
        <pc:docMk/>
      </pc:docMkLst>
      <pc:sldChg chg="modSp mod">
        <pc:chgData name="Remi Dyon" userId="65c0f062-4db9-4dde-9d0f-4aac0d54c13f" providerId="ADAL" clId="{A4036916-D379-4A30-8C32-AF3CB85A8087}" dt="2026-01-27T16:26:19.008" v="8" actId="20577"/>
        <pc:sldMkLst>
          <pc:docMk/>
          <pc:sldMk cId="2596137706" sldId="390"/>
        </pc:sldMkLst>
        <pc:graphicFrameChg chg="modGraphic">
          <ac:chgData name="Remi Dyon" userId="65c0f062-4db9-4dde-9d0f-4aac0d54c13f" providerId="ADAL" clId="{A4036916-D379-4A30-8C32-AF3CB85A8087}" dt="2026-01-27T16:26:19.008" v="8" actId="20577"/>
          <ac:graphicFrameMkLst>
            <pc:docMk/>
            <pc:sldMk cId="2596137706" sldId="390"/>
            <ac:graphicFrameMk id="10" creationId="{2EB8D649-E24F-A2F0-C15B-C0C16FB34FA7}"/>
          </ac:graphicFrameMkLst>
        </pc:graphicFrameChg>
      </pc:sldChg>
    </pc:docChg>
  </pc:docChgLst>
  <pc:docChgLst>
    <pc:chgData name="Petros Feleskouras" userId="S::pefelesk@microsoft.com::8812f38a-76b7-4abf-8e6e-6293d62b975a" providerId="AD" clId="Web-{D1E0076B-0A73-B8EB-4F7F-30B0E89EA512}"/>
    <pc:docChg chg="modSld">
      <pc:chgData name="Petros Feleskouras" userId="S::pefelesk@microsoft.com::8812f38a-76b7-4abf-8e6e-6293d62b975a" providerId="AD" clId="Web-{D1E0076B-0A73-B8EB-4F7F-30B0E89EA512}" dt="2026-01-28T11:37:55.085" v="61" actId="20577"/>
      <pc:docMkLst>
        <pc:docMk/>
      </pc:docMkLst>
      <pc:sldChg chg="modSp">
        <pc:chgData name="Petros Feleskouras" userId="S::pefelesk@microsoft.com::8812f38a-76b7-4abf-8e6e-6293d62b975a" providerId="AD" clId="Web-{D1E0076B-0A73-B8EB-4F7F-30B0E89EA512}" dt="2026-01-28T11:12:42.559" v="29" actId="20577"/>
        <pc:sldMkLst>
          <pc:docMk/>
          <pc:sldMk cId="4004410795" sldId="2147478647"/>
        </pc:sldMkLst>
        <pc:spChg chg="mod">
          <ac:chgData name="Petros Feleskouras" userId="S::pefelesk@microsoft.com::8812f38a-76b7-4abf-8e6e-6293d62b975a" providerId="AD" clId="Web-{D1E0076B-0A73-B8EB-4F7F-30B0E89EA512}" dt="2026-01-28T11:12:42.559" v="29" actId="20577"/>
          <ac:spMkLst>
            <pc:docMk/>
            <pc:sldMk cId="4004410795" sldId="2147478647"/>
            <ac:spMk id="7" creationId="{CDFA3B16-0CF6-4342-00CD-A2121780A14D}"/>
          </ac:spMkLst>
        </pc:spChg>
      </pc:sldChg>
      <pc:sldChg chg="modSp">
        <pc:chgData name="Petros Feleskouras" userId="S::pefelesk@microsoft.com::8812f38a-76b7-4abf-8e6e-6293d62b975a" providerId="AD" clId="Web-{D1E0076B-0A73-B8EB-4F7F-30B0E89EA512}" dt="2026-01-28T11:37:55.085" v="61" actId="20577"/>
        <pc:sldMkLst>
          <pc:docMk/>
          <pc:sldMk cId="3403173400" sldId="2147478652"/>
        </pc:sldMkLst>
        <pc:spChg chg="mod">
          <ac:chgData name="Petros Feleskouras" userId="S::pefelesk@microsoft.com::8812f38a-76b7-4abf-8e6e-6293d62b975a" providerId="AD" clId="Web-{D1E0076B-0A73-B8EB-4F7F-30B0E89EA512}" dt="2026-01-28T11:37:55.085" v="61" actId="20577"/>
          <ac:spMkLst>
            <pc:docMk/>
            <pc:sldMk cId="3403173400" sldId="2147478652"/>
            <ac:spMk id="7" creationId="{CDFA3B16-0CF6-4342-00CD-A2121780A14D}"/>
          </ac:spMkLst>
        </pc:spChg>
      </pc:sldChg>
    </pc:docChg>
  </pc:docChgLst>
  <pc:docChgLst>
    <pc:chgData name="Petros Feleskouras" userId="S::pefelesk@microsoft.com::8812f38a-76b7-4abf-8e6e-6293d62b975a" providerId="AD" clId="Web-{E2EF64D6-CDA4-4250-CB5C-4C7F2D74ADA7}"/>
    <pc:docChg chg="modSld">
      <pc:chgData name="Petros Feleskouras" userId="S::pefelesk@microsoft.com::8812f38a-76b7-4abf-8e6e-6293d62b975a" providerId="AD" clId="Web-{E2EF64D6-CDA4-4250-CB5C-4C7F2D74ADA7}" dt="2026-01-28T11:41:41.964" v="62" actId="20577"/>
      <pc:docMkLst>
        <pc:docMk/>
      </pc:docMkLst>
      <pc:sldChg chg="modSp">
        <pc:chgData name="Petros Feleskouras" userId="S::pefelesk@microsoft.com::8812f38a-76b7-4abf-8e6e-6293d62b975a" providerId="AD" clId="Web-{E2EF64D6-CDA4-4250-CB5C-4C7F2D74ADA7}" dt="2026-01-28T11:41:41.964" v="62" actId="20577"/>
        <pc:sldMkLst>
          <pc:docMk/>
          <pc:sldMk cId="1133708990" sldId="262"/>
        </pc:sldMkLst>
        <pc:spChg chg="mod">
          <ac:chgData name="Petros Feleskouras" userId="S::pefelesk@microsoft.com::8812f38a-76b7-4abf-8e6e-6293d62b975a" providerId="AD" clId="Web-{E2EF64D6-CDA4-4250-CB5C-4C7F2D74ADA7}" dt="2026-01-28T11:41:41.964" v="62" actId="20577"/>
          <ac:spMkLst>
            <pc:docMk/>
            <pc:sldMk cId="1133708990" sldId="262"/>
            <ac:spMk id="3" creationId="{8251A4C0-2E25-3E87-A4E2-5C746784F2EC}"/>
          </ac:spMkLst>
        </pc:spChg>
      </pc:sldChg>
    </pc:docChg>
  </pc:docChgLst>
  <pc:docChgLst>
    <pc:chgData name="Giorgio Ughini" userId="7c1b455d-2060-41e4-9123-51e25d41b6bd" providerId="ADAL" clId="{122F220C-5BEA-4FA8-9C22-B1EB16AA3D90}"/>
    <pc:docChg chg="addSld delSld modSld modSection">
      <pc:chgData name="Giorgio Ughini" userId="7c1b455d-2060-41e4-9123-51e25d41b6bd" providerId="ADAL" clId="{122F220C-5BEA-4FA8-9C22-B1EB16AA3D90}" dt="2026-01-20T15:54:59.971" v="126" actId="47"/>
      <pc:docMkLst>
        <pc:docMk/>
      </pc:docMkLst>
      <pc:sldChg chg="modSp mod">
        <pc:chgData name="Giorgio Ughini" userId="7c1b455d-2060-41e4-9123-51e25d41b6bd" providerId="ADAL" clId="{122F220C-5BEA-4FA8-9C22-B1EB16AA3D90}" dt="2026-01-20T15:53:40.755" v="124" actId="20577"/>
        <pc:sldMkLst>
          <pc:docMk/>
          <pc:sldMk cId="1133708990" sldId="262"/>
        </pc:sldMkLst>
        <pc:spChg chg="mod">
          <ac:chgData name="Giorgio Ughini" userId="7c1b455d-2060-41e4-9123-51e25d41b6bd" providerId="ADAL" clId="{122F220C-5BEA-4FA8-9C22-B1EB16AA3D90}" dt="2026-01-20T15:53:40.755" v="124" actId="20577"/>
          <ac:spMkLst>
            <pc:docMk/>
            <pc:sldMk cId="1133708990" sldId="262"/>
            <ac:spMk id="3" creationId="{8251A4C0-2E25-3E87-A4E2-5C746784F2EC}"/>
          </ac:spMkLst>
        </pc:spChg>
      </pc:sldChg>
      <pc:sldChg chg="add">
        <pc:chgData name="Giorgio Ughini" userId="7c1b455d-2060-41e4-9123-51e25d41b6bd" providerId="ADAL" clId="{122F220C-5BEA-4FA8-9C22-B1EB16AA3D90}" dt="2026-01-20T15:54:39.776" v="125"/>
        <pc:sldMkLst>
          <pc:docMk/>
          <pc:sldMk cId="1968091236" sldId="264"/>
        </pc:sldMkLst>
      </pc:sldChg>
    </pc:docChg>
  </pc:docChgLst>
  <pc:docChgLst>
    <pc:chgData name="Remi Dyon" userId="65c0f062-4db9-4dde-9d0f-4aac0d54c13f" providerId="ADAL" clId="{569ADC18-39A9-4058-ADEF-6240D327945E}"/>
    <pc:docChg chg="undo redo custSel addSld delSld modSld sldOrd delMainMaster modMainMaster addSection delSection modSection">
      <pc:chgData name="Remi Dyon" userId="65c0f062-4db9-4dde-9d0f-4aac0d54c13f" providerId="ADAL" clId="{569ADC18-39A9-4058-ADEF-6240D327945E}" dt="2026-01-14T21:50:54.075" v="12746" actId="20577"/>
      <pc:docMkLst>
        <pc:docMk/>
      </pc:docMkLst>
      <pc:sldChg chg="modSp new mod modShow modNotesTx">
        <pc:chgData name="Remi Dyon" userId="65c0f062-4db9-4dde-9d0f-4aac0d54c13f" providerId="ADAL" clId="{569ADC18-39A9-4058-ADEF-6240D327945E}" dt="2026-01-14T21:50:54.075" v="12746" actId="20577"/>
        <pc:sldMkLst>
          <pc:docMk/>
          <pc:sldMk cId="1133708990" sldId="262"/>
        </pc:sldMkLst>
        <pc:spChg chg="mod">
          <ac:chgData name="Remi Dyon" userId="65c0f062-4db9-4dde-9d0f-4aac0d54c13f" providerId="ADAL" clId="{569ADC18-39A9-4058-ADEF-6240D327945E}" dt="2026-01-07T13:57:44.925" v="11721" actId="20577"/>
          <ac:spMkLst>
            <pc:docMk/>
            <pc:sldMk cId="1133708990" sldId="262"/>
            <ac:spMk id="2" creationId="{2EB2BF11-A713-63A8-2F2E-FB7EB0DF6FDF}"/>
          </ac:spMkLst>
        </pc:spChg>
        <pc:spChg chg="mod">
          <ac:chgData name="Remi Dyon" userId="65c0f062-4db9-4dde-9d0f-4aac0d54c13f" providerId="ADAL" clId="{569ADC18-39A9-4058-ADEF-6240D327945E}" dt="2026-01-14T21:50:54.075" v="12746" actId="20577"/>
          <ac:spMkLst>
            <pc:docMk/>
            <pc:sldMk cId="1133708990" sldId="262"/>
            <ac:spMk id="3" creationId="{8251A4C0-2E25-3E87-A4E2-5C746784F2EC}"/>
          </ac:spMkLst>
        </pc:spChg>
      </pc:sldChg>
      <pc:sldChg chg="addSp delSp modSp mod">
        <pc:chgData name="Remi Dyon" userId="65c0f062-4db9-4dde-9d0f-4aac0d54c13f" providerId="ADAL" clId="{569ADC18-39A9-4058-ADEF-6240D327945E}" dt="2026-01-07T13:57:13.844" v="11622" actId="1076"/>
        <pc:sldMkLst>
          <pc:docMk/>
          <pc:sldMk cId="3473971404" sldId="275"/>
        </pc:sldMkLst>
        <pc:picChg chg="add mod">
          <ac:chgData name="Remi Dyon" userId="65c0f062-4db9-4dde-9d0f-4aac0d54c13f" providerId="ADAL" clId="{569ADC18-39A9-4058-ADEF-6240D327945E}" dt="2026-01-07T13:57:13.844" v="11622" actId="1076"/>
          <ac:picMkLst>
            <pc:docMk/>
            <pc:sldMk cId="3473971404" sldId="275"/>
            <ac:picMk id="6" creationId="{DFC6452A-26DA-7A0E-0A8F-04041BA2769C}"/>
          </ac:picMkLst>
        </pc:picChg>
      </pc:sldChg>
      <pc:sldChg chg="modSp mod">
        <pc:chgData name="Remi Dyon" userId="65c0f062-4db9-4dde-9d0f-4aac0d54c13f" providerId="ADAL" clId="{569ADC18-39A9-4058-ADEF-6240D327945E}" dt="2026-01-14T21:50:39.272" v="12745" actId="108"/>
        <pc:sldMkLst>
          <pc:docMk/>
          <pc:sldMk cId="1661542249" sldId="388"/>
        </pc:sldMkLst>
        <pc:spChg chg="mod">
          <ac:chgData name="Remi Dyon" userId="65c0f062-4db9-4dde-9d0f-4aac0d54c13f" providerId="ADAL" clId="{569ADC18-39A9-4058-ADEF-6240D327945E}" dt="2026-01-14T21:50:39.272" v="12745" actId="108"/>
          <ac:spMkLst>
            <pc:docMk/>
            <pc:sldMk cId="1661542249" sldId="388"/>
            <ac:spMk id="7" creationId="{271F105B-FDE1-AC90-B462-277FE6399BBE}"/>
          </ac:spMkLst>
        </pc:spChg>
        <pc:graphicFrameChg chg="mod modGraphic">
          <ac:chgData name="Remi Dyon" userId="65c0f062-4db9-4dde-9d0f-4aac0d54c13f" providerId="ADAL" clId="{569ADC18-39A9-4058-ADEF-6240D327945E}" dt="2026-01-14T21:48:47.032" v="12734"/>
          <ac:graphicFrameMkLst>
            <pc:docMk/>
            <pc:sldMk cId="1661542249" sldId="388"/>
            <ac:graphicFrameMk id="4" creationId="{4602C3C6-16BF-BCD7-06EF-A297ADD94821}"/>
          </ac:graphicFrameMkLst>
        </pc:graphicFrameChg>
      </pc:sldChg>
      <pc:sldChg chg="addSp delSp modSp mod modNotesTx">
        <pc:chgData name="Remi Dyon" userId="65c0f062-4db9-4dde-9d0f-4aac0d54c13f" providerId="ADAL" clId="{569ADC18-39A9-4058-ADEF-6240D327945E}" dt="2026-01-14T21:46:55.072" v="12538" actId="20577"/>
        <pc:sldMkLst>
          <pc:docMk/>
          <pc:sldMk cId="793305701" sldId="2147483633"/>
        </pc:sldMkLst>
        <pc:spChg chg="mod">
          <ac:chgData name="Remi Dyon" userId="65c0f062-4db9-4dde-9d0f-4aac0d54c13f" providerId="ADAL" clId="{569ADC18-39A9-4058-ADEF-6240D327945E}" dt="2026-01-14T21:11:49.070" v="12459" actId="20577"/>
          <ac:spMkLst>
            <pc:docMk/>
            <pc:sldMk cId="793305701" sldId="2147483633"/>
            <ac:spMk id="4" creationId="{6AF8E339-80D3-FFC8-F2B8-2EC777F405B6}"/>
          </ac:spMkLst>
        </pc:spChg>
        <pc:spChg chg="add mod">
          <ac:chgData name="Remi Dyon" userId="65c0f062-4db9-4dde-9d0f-4aac0d54c13f" providerId="ADAL" clId="{569ADC18-39A9-4058-ADEF-6240D327945E}" dt="2026-01-14T21:46:55.072" v="12538" actId="20577"/>
          <ac:spMkLst>
            <pc:docMk/>
            <pc:sldMk cId="793305701" sldId="2147483633"/>
            <ac:spMk id="8" creationId="{8CCCD664-8820-5819-8132-108C53DAFF91}"/>
          </ac:spMkLst>
        </pc:spChg>
      </pc:sldChg>
    </pc:docChg>
  </pc:docChgLst>
</pc:chgInfo>
</file>

<file path=ppt/comments/modernComment_163_F8BB2AF1.xml><?xml version="1.0" encoding="utf-8"?>
<p188:cmLst xmlns:a="http://schemas.openxmlformats.org/drawingml/2006/main" xmlns:r="http://schemas.openxmlformats.org/officeDocument/2006/relationships" xmlns:p188="http://schemas.microsoft.com/office/powerpoint/2018/8/main">
  <p188:cm id="{86B3902F-D392-40D3-BA94-55030A7FBEA8}" authorId="{36DA7776-2F55-0D5A-112D-8026A3BA42D2}" status="resolved" created="2025-11-17T16:21:15.116" startDate="2025-11-17T16:21:15.116" dueDate="2025-11-17T16:21:15.116" assignedTo="{96C18E5F-8A79-0B53-BC15-779E6E257183}" complete="100000" title="@Remi Dyon , there is one remaining reference to “custom Copilots” in a screen clipping in this slide. It is a minor occurrence and I have added a correction in the notes. Eventually it could be cleaned up by providing a different screen clipping.">
    <pc:sldMkLst xmlns:pc="http://schemas.microsoft.com/office/powerpoint/2013/main/command">
      <pc:docMk/>
      <pc:sldMk cId="4173015793" sldId="355"/>
    </pc:sldMkLst>
    <p188:txBody>
      <a:bodyPr/>
      <a:lstStyle/>
      <a:p>
        <a:r>
          <a:rPr lang="en-US"/>
          <a:t>[@Remi Dyon] , there is one remaining reference to “custom Copilots” in a screen clipping in this slide. It is a minor occurrence and I have added a correction in the notes. Eventually it could be cleaned up by providing a different screen clipping.</a:t>
        </a:r>
      </a:p>
    </p188:txBody>
    <p188:extLst>
      <p:ext xmlns:p="http://schemas.openxmlformats.org/presentationml/2006/main" uri="{5BB2D875-25FF-4072-B9AC-8F64D62656EB}">
        <p228:taskDetails xmlns:p228="http://schemas.microsoft.com/office/powerpoint/2022/08/main">
          <p228:history>
            <p228:event time="2025-11-17T16:21:15.116" id="{C76B85C6-B697-40F7-B977-0F97C4940652}">
              <p228:atrbtn authorId="{36DA7776-2F55-0D5A-112D-8026A3BA42D2}"/>
              <p228:anchr>
                <p228:comment id="{86B3902F-D392-40D3-BA94-55030A7FBEA8}"/>
              </p228:anchr>
              <p228:add/>
            </p228:event>
            <p228:event time="2025-11-17T16:21:15.116" id="{9B84365B-51E9-4013-87B2-0B59606B5DBC}">
              <p228:atrbtn authorId="{36DA7776-2F55-0D5A-112D-8026A3BA42D2}"/>
              <p228:anchr>
                <p228:comment id="{86B3902F-D392-40D3-BA94-55030A7FBEA8}"/>
              </p228:anchr>
              <p228:asgn authorId="{96C18E5F-8A79-0B53-BC15-779E6E257183}"/>
            </p228:event>
            <p228:event time="2025-11-17T16:21:15.116" id="{085B4DB2-9CD4-4BCF-A533-93DF3FD6E86D}">
              <p228:atrbtn authorId="{36DA7776-2F55-0D5A-112D-8026A3BA42D2}"/>
              <p228:anchr>
                <p228:comment id="{86B3902F-D392-40D3-BA94-55030A7FBEA8}"/>
              </p228:anchr>
              <p228:title val="@Remi Dyon , there is one remaining reference to “custom Copilots” in a screen clipping in this slide. It is a minor occurrence and I have added a correction in the notes. Eventually it could be cleaned up by providing a different screen clipping."/>
            </p228:event>
            <p228:event time="2025-11-17T16:21:15.116" id="{F6B4D9A3-3018-4BEC-A99E-D978C466F95D}">
              <p228:atrbtn authorId="{36DA7776-2F55-0D5A-112D-8026A3BA42D2}"/>
              <p228:anchr>
                <p228:comment id="{86B3902F-D392-40D3-BA94-55030A7FBEA8}"/>
              </p228:anchr>
              <p228:date stDt="2025-11-17T16:21:15.116" endDt="2025-11-17T16:21:15.116"/>
            </p228:event>
            <p228:event time="2025-11-17T16:43:56.806" id="{2B44C002-BC27-4434-9961-52D67748EFC8}">
              <p228:atrbtn authorId="{96C18E5F-8A79-0B53-BC15-779E6E257183}"/>
              <p228:anchr>
                <p228:comment id="{00000000-0000-0000-0000-000000000000}"/>
              </p228:anchr>
              <p228:pcntCmplt val="100000"/>
            </p228:event>
          </p228:history>
        </p228:taskDetails>
      </p:ext>
      <p:ext xmlns:p="http://schemas.openxmlformats.org/presentationml/2006/main" uri="{57CB4572-C831-44C2-8A1C-0ADB6CCDFE69}">
        <p223:reactions xmlns:p223="http://schemas.microsoft.com/office/powerpoint/2022/03/main">
          <p223:rxn type="👍">
            <p223:instance time="2025-11-17T16:43:50.990" authorId="{96C18E5F-8A79-0B53-BC15-779E6E257183}"/>
          </p223:rxn>
        </p223:reactions>
      </p:ext>
    </p188:extLst>
  </p188:cm>
</p188:cmLst>
</file>

<file path=ppt/comments/modernComment_7FFFFC08_E02DDD3E.xml><?xml version="1.0" encoding="utf-8"?>
<p188:cmLst xmlns:a="http://schemas.openxmlformats.org/drawingml/2006/main" xmlns:r="http://schemas.openxmlformats.org/officeDocument/2006/relationships" xmlns:p188="http://schemas.microsoft.com/office/powerpoint/2018/8/main">
  <p188:cm id="{E613B132-8768-47E8-A65E-CC53BBA98E56}" authorId="{36DA7776-2F55-0D5A-112D-8026A3BA42D2}" status="resolved" created="2025-11-17T16:09:07.440" complete="100000">
    <ac:deMkLst xmlns:ac="http://schemas.microsoft.com/office/drawing/2013/main/command">
      <pc:docMk xmlns:pc="http://schemas.microsoft.com/office/powerpoint/2013/main/command"/>
      <pc:sldMk xmlns:pc="http://schemas.microsoft.com/office/powerpoint/2013/main/command" cId="3761102142" sldId="2147482632"/>
      <ac:spMk id="54" creationId="{0EDC7A70-8938-7154-F4B2-D3FD340D7F1B}"/>
    </ac:deMkLst>
    <p188:txBody>
      <a:bodyPr/>
      <a:lstStyle/>
      <a:p>
        <a:r>
          <a:rPr lang="en-US"/>
          <a:t>[@Remi Dyon] , changed “copilots” to “agents” as per the style guide and added a reference to the style guide in the notes.
Changes made...
Copilots and Conversational AI =&gt; Agents and Conversational AI
1st party copilots =&gt; 1st party agents
Build custom copilots =&gt; Build custom agents
Custom Enterprise copilots =&gt; Custom Enterprise agents
Custom copilots =&gt; Custom agents
Custom copilots and bots =&gt; Custom agents and bots </a:t>
        </a:r>
      </a:p>
    </p188:txBody>
    <p188:extLst>
      <p:ext xmlns:p="http://schemas.openxmlformats.org/presentationml/2006/main" uri="{57CB4572-C831-44C2-8A1C-0ADB6CCDFE69}">
        <p223:reactions xmlns:p223="http://schemas.microsoft.com/office/powerpoint/2022/03/main">
          <p223:rxn type="👍">
            <p223:instance time="2025-11-17T16:41:50.752" authorId="{96C18E5F-8A79-0B53-BC15-779E6E257183}"/>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C7A868-4B95-437E-8274-2AFBEE47B1E7}" type="doc">
      <dgm:prSet loTypeId="urn:microsoft.com/office/officeart/2005/8/layout/chevron1" loCatId="process" qsTypeId="urn:microsoft.com/office/officeart/2005/8/quickstyle/simple1" qsCatId="simple" csTypeId="urn:microsoft.com/office/officeart/2005/8/colors/accent1_2" csCatId="accent1" phldr="1"/>
      <dgm:spPr/>
    </dgm:pt>
    <dgm:pt modelId="{1D4D9112-9F80-4160-B394-FB0E02695487}">
      <dgm:prSet phldrT="[Text]"/>
      <dgm:spPr/>
      <dgm:t>
        <a:bodyPr/>
        <a:lstStyle/>
        <a:p>
          <a:r>
            <a:rPr lang="en-US"/>
            <a:t>Knowledge Requested</a:t>
          </a:r>
        </a:p>
      </dgm:t>
    </dgm:pt>
    <dgm:pt modelId="{4B6F108C-39D0-48A6-86A5-689D8E0F208F}" type="parTrans" cxnId="{86C6954A-43AC-4ED2-84BA-14E7618E5897}">
      <dgm:prSet/>
      <dgm:spPr/>
      <dgm:t>
        <a:bodyPr/>
        <a:lstStyle/>
        <a:p>
          <a:endParaRPr lang="en-US"/>
        </a:p>
      </dgm:t>
    </dgm:pt>
    <dgm:pt modelId="{2EC3D9F5-EF29-45AD-A288-F949387C4414}" type="sibTrans" cxnId="{86C6954A-43AC-4ED2-84BA-14E7618E5897}">
      <dgm:prSet/>
      <dgm:spPr/>
      <dgm:t>
        <a:bodyPr/>
        <a:lstStyle/>
        <a:p>
          <a:endParaRPr lang="en-US"/>
        </a:p>
      </dgm:t>
    </dgm:pt>
    <dgm:pt modelId="{701AD240-0148-4694-8033-93AE1AADCE88}">
      <dgm:prSet phldrT="[Text]"/>
      <dgm:spPr/>
      <dgm:t>
        <a:bodyPr/>
        <a:lstStyle/>
        <a:p>
          <a:r>
            <a:rPr lang="en-US"/>
            <a:t>Plan Complete</a:t>
          </a:r>
        </a:p>
      </dgm:t>
    </dgm:pt>
    <dgm:pt modelId="{F423F08E-2AB2-4BC8-9C00-7E9617D7C0E9}" type="parTrans" cxnId="{94A7C112-9CB6-4821-ABEC-616FC36934C8}">
      <dgm:prSet/>
      <dgm:spPr/>
      <dgm:t>
        <a:bodyPr/>
        <a:lstStyle/>
        <a:p>
          <a:endParaRPr lang="en-US"/>
        </a:p>
      </dgm:t>
    </dgm:pt>
    <dgm:pt modelId="{8868839F-1B2A-46A0-8C04-668FD874347F}" type="sibTrans" cxnId="{94A7C112-9CB6-4821-ABEC-616FC36934C8}">
      <dgm:prSet/>
      <dgm:spPr/>
      <dgm:t>
        <a:bodyPr/>
        <a:lstStyle/>
        <a:p>
          <a:endParaRPr lang="en-US"/>
        </a:p>
      </dgm:t>
    </dgm:pt>
    <dgm:pt modelId="{0BAE1A3A-1112-4DB3-8772-F409AA5D860B}">
      <dgm:prSet phldrT="[Text]"/>
      <dgm:spPr/>
      <dgm:t>
        <a:bodyPr/>
        <a:lstStyle/>
        <a:p>
          <a:r>
            <a:rPr lang="en-US"/>
            <a:t>AI Response Generated</a:t>
          </a:r>
        </a:p>
      </dgm:t>
    </dgm:pt>
    <dgm:pt modelId="{B833CE4D-C741-4009-A259-DEDB4B4C85A9}" type="parTrans" cxnId="{BC19299B-BC6D-4A8E-AF57-5710C62ABCAE}">
      <dgm:prSet/>
      <dgm:spPr/>
      <dgm:t>
        <a:bodyPr/>
        <a:lstStyle/>
        <a:p>
          <a:endParaRPr lang="en-US"/>
        </a:p>
      </dgm:t>
    </dgm:pt>
    <dgm:pt modelId="{5769152B-9681-468C-A971-3095FDF18F16}" type="sibTrans" cxnId="{BC19299B-BC6D-4A8E-AF57-5710C62ABCAE}">
      <dgm:prSet/>
      <dgm:spPr/>
      <dgm:t>
        <a:bodyPr/>
        <a:lstStyle/>
        <a:p>
          <a:endParaRPr lang="en-US"/>
        </a:p>
      </dgm:t>
    </dgm:pt>
    <dgm:pt modelId="{725BFBED-48F5-4568-B0F5-85FDB7887847}" type="pres">
      <dgm:prSet presAssocID="{90C7A868-4B95-437E-8274-2AFBEE47B1E7}" presName="Name0" presStyleCnt="0">
        <dgm:presLayoutVars>
          <dgm:dir/>
          <dgm:animLvl val="lvl"/>
          <dgm:resizeHandles val="exact"/>
        </dgm:presLayoutVars>
      </dgm:prSet>
      <dgm:spPr/>
    </dgm:pt>
    <dgm:pt modelId="{D0CDD37F-6DF2-483F-88D9-FB2F7A9B8023}" type="pres">
      <dgm:prSet presAssocID="{1D4D9112-9F80-4160-B394-FB0E02695487}" presName="parTxOnly" presStyleLbl="node1" presStyleIdx="0" presStyleCnt="3">
        <dgm:presLayoutVars>
          <dgm:chMax val="0"/>
          <dgm:chPref val="0"/>
          <dgm:bulletEnabled val="1"/>
        </dgm:presLayoutVars>
      </dgm:prSet>
      <dgm:spPr/>
    </dgm:pt>
    <dgm:pt modelId="{EA6C5B1D-D0DF-4989-9F3A-C5C4B8BD989E}" type="pres">
      <dgm:prSet presAssocID="{2EC3D9F5-EF29-45AD-A288-F949387C4414}" presName="parTxOnlySpace" presStyleCnt="0"/>
      <dgm:spPr/>
    </dgm:pt>
    <dgm:pt modelId="{C7709017-8541-4E0B-8156-6125929FEFCA}" type="pres">
      <dgm:prSet presAssocID="{0BAE1A3A-1112-4DB3-8772-F409AA5D860B}" presName="parTxOnly" presStyleLbl="node1" presStyleIdx="1" presStyleCnt="3">
        <dgm:presLayoutVars>
          <dgm:chMax val="0"/>
          <dgm:chPref val="0"/>
          <dgm:bulletEnabled val="1"/>
        </dgm:presLayoutVars>
      </dgm:prSet>
      <dgm:spPr/>
    </dgm:pt>
    <dgm:pt modelId="{4A8927FF-84FF-4CB7-A8B3-BB0399DF6CEB}" type="pres">
      <dgm:prSet presAssocID="{5769152B-9681-468C-A971-3095FDF18F16}" presName="parTxOnlySpace" presStyleCnt="0"/>
      <dgm:spPr/>
    </dgm:pt>
    <dgm:pt modelId="{8CB4BBC0-FDFC-4467-924D-EEADD727115F}" type="pres">
      <dgm:prSet presAssocID="{701AD240-0148-4694-8033-93AE1AADCE88}" presName="parTxOnly" presStyleLbl="node1" presStyleIdx="2" presStyleCnt="3">
        <dgm:presLayoutVars>
          <dgm:chMax val="0"/>
          <dgm:chPref val="0"/>
          <dgm:bulletEnabled val="1"/>
        </dgm:presLayoutVars>
      </dgm:prSet>
      <dgm:spPr/>
    </dgm:pt>
  </dgm:ptLst>
  <dgm:cxnLst>
    <dgm:cxn modelId="{94A7C112-9CB6-4821-ABEC-616FC36934C8}" srcId="{90C7A868-4B95-437E-8274-2AFBEE47B1E7}" destId="{701AD240-0148-4694-8033-93AE1AADCE88}" srcOrd="2" destOrd="0" parTransId="{F423F08E-2AB2-4BC8-9C00-7E9617D7C0E9}" sibTransId="{8868839F-1B2A-46A0-8C04-668FD874347F}"/>
    <dgm:cxn modelId="{627ABD32-4091-4602-9DE5-25B672F462B4}" type="presOf" srcId="{0BAE1A3A-1112-4DB3-8772-F409AA5D860B}" destId="{C7709017-8541-4E0B-8156-6125929FEFCA}" srcOrd="0" destOrd="0" presId="urn:microsoft.com/office/officeart/2005/8/layout/chevron1"/>
    <dgm:cxn modelId="{4D3DA63E-49ED-4A36-AE28-6C22FACA2ED5}" type="presOf" srcId="{1D4D9112-9F80-4160-B394-FB0E02695487}" destId="{D0CDD37F-6DF2-483F-88D9-FB2F7A9B8023}" srcOrd="0" destOrd="0" presId="urn:microsoft.com/office/officeart/2005/8/layout/chevron1"/>
    <dgm:cxn modelId="{86C6954A-43AC-4ED2-84BA-14E7618E5897}" srcId="{90C7A868-4B95-437E-8274-2AFBEE47B1E7}" destId="{1D4D9112-9F80-4160-B394-FB0E02695487}" srcOrd="0" destOrd="0" parTransId="{4B6F108C-39D0-48A6-86A5-689D8E0F208F}" sibTransId="{2EC3D9F5-EF29-45AD-A288-F949387C4414}"/>
    <dgm:cxn modelId="{679FE181-7E9C-4E36-A311-99156335A1C7}" type="presOf" srcId="{701AD240-0148-4694-8033-93AE1AADCE88}" destId="{8CB4BBC0-FDFC-4467-924D-EEADD727115F}" srcOrd="0" destOrd="0" presId="urn:microsoft.com/office/officeart/2005/8/layout/chevron1"/>
    <dgm:cxn modelId="{BC19299B-BC6D-4A8E-AF57-5710C62ABCAE}" srcId="{90C7A868-4B95-437E-8274-2AFBEE47B1E7}" destId="{0BAE1A3A-1112-4DB3-8772-F409AA5D860B}" srcOrd="1" destOrd="0" parTransId="{B833CE4D-C741-4009-A259-DEDB4B4C85A9}" sibTransId="{5769152B-9681-468C-A971-3095FDF18F16}"/>
    <dgm:cxn modelId="{E87AD7BC-7892-4620-94CD-CA35DE93084D}" type="presOf" srcId="{90C7A868-4B95-437E-8274-2AFBEE47B1E7}" destId="{725BFBED-48F5-4568-B0F5-85FDB7887847}" srcOrd="0" destOrd="0" presId="urn:microsoft.com/office/officeart/2005/8/layout/chevron1"/>
    <dgm:cxn modelId="{DA64DF46-D9AC-4FB6-9448-D7368EC39760}" type="presParOf" srcId="{725BFBED-48F5-4568-B0F5-85FDB7887847}" destId="{D0CDD37F-6DF2-483F-88D9-FB2F7A9B8023}" srcOrd="0" destOrd="0" presId="urn:microsoft.com/office/officeart/2005/8/layout/chevron1"/>
    <dgm:cxn modelId="{23F9B3F7-0417-42A5-8AF1-AB9170795E61}" type="presParOf" srcId="{725BFBED-48F5-4568-B0F5-85FDB7887847}" destId="{EA6C5B1D-D0DF-4989-9F3A-C5C4B8BD989E}" srcOrd="1" destOrd="0" presId="urn:microsoft.com/office/officeart/2005/8/layout/chevron1"/>
    <dgm:cxn modelId="{D9BB303E-7449-48DA-8F4E-7D7EDC3385C7}" type="presParOf" srcId="{725BFBED-48F5-4568-B0F5-85FDB7887847}" destId="{C7709017-8541-4E0B-8156-6125929FEFCA}" srcOrd="2" destOrd="0" presId="urn:microsoft.com/office/officeart/2005/8/layout/chevron1"/>
    <dgm:cxn modelId="{A6A1D5B4-F7F7-440A-98AD-5BE1174ADB1C}" type="presParOf" srcId="{725BFBED-48F5-4568-B0F5-85FDB7887847}" destId="{4A8927FF-84FF-4CB7-A8B3-BB0399DF6CEB}" srcOrd="3" destOrd="0" presId="urn:microsoft.com/office/officeart/2005/8/layout/chevron1"/>
    <dgm:cxn modelId="{B0D94619-C766-4212-84FD-232CB437688E}" type="presParOf" srcId="{725BFBED-48F5-4568-B0F5-85FDB7887847}" destId="{8CB4BBC0-FDFC-4467-924D-EEADD727115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D0EA04-5055-4258-9D8C-54610BA1CF36}"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n-US"/>
        </a:p>
      </dgm:t>
    </dgm:pt>
    <dgm:pt modelId="{C2B2F72B-68A7-4FD9-A3CC-C0918091D7E8}">
      <dgm:prSet/>
      <dgm:spPr/>
      <dgm:t>
        <a:bodyPr/>
        <a:lstStyle/>
        <a:p>
          <a:r>
            <a:rPr lang="en-US" b="1" baseline="0"/>
            <a:t>LLM:</a:t>
          </a:r>
          <a:r>
            <a:rPr lang="en-US" baseline="0"/>
            <a:t> Limited to static knowledge, no external data access </a:t>
          </a:r>
          <a:br>
            <a:rPr lang="en-US" baseline="0"/>
          </a:br>
          <a:r>
            <a:rPr lang="en-US" baseline="0"/>
            <a:t>(e.g., an isolated librarian only having access to their books).</a:t>
          </a:r>
          <a:endParaRPr lang="en-US"/>
        </a:p>
      </dgm:t>
    </dgm:pt>
    <dgm:pt modelId="{8AD363D2-B554-47FF-BFC9-B165D91E4F19}" type="parTrans" cxnId="{32E1D198-6B02-4E33-8021-810F41D3A966}">
      <dgm:prSet/>
      <dgm:spPr/>
      <dgm:t>
        <a:bodyPr/>
        <a:lstStyle/>
        <a:p>
          <a:endParaRPr lang="en-US"/>
        </a:p>
      </dgm:t>
    </dgm:pt>
    <dgm:pt modelId="{D97F50DB-4AB3-4C71-B0A8-4908133761B6}" type="sibTrans" cxnId="{32E1D198-6B02-4E33-8021-810F41D3A966}">
      <dgm:prSet/>
      <dgm:spPr/>
      <dgm:t>
        <a:bodyPr/>
        <a:lstStyle/>
        <a:p>
          <a:endParaRPr lang="en-US"/>
        </a:p>
      </dgm:t>
    </dgm:pt>
    <dgm:pt modelId="{EEDC2721-82AD-468E-BAFA-3408CD41AE44}">
      <dgm:prSet/>
      <dgm:spPr/>
      <dgm:t>
        <a:bodyPr/>
        <a:lstStyle/>
        <a:p>
          <a:r>
            <a:rPr lang="en-US" b="1" baseline="0"/>
            <a:t>LLM + Connectors: </a:t>
          </a:r>
          <a:r>
            <a:rPr lang="en-US" baseline="0"/>
            <a:t>Custom-coded integration for each tool (complex, unscalable). i.e., each action and their inputs need to be described and potentially updated as new actions/definitions become available.</a:t>
          </a:r>
          <a:endParaRPr lang="en-US"/>
        </a:p>
      </dgm:t>
    </dgm:pt>
    <dgm:pt modelId="{CDC4394D-2A86-4E5F-BDAA-7B936D88E819}" type="parTrans" cxnId="{7AE39E2D-CC66-436A-871C-FFB513CEBABD}">
      <dgm:prSet/>
      <dgm:spPr/>
      <dgm:t>
        <a:bodyPr/>
        <a:lstStyle/>
        <a:p>
          <a:endParaRPr lang="en-US"/>
        </a:p>
      </dgm:t>
    </dgm:pt>
    <dgm:pt modelId="{58BC64E5-BF69-4C0C-9423-37FF8CBBA558}" type="sibTrans" cxnId="{7AE39E2D-CC66-436A-871C-FFB513CEBABD}">
      <dgm:prSet/>
      <dgm:spPr/>
      <dgm:t>
        <a:bodyPr/>
        <a:lstStyle/>
        <a:p>
          <a:endParaRPr lang="en-US"/>
        </a:p>
      </dgm:t>
    </dgm:pt>
    <dgm:pt modelId="{2687C1BE-EBE1-4209-B8DA-BB617B932457}">
      <dgm:prSet/>
      <dgm:spPr/>
      <dgm:t>
        <a:bodyPr/>
        <a:lstStyle/>
        <a:p>
          <a:r>
            <a:rPr lang="en-US" b="1" baseline="0"/>
            <a:t>LLM + MCP: </a:t>
          </a:r>
          <a:r>
            <a:rPr lang="en-US" baseline="0"/>
            <a:t>Standardized integration, instantly compatible with any MCP-enabled tool, solving complexity.</a:t>
          </a:r>
          <a:endParaRPr lang="en-US"/>
        </a:p>
      </dgm:t>
    </dgm:pt>
    <dgm:pt modelId="{214A7BD9-6443-4001-B72E-F6723F04DC4B}" type="parTrans" cxnId="{884F44B1-CDA6-4F16-A147-1D07F7835890}">
      <dgm:prSet/>
      <dgm:spPr/>
      <dgm:t>
        <a:bodyPr/>
        <a:lstStyle/>
        <a:p>
          <a:endParaRPr lang="en-US"/>
        </a:p>
      </dgm:t>
    </dgm:pt>
    <dgm:pt modelId="{DDE1264C-7B4D-4610-8B43-5630776E2CAA}" type="sibTrans" cxnId="{884F44B1-CDA6-4F16-A147-1D07F7835890}">
      <dgm:prSet/>
      <dgm:spPr/>
      <dgm:t>
        <a:bodyPr/>
        <a:lstStyle/>
        <a:p>
          <a:endParaRPr lang="en-US"/>
        </a:p>
      </dgm:t>
    </dgm:pt>
    <dgm:pt modelId="{D6876EB4-B14A-412F-B5EE-9190B6F934BF}" type="pres">
      <dgm:prSet presAssocID="{3FD0EA04-5055-4258-9D8C-54610BA1CF36}" presName="outerComposite" presStyleCnt="0">
        <dgm:presLayoutVars>
          <dgm:chMax val="5"/>
          <dgm:dir/>
          <dgm:resizeHandles val="exact"/>
        </dgm:presLayoutVars>
      </dgm:prSet>
      <dgm:spPr/>
    </dgm:pt>
    <dgm:pt modelId="{7B2928AC-2E5D-4B9E-9B7C-FF7D4B758FF2}" type="pres">
      <dgm:prSet presAssocID="{3FD0EA04-5055-4258-9D8C-54610BA1CF36}" presName="dummyMaxCanvas" presStyleCnt="0">
        <dgm:presLayoutVars/>
      </dgm:prSet>
      <dgm:spPr/>
    </dgm:pt>
    <dgm:pt modelId="{B55ACF71-30FC-4B9B-A1D8-F1C26B737B88}" type="pres">
      <dgm:prSet presAssocID="{3FD0EA04-5055-4258-9D8C-54610BA1CF36}" presName="ThreeNodes_1" presStyleLbl="node1" presStyleIdx="0" presStyleCnt="3">
        <dgm:presLayoutVars>
          <dgm:bulletEnabled val="1"/>
        </dgm:presLayoutVars>
      </dgm:prSet>
      <dgm:spPr/>
    </dgm:pt>
    <dgm:pt modelId="{EBDB54EE-F228-40CE-A0F9-6F33F6744360}" type="pres">
      <dgm:prSet presAssocID="{3FD0EA04-5055-4258-9D8C-54610BA1CF36}" presName="ThreeNodes_2" presStyleLbl="node1" presStyleIdx="1" presStyleCnt="3">
        <dgm:presLayoutVars>
          <dgm:bulletEnabled val="1"/>
        </dgm:presLayoutVars>
      </dgm:prSet>
      <dgm:spPr/>
    </dgm:pt>
    <dgm:pt modelId="{775EE198-D324-43D0-AC51-697750DCCC64}" type="pres">
      <dgm:prSet presAssocID="{3FD0EA04-5055-4258-9D8C-54610BA1CF36}" presName="ThreeNodes_3" presStyleLbl="node1" presStyleIdx="2" presStyleCnt="3">
        <dgm:presLayoutVars>
          <dgm:bulletEnabled val="1"/>
        </dgm:presLayoutVars>
      </dgm:prSet>
      <dgm:spPr/>
    </dgm:pt>
    <dgm:pt modelId="{B153BDB1-A0E8-4246-A382-8CD3F3EA919B}" type="pres">
      <dgm:prSet presAssocID="{3FD0EA04-5055-4258-9D8C-54610BA1CF36}" presName="ThreeConn_1-2" presStyleLbl="fgAccFollowNode1" presStyleIdx="0" presStyleCnt="2">
        <dgm:presLayoutVars>
          <dgm:bulletEnabled val="1"/>
        </dgm:presLayoutVars>
      </dgm:prSet>
      <dgm:spPr/>
    </dgm:pt>
    <dgm:pt modelId="{2C615168-CC81-4E22-BA11-46F80C55DC03}" type="pres">
      <dgm:prSet presAssocID="{3FD0EA04-5055-4258-9D8C-54610BA1CF36}" presName="ThreeConn_2-3" presStyleLbl="fgAccFollowNode1" presStyleIdx="1" presStyleCnt="2">
        <dgm:presLayoutVars>
          <dgm:bulletEnabled val="1"/>
        </dgm:presLayoutVars>
      </dgm:prSet>
      <dgm:spPr/>
    </dgm:pt>
    <dgm:pt modelId="{41800E7A-16D2-459B-97D8-E990A89F5247}" type="pres">
      <dgm:prSet presAssocID="{3FD0EA04-5055-4258-9D8C-54610BA1CF36}" presName="ThreeNodes_1_text" presStyleLbl="node1" presStyleIdx="2" presStyleCnt="3">
        <dgm:presLayoutVars>
          <dgm:bulletEnabled val="1"/>
        </dgm:presLayoutVars>
      </dgm:prSet>
      <dgm:spPr/>
    </dgm:pt>
    <dgm:pt modelId="{C2C3566C-6CCC-4939-B447-A2251D7E3415}" type="pres">
      <dgm:prSet presAssocID="{3FD0EA04-5055-4258-9D8C-54610BA1CF36}" presName="ThreeNodes_2_text" presStyleLbl="node1" presStyleIdx="2" presStyleCnt="3">
        <dgm:presLayoutVars>
          <dgm:bulletEnabled val="1"/>
        </dgm:presLayoutVars>
      </dgm:prSet>
      <dgm:spPr/>
    </dgm:pt>
    <dgm:pt modelId="{2D19E949-DA67-44A3-A639-208587B195AC}" type="pres">
      <dgm:prSet presAssocID="{3FD0EA04-5055-4258-9D8C-54610BA1CF36}" presName="ThreeNodes_3_text" presStyleLbl="node1" presStyleIdx="2" presStyleCnt="3">
        <dgm:presLayoutVars>
          <dgm:bulletEnabled val="1"/>
        </dgm:presLayoutVars>
      </dgm:prSet>
      <dgm:spPr/>
    </dgm:pt>
  </dgm:ptLst>
  <dgm:cxnLst>
    <dgm:cxn modelId="{D7026E08-5CA2-46A6-9596-EA7B5C57D977}" type="presOf" srcId="{2687C1BE-EBE1-4209-B8DA-BB617B932457}" destId="{775EE198-D324-43D0-AC51-697750DCCC64}" srcOrd="0" destOrd="0" presId="urn:microsoft.com/office/officeart/2005/8/layout/vProcess5"/>
    <dgm:cxn modelId="{88C32818-E715-4C22-B841-DB6EE8921237}" type="presOf" srcId="{C2B2F72B-68A7-4FD9-A3CC-C0918091D7E8}" destId="{B55ACF71-30FC-4B9B-A1D8-F1C26B737B88}" srcOrd="0" destOrd="0" presId="urn:microsoft.com/office/officeart/2005/8/layout/vProcess5"/>
    <dgm:cxn modelId="{7AE39E2D-CC66-436A-871C-FFB513CEBABD}" srcId="{3FD0EA04-5055-4258-9D8C-54610BA1CF36}" destId="{EEDC2721-82AD-468E-BAFA-3408CD41AE44}" srcOrd="1" destOrd="0" parTransId="{CDC4394D-2A86-4E5F-BDAA-7B936D88E819}" sibTransId="{58BC64E5-BF69-4C0C-9423-37FF8CBBA558}"/>
    <dgm:cxn modelId="{01F87C5B-5D32-4193-98D9-D10EA1CC70DB}" type="presOf" srcId="{D97F50DB-4AB3-4C71-B0A8-4908133761B6}" destId="{B153BDB1-A0E8-4246-A382-8CD3F3EA919B}" srcOrd="0" destOrd="0" presId="urn:microsoft.com/office/officeart/2005/8/layout/vProcess5"/>
    <dgm:cxn modelId="{DB00824C-C7BE-41F5-AA8C-8D68DBC3CEFE}" type="presOf" srcId="{2687C1BE-EBE1-4209-B8DA-BB617B932457}" destId="{2D19E949-DA67-44A3-A639-208587B195AC}" srcOrd="1" destOrd="0" presId="urn:microsoft.com/office/officeart/2005/8/layout/vProcess5"/>
    <dgm:cxn modelId="{303C3686-5FE5-4FF7-9B01-CCAEB6323095}" type="presOf" srcId="{EEDC2721-82AD-468E-BAFA-3408CD41AE44}" destId="{C2C3566C-6CCC-4939-B447-A2251D7E3415}" srcOrd="1" destOrd="0" presId="urn:microsoft.com/office/officeart/2005/8/layout/vProcess5"/>
    <dgm:cxn modelId="{BE52228F-7A6F-44BC-9984-97EDE70844F9}" type="presOf" srcId="{3FD0EA04-5055-4258-9D8C-54610BA1CF36}" destId="{D6876EB4-B14A-412F-B5EE-9190B6F934BF}" srcOrd="0" destOrd="0" presId="urn:microsoft.com/office/officeart/2005/8/layout/vProcess5"/>
    <dgm:cxn modelId="{32E1D198-6B02-4E33-8021-810F41D3A966}" srcId="{3FD0EA04-5055-4258-9D8C-54610BA1CF36}" destId="{C2B2F72B-68A7-4FD9-A3CC-C0918091D7E8}" srcOrd="0" destOrd="0" parTransId="{8AD363D2-B554-47FF-BFC9-B165D91E4F19}" sibTransId="{D97F50DB-4AB3-4C71-B0A8-4908133761B6}"/>
    <dgm:cxn modelId="{8BAC7DAE-2BBB-4CC1-B862-48353AD7ACF4}" type="presOf" srcId="{58BC64E5-BF69-4C0C-9423-37FF8CBBA558}" destId="{2C615168-CC81-4E22-BA11-46F80C55DC03}" srcOrd="0" destOrd="0" presId="urn:microsoft.com/office/officeart/2005/8/layout/vProcess5"/>
    <dgm:cxn modelId="{F64ED3B0-EE07-4B8E-BABB-263DCFD9C50C}" type="presOf" srcId="{C2B2F72B-68A7-4FD9-A3CC-C0918091D7E8}" destId="{41800E7A-16D2-459B-97D8-E990A89F5247}" srcOrd="1" destOrd="0" presId="urn:microsoft.com/office/officeart/2005/8/layout/vProcess5"/>
    <dgm:cxn modelId="{884F44B1-CDA6-4F16-A147-1D07F7835890}" srcId="{3FD0EA04-5055-4258-9D8C-54610BA1CF36}" destId="{2687C1BE-EBE1-4209-B8DA-BB617B932457}" srcOrd="2" destOrd="0" parTransId="{214A7BD9-6443-4001-B72E-F6723F04DC4B}" sibTransId="{DDE1264C-7B4D-4610-8B43-5630776E2CAA}"/>
    <dgm:cxn modelId="{743C17EE-E3FF-45D7-A949-F4103230C373}" type="presOf" srcId="{EEDC2721-82AD-468E-BAFA-3408CD41AE44}" destId="{EBDB54EE-F228-40CE-A0F9-6F33F6744360}" srcOrd="0" destOrd="0" presId="urn:microsoft.com/office/officeart/2005/8/layout/vProcess5"/>
    <dgm:cxn modelId="{74F90737-60BC-49C4-806F-9CF0BB32D697}" type="presParOf" srcId="{D6876EB4-B14A-412F-B5EE-9190B6F934BF}" destId="{7B2928AC-2E5D-4B9E-9B7C-FF7D4B758FF2}" srcOrd="0" destOrd="0" presId="urn:microsoft.com/office/officeart/2005/8/layout/vProcess5"/>
    <dgm:cxn modelId="{7E8AC347-4306-4401-9519-053CD3FD93BA}" type="presParOf" srcId="{D6876EB4-B14A-412F-B5EE-9190B6F934BF}" destId="{B55ACF71-30FC-4B9B-A1D8-F1C26B737B88}" srcOrd="1" destOrd="0" presId="urn:microsoft.com/office/officeart/2005/8/layout/vProcess5"/>
    <dgm:cxn modelId="{0BD0D9CD-8553-4E79-A2A1-4DA05DA11B7B}" type="presParOf" srcId="{D6876EB4-B14A-412F-B5EE-9190B6F934BF}" destId="{EBDB54EE-F228-40CE-A0F9-6F33F6744360}" srcOrd="2" destOrd="0" presId="urn:microsoft.com/office/officeart/2005/8/layout/vProcess5"/>
    <dgm:cxn modelId="{4CA2C05D-CFE4-493B-A92C-5B93E7725520}" type="presParOf" srcId="{D6876EB4-B14A-412F-B5EE-9190B6F934BF}" destId="{775EE198-D324-43D0-AC51-697750DCCC64}" srcOrd="3" destOrd="0" presId="urn:microsoft.com/office/officeart/2005/8/layout/vProcess5"/>
    <dgm:cxn modelId="{351B7ECB-176E-4974-BD33-FAEFE5124F26}" type="presParOf" srcId="{D6876EB4-B14A-412F-B5EE-9190B6F934BF}" destId="{B153BDB1-A0E8-4246-A382-8CD3F3EA919B}" srcOrd="4" destOrd="0" presId="urn:microsoft.com/office/officeart/2005/8/layout/vProcess5"/>
    <dgm:cxn modelId="{B5CE7D4A-F30E-45CF-9D2B-DF701FEF25F4}" type="presParOf" srcId="{D6876EB4-B14A-412F-B5EE-9190B6F934BF}" destId="{2C615168-CC81-4E22-BA11-46F80C55DC03}" srcOrd="5" destOrd="0" presId="urn:microsoft.com/office/officeart/2005/8/layout/vProcess5"/>
    <dgm:cxn modelId="{C6FEF37A-1DFB-4E41-B4BD-3DA35222F3A3}" type="presParOf" srcId="{D6876EB4-B14A-412F-B5EE-9190B6F934BF}" destId="{41800E7A-16D2-459B-97D8-E990A89F5247}" srcOrd="6" destOrd="0" presId="urn:microsoft.com/office/officeart/2005/8/layout/vProcess5"/>
    <dgm:cxn modelId="{8B58CC71-1A4E-451A-9CD6-C106A83EB2E5}" type="presParOf" srcId="{D6876EB4-B14A-412F-B5EE-9190B6F934BF}" destId="{C2C3566C-6CCC-4939-B447-A2251D7E3415}" srcOrd="7" destOrd="0" presId="urn:microsoft.com/office/officeart/2005/8/layout/vProcess5"/>
    <dgm:cxn modelId="{18B4F889-BAB6-4089-AEC0-4E162A44CC97}" type="presParOf" srcId="{D6876EB4-B14A-412F-B5EE-9190B6F934BF}" destId="{2D19E949-DA67-44A3-A639-208587B195A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E54C92-DB91-479E-A071-92E9877AD156}"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150"/>
        </a:p>
      </dgm:t>
    </dgm:pt>
    <dgm:pt modelId="{3773FB4F-1147-4AE4-9973-D0D6FD8D177A}">
      <dgm:prSet phldrT="[Text]"/>
      <dgm:spPr/>
      <dgm:t>
        <a:bodyPr/>
        <a:lstStyle/>
        <a:p>
          <a:r>
            <a:rPr lang="en-US">
              <a:latin typeface="+mj-lt"/>
            </a:rPr>
            <a:t>Personal DEV environment</a:t>
          </a:r>
          <a:endParaRPr lang="en-150">
            <a:latin typeface="+mj-lt"/>
          </a:endParaRPr>
        </a:p>
      </dgm:t>
    </dgm:pt>
    <dgm:pt modelId="{A07B681B-DECA-4510-AA14-7E411BB74C29}" type="parTrans" cxnId="{43EA4A60-8FFB-4D89-BFD9-AE1812A7F120}">
      <dgm:prSet/>
      <dgm:spPr/>
      <dgm:t>
        <a:bodyPr/>
        <a:lstStyle/>
        <a:p>
          <a:endParaRPr lang="en-150"/>
        </a:p>
      </dgm:t>
    </dgm:pt>
    <dgm:pt modelId="{974D095B-55C9-4270-85EA-199F49ECDC40}" type="sibTrans" cxnId="{43EA4A60-8FFB-4D89-BFD9-AE1812A7F120}">
      <dgm:prSet/>
      <dgm:spPr/>
      <dgm:t>
        <a:bodyPr/>
        <a:lstStyle/>
        <a:p>
          <a:endParaRPr lang="en-150"/>
        </a:p>
      </dgm:t>
    </dgm:pt>
    <dgm:pt modelId="{29845FD3-D791-4635-B400-046FEF765456}">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DLP policies</a:t>
          </a:r>
          <a:endParaRPr lang="en-150" sz="1800" kern="1200">
            <a:solidFill>
              <a:srgbClr val="3B3734">
                <a:hueOff val="0"/>
                <a:satOff val="0"/>
                <a:lumOff val="0"/>
                <a:alphaOff val="0"/>
              </a:srgbClr>
            </a:solidFill>
            <a:latin typeface="Segoe UI"/>
            <a:ea typeface="+mn-ea"/>
            <a:cs typeface="+mn-cs"/>
          </a:endParaRPr>
        </a:p>
      </dgm:t>
    </dgm:pt>
    <dgm:pt modelId="{83BFCE19-01C7-44D0-BE9F-6BA94D524D40}" type="parTrans" cxnId="{3186B866-16CE-4B7F-B15B-0C966597209B}">
      <dgm:prSet/>
      <dgm:spPr/>
      <dgm:t>
        <a:bodyPr/>
        <a:lstStyle/>
        <a:p>
          <a:endParaRPr lang="en-150"/>
        </a:p>
      </dgm:t>
    </dgm:pt>
    <dgm:pt modelId="{A3C52C08-64A0-4264-A663-CE36B2B34D9F}" type="sibTrans" cxnId="{3186B866-16CE-4B7F-B15B-0C966597209B}">
      <dgm:prSet/>
      <dgm:spPr/>
      <dgm:t>
        <a:bodyPr/>
        <a:lstStyle/>
        <a:p>
          <a:endParaRPr lang="en-150"/>
        </a:p>
      </dgm:t>
    </dgm:pt>
    <dgm:pt modelId="{B2CC5321-25F9-4762-95C7-AC881C5653A5}">
      <dgm:prSet phldrT="[Text]"/>
      <dgm:spPr/>
      <dgm:t>
        <a:bodyPr/>
        <a:lstStyle/>
        <a:p>
          <a:r>
            <a:rPr lang="en-US">
              <a:latin typeface="+mj-lt"/>
            </a:rPr>
            <a:t>Dedicated DEV environment</a:t>
          </a:r>
          <a:endParaRPr lang="en-150">
            <a:latin typeface="+mj-lt"/>
          </a:endParaRPr>
        </a:p>
      </dgm:t>
    </dgm:pt>
    <dgm:pt modelId="{7EA14FC9-7E32-49B0-A6CF-AA8ADAA4C2CE}" type="parTrans" cxnId="{948CC6A5-6FCD-4779-87EC-2124AD01C3D5}">
      <dgm:prSet/>
      <dgm:spPr/>
      <dgm:t>
        <a:bodyPr/>
        <a:lstStyle/>
        <a:p>
          <a:endParaRPr lang="en-150"/>
        </a:p>
      </dgm:t>
    </dgm:pt>
    <dgm:pt modelId="{1920EEFE-F97C-4E04-B628-21169EBCD6DE}" type="sibTrans" cxnId="{948CC6A5-6FCD-4779-87EC-2124AD01C3D5}">
      <dgm:prSet/>
      <dgm:spPr/>
      <dgm:t>
        <a:bodyPr/>
        <a:lstStyle/>
        <a:p>
          <a:endParaRPr lang="en-150"/>
        </a:p>
      </dgm:t>
    </dgm:pt>
    <dgm:pt modelId="{58E0CBCF-DA13-4604-8E51-C5A97486D599}">
      <dgm:prSet phldrT="[Text]" custT="1"/>
      <dgm:spPr/>
      <dgm:t>
        <a:bodyPr/>
        <a:lstStyle/>
        <a:p>
          <a:r>
            <a:rPr lang="en-US" sz="1800"/>
            <a:t>Relaxed DLP policies</a:t>
          </a:r>
          <a:endParaRPr lang="en-150" sz="1800"/>
        </a:p>
      </dgm:t>
    </dgm:pt>
    <dgm:pt modelId="{D5B899EE-876D-4A92-9BF4-8FF70356ACF1}" type="parTrans" cxnId="{AB06B3B3-F590-4A4D-8930-12809866B54B}">
      <dgm:prSet/>
      <dgm:spPr/>
      <dgm:t>
        <a:bodyPr/>
        <a:lstStyle/>
        <a:p>
          <a:endParaRPr lang="en-150"/>
        </a:p>
      </dgm:t>
    </dgm:pt>
    <dgm:pt modelId="{A2AFFDAF-E17A-4363-85B8-D043E88C1D7D}" type="sibTrans" cxnId="{AB06B3B3-F590-4A4D-8930-12809866B54B}">
      <dgm:prSet/>
      <dgm:spPr/>
      <dgm:t>
        <a:bodyPr/>
        <a:lstStyle/>
        <a:p>
          <a:endParaRPr lang="en-150"/>
        </a:p>
      </dgm:t>
    </dgm:pt>
    <dgm:pt modelId="{615231E5-766B-42A2-9043-5EDF32E4CFA7}">
      <dgm:prSet phldrT="[Text]"/>
      <dgm:spPr/>
      <dgm:t>
        <a:bodyPr/>
        <a:lstStyle/>
        <a:p>
          <a:r>
            <a:rPr lang="en-US">
              <a:latin typeface="+mj-lt"/>
            </a:rPr>
            <a:t>Dedicated TEST and PROD environments</a:t>
          </a:r>
          <a:endParaRPr lang="en-150">
            <a:latin typeface="+mj-lt"/>
          </a:endParaRPr>
        </a:p>
      </dgm:t>
    </dgm:pt>
    <dgm:pt modelId="{62E9576D-0A75-4A28-A5D4-0040E50A5B62}" type="parTrans" cxnId="{E88B77D2-E15E-432D-98E5-3A0B5453009A}">
      <dgm:prSet/>
      <dgm:spPr/>
      <dgm:t>
        <a:bodyPr/>
        <a:lstStyle/>
        <a:p>
          <a:endParaRPr lang="en-150"/>
        </a:p>
      </dgm:t>
    </dgm:pt>
    <dgm:pt modelId="{795E2BCC-D59E-438D-9299-B0E8B11342FA}" type="sibTrans" cxnId="{E88B77D2-E15E-432D-98E5-3A0B5453009A}">
      <dgm:prSet/>
      <dgm:spPr/>
      <dgm:t>
        <a:bodyPr/>
        <a:lstStyle/>
        <a:p>
          <a:endParaRPr lang="en-150"/>
        </a:p>
      </dgm:t>
    </dgm:pt>
    <dgm:pt modelId="{15C9EC9C-C4B3-485E-9B84-B15334D9341A}">
      <dgm:prSet phldrT="[Text]" custT="1"/>
      <dgm:spPr/>
      <dgm:t>
        <a:bodyPr/>
        <a:lstStyle/>
        <a:p>
          <a:r>
            <a:rPr lang="en-US" sz="1800"/>
            <a:t>Relaxed DLP policies</a:t>
          </a:r>
          <a:endParaRPr lang="en-150" sz="1800"/>
        </a:p>
      </dgm:t>
    </dgm:pt>
    <dgm:pt modelId="{C5BD5271-4D54-4F27-8C38-EB15AEF413DD}" type="parTrans" cxnId="{6C67AAEC-1AA5-4DB7-B55F-ACF6227B3B06}">
      <dgm:prSet/>
      <dgm:spPr/>
      <dgm:t>
        <a:bodyPr/>
        <a:lstStyle/>
        <a:p>
          <a:endParaRPr lang="en-150"/>
        </a:p>
      </dgm:t>
    </dgm:pt>
    <dgm:pt modelId="{B00E9562-BD56-47C1-9907-BA5F46CA53FB}" type="sibTrans" cxnId="{6C67AAEC-1AA5-4DB7-B55F-ACF6227B3B06}">
      <dgm:prSet/>
      <dgm:spPr/>
      <dgm:t>
        <a:bodyPr/>
        <a:lstStyle/>
        <a:p>
          <a:endParaRPr lang="en-150"/>
        </a:p>
      </dgm:t>
    </dgm:pt>
    <dgm:pt modelId="{F7C73DCA-9B3F-4D39-96DC-1E9934AB999E}">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Managed Environment rules.</a:t>
          </a:r>
          <a:endParaRPr lang="en-150" sz="1800" kern="1200">
            <a:solidFill>
              <a:srgbClr val="3B3734">
                <a:hueOff val="0"/>
                <a:satOff val="0"/>
                <a:lumOff val="0"/>
                <a:alphaOff val="0"/>
              </a:srgbClr>
            </a:solidFill>
            <a:latin typeface="Segoe UI"/>
            <a:ea typeface="+mn-ea"/>
            <a:cs typeface="+mn-cs"/>
          </a:endParaRPr>
        </a:p>
      </dgm:t>
    </dgm:pt>
    <dgm:pt modelId="{4D389157-87E1-49E4-B99E-CF9FA6324DAC}" type="parTrans" cxnId="{CEAD1575-B00C-408A-BB88-E7A755E3810A}">
      <dgm:prSet/>
      <dgm:spPr/>
      <dgm:t>
        <a:bodyPr/>
        <a:lstStyle/>
        <a:p>
          <a:endParaRPr lang="en-150"/>
        </a:p>
      </dgm:t>
    </dgm:pt>
    <dgm:pt modelId="{7020F0E1-F1D1-4F75-9294-AEA82E10D190}" type="sibTrans" cxnId="{CEAD1575-B00C-408A-BB88-E7A755E3810A}">
      <dgm:prSet/>
      <dgm:spPr/>
      <dgm:t>
        <a:bodyPr/>
        <a:lstStyle/>
        <a:p>
          <a:endParaRPr lang="en-150"/>
        </a:p>
      </dgm:t>
    </dgm:pt>
    <dgm:pt modelId="{A7AD712F-BC14-4A2F-AAB1-E022AC368B87}">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D83B01"/>
              </a:solidFill>
              <a:latin typeface="Segoe UI"/>
              <a:ea typeface="+mn-ea"/>
              <a:cs typeface="+mn-cs"/>
            </a:rPr>
            <a:t>E.g., can’t use the agent unauthenticated, most channels and connectors are blocked.</a:t>
          </a:r>
          <a:endParaRPr lang="en-150" sz="1800" kern="1200">
            <a:solidFill>
              <a:srgbClr val="D83B01"/>
            </a:solidFill>
            <a:latin typeface="Segoe UI"/>
            <a:ea typeface="+mn-ea"/>
            <a:cs typeface="+mn-cs"/>
          </a:endParaRPr>
        </a:p>
      </dgm:t>
    </dgm:pt>
    <dgm:pt modelId="{B2F891A9-F0D6-4E21-A8E5-B6A707AC0983}" type="parTrans" cxnId="{9D4AB78A-7F31-4DFA-96AD-38C14D3A8356}">
      <dgm:prSet/>
      <dgm:spPr/>
      <dgm:t>
        <a:bodyPr/>
        <a:lstStyle/>
        <a:p>
          <a:endParaRPr lang="en-150"/>
        </a:p>
      </dgm:t>
    </dgm:pt>
    <dgm:pt modelId="{9BCB00DE-C4DF-4642-8A08-239510ADDAA0}" type="sibTrans" cxnId="{9D4AB78A-7F31-4DFA-96AD-38C14D3A8356}">
      <dgm:prSet/>
      <dgm:spPr/>
      <dgm:t>
        <a:bodyPr/>
        <a:lstStyle/>
        <a:p>
          <a:endParaRPr lang="en-150"/>
        </a:p>
      </dgm:t>
    </dgm:pt>
    <dgm:pt modelId="{BB56D5BF-ECF7-4562-B961-AD3EF3EB8085}">
      <dgm:prSet custT="1"/>
      <dgm:spPr/>
      <dgm:t>
        <a:bodyPr/>
        <a:lstStyle/>
        <a:p>
          <a:r>
            <a:rPr lang="en-US" sz="1800"/>
            <a:t>Strict Managed Environment rules.</a:t>
          </a:r>
          <a:endParaRPr lang="en-150" sz="1800"/>
        </a:p>
      </dgm:t>
    </dgm:pt>
    <dgm:pt modelId="{B61C1A5C-4221-4CEE-93B6-F8F5C6472938}" type="parTrans" cxnId="{E7C34BD3-2AD9-4E81-B0A6-42C5277E6F68}">
      <dgm:prSet/>
      <dgm:spPr/>
      <dgm:t>
        <a:bodyPr/>
        <a:lstStyle/>
        <a:p>
          <a:endParaRPr lang="en-150"/>
        </a:p>
      </dgm:t>
    </dgm:pt>
    <dgm:pt modelId="{66BDB76B-081A-46F8-AEE8-DDCE0821D980}" type="sibTrans" cxnId="{E7C34BD3-2AD9-4E81-B0A6-42C5277E6F68}">
      <dgm:prSet/>
      <dgm:spPr/>
      <dgm:t>
        <a:bodyPr/>
        <a:lstStyle/>
        <a:p>
          <a:endParaRPr lang="en-150"/>
        </a:p>
      </dgm:t>
    </dgm:pt>
    <dgm:pt modelId="{EF948082-F17A-42CA-9F8A-EACB77EFA793}">
      <dgm:prSet custT="1"/>
      <dgm:spPr/>
      <dgm:t>
        <a:bodyPr/>
        <a:lstStyle/>
        <a:p>
          <a:r>
            <a:rPr lang="en-US" sz="1800">
              <a:solidFill>
                <a:srgbClr val="0078D4"/>
              </a:solidFill>
            </a:rPr>
            <a:t>E.g., can’t use the agent unauthenticated, but can use the desired channels and connectors</a:t>
          </a:r>
          <a:endParaRPr lang="en-150" sz="1800">
            <a:solidFill>
              <a:srgbClr val="0078D4"/>
            </a:solidFill>
          </a:endParaRPr>
        </a:p>
      </dgm:t>
    </dgm:pt>
    <dgm:pt modelId="{6D766E54-2FEA-4FC1-AB27-D19B606C6E0C}" type="parTrans" cxnId="{BCECECA0-0FA9-4889-BDE4-966B68E02471}">
      <dgm:prSet/>
      <dgm:spPr/>
      <dgm:t>
        <a:bodyPr/>
        <a:lstStyle/>
        <a:p>
          <a:endParaRPr lang="en-150"/>
        </a:p>
      </dgm:t>
    </dgm:pt>
    <dgm:pt modelId="{27FFC738-F68C-434B-88F5-3496EDE32539}" type="sibTrans" cxnId="{BCECECA0-0FA9-4889-BDE4-966B68E02471}">
      <dgm:prSet/>
      <dgm:spPr/>
      <dgm:t>
        <a:bodyPr/>
        <a:lstStyle/>
        <a:p>
          <a:endParaRPr lang="en-150"/>
        </a:p>
      </dgm:t>
    </dgm:pt>
    <dgm:pt modelId="{E82F6E1F-3D29-4147-9421-324056708C62}">
      <dgm:prSet custT="1"/>
      <dgm:spPr/>
      <dgm:t>
        <a:bodyPr/>
        <a:lstStyle/>
        <a:p>
          <a:r>
            <a:rPr lang="en-US" sz="1800"/>
            <a:t>Relaxed Managed Environment rules.</a:t>
          </a:r>
          <a:endParaRPr lang="en-150" sz="1800"/>
        </a:p>
      </dgm:t>
    </dgm:pt>
    <dgm:pt modelId="{A52F845C-AE74-4E4B-AF64-B7A3B7A2F6C8}" type="parTrans" cxnId="{634071A5-A798-4631-A410-5E8FB1B68532}">
      <dgm:prSet/>
      <dgm:spPr/>
      <dgm:t>
        <a:bodyPr/>
        <a:lstStyle/>
        <a:p>
          <a:endParaRPr lang="en-150"/>
        </a:p>
      </dgm:t>
    </dgm:pt>
    <dgm:pt modelId="{6604E26F-A38D-4DEE-9FE5-EC6758707E77}" type="sibTrans" cxnId="{634071A5-A798-4631-A410-5E8FB1B68532}">
      <dgm:prSet/>
      <dgm:spPr/>
      <dgm:t>
        <a:bodyPr/>
        <a:lstStyle/>
        <a:p>
          <a:endParaRPr lang="en-150"/>
        </a:p>
      </dgm:t>
    </dgm:pt>
    <dgm:pt modelId="{264C9B36-D182-4700-A3B1-8728C2173640}">
      <dgm:prSet custT="1"/>
      <dgm:spPr/>
      <dgm:t>
        <a:bodyPr/>
        <a:lstStyle/>
        <a:p>
          <a:r>
            <a:rPr lang="en-US" sz="1800">
              <a:solidFill>
                <a:srgbClr val="107C10"/>
              </a:solidFill>
            </a:rPr>
            <a:t>E.g., can use the agent unauthenticated, across all channels, with an unlimited number of users</a:t>
          </a:r>
          <a:endParaRPr lang="en-150" sz="1800">
            <a:solidFill>
              <a:srgbClr val="107C10"/>
            </a:solidFill>
          </a:endParaRPr>
        </a:p>
      </dgm:t>
    </dgm:pt>
    <dgm:pt modelId="{461A9C6A-638C-4C14-96B3-6DEF22B00DEF}" type="parTrans" cxnId="{9049E17A-5223-427F-BAD0-1D35175EEB78}">
      <dgm:prSet/>
      <dgm:spPr/>
      <dgm:t>
        <a:bodyPr/>
        <a:lstStyle/>
        <a:p>
          <a:endParaRPr lang="en-150"/>
        </a:p>
      </dgm:t>
    </dgm:pt>
    <dgm:pt modelId="{1988ED66-0A4B-4C66-BEB8-8F4B3455A69D}" type="sibTrans" cxnId="{9049E17A-5223-427F-BAD0-1D35175EEB78}">
      <dgm:prSet/>
      <dgm:spPr/>
      <dgm:t>
        <a:bodyPr/>
        <a:lstStyle/>
        <a:p>
          <a:endParaRPr lang="en-150"/>
        </a:p>
      </dgm:t>
    </dgm:pt>
    <dgm:pt modelId="{B9A7B537-620C-431D-ACE7-DA7C77464ECD}" type="pres">
      <dgm:prSet presAssocID="{C1E54C92-DB91-479E-A071-92E9877AD156}" presName="linearFlow" presStyleCnt="0">
        <dgm:presLayoutVars>
          <dgm:dir/>
          <dgm:animLvl val="lvl"/>
          <dgm:resizeHandles val="exact"/>
        </dgm:presLayoutVars>
      </dgm:prSet>
      <dgm:spPr/>
    </dgm:pt>
    <dgm:pt modelId="{1B371492-62AB-4CA9-B26F-0DDA7530303F}" type="pres">
      <dgm:prSet presAssocID="{3773FB4F-1147-4AE4-9973-D0D6FD8D177A}" presName="composite" presStyleCnt="0"/>
      <dgm:spPr/>
    </dgm:pt>
    <dgm:pt modelId="{A31B2E17-3944-4492-9483-3CF58FA05EE8}" type="pres">
      <dgm:prSet presAssocID="{3773FB4F-1147-4AE4-9973-D0D6FD8D177A}" presName="parTx" presStyleLbl="node1" presStyleIdx="0" presStyleCnt="3">
        <dgm:presLayoutVars>
          <dgm:chMax val="0"/>
          <dgm:chPref val="0"/>
          <dgm:bulletEnabled val="1"/>
        </dgm:presLayoutVars>
      </dgm:prSet>
      <dgm:spPr/>
    </dgm:pt>
    <dgm:pt modelId="{9F52E89D-08A2-41E3-A0AB-A2E6845104E6}" type="pres">
      <dgm:prSet presAssocID="{3773FB4F-1147-4AE4-9973-D0D6FD8D177A}" presName="parSh" presStyleLbl="node1" presStyleIdx="0" presStyleCnt="3"/>
      <dgm:spPr/>
    </dgm:pt>
    <dgm:pt modelId="{7F07B71E-CA3C-4E62-96BF-58F7503F2024}" type="pres">
      <dgm:prSet presAssocID="{3773FB4F-1147-4AE4-9973-D0D6FD8D177A}" presName="desTx" presStyleLbl="fgAcc1" presStyleIdx="0" presStyleCnt="3">
        <dgm:presLayoutVars>
          <dgm:bulletEnabled val="1"/>
        </dgm:presLayoutVars>
      </dgm:prSet>
      <dgm:spPr/>
    </dgm:pt>
    <dgm:pt modelId="{C5C75E49-0ABE-49DB-A200-ECE413998D26}" type="pres">
      <dgm:prSet presAssocID="{974D095B-55C9-4270-85EA-199F49ECDC40}" presName="sibTrans" presStyleLbl="sibTrans2D1" presStyleIdx="0" presStyleCnt="2"/>
      <dgm:spPr/>
    </dgm:pt>
    <dgm:pt modelId="{ABD9E4BE-0406-44D7-9C68-138325070121}" type="pres">
      <dgm:prSet presAssocID="{974D095B-55C9-4270-85EA-199F49ECDC40}" presName="connTx" presStyleLbl="sibTrans2D1" presStyleIdx="0" presStyleCnt="2"/>
      <dgm:spPr/>
    </dgm:pt>
    <dgm:pt modelId="{3036C6F9-6ECB-4980-BE34-7541B03C0493}" type="pres">
      <dgm:prSet presAssocID="{B2CC5321-25F9-4762-95C7-AC881C5653A5}" presName="composite" presStyleCnt="0"/>
      <dgm:spPr/>
    </dgm:pt>
    <dgm:pt modelId="{5C8C0FFD-622C-4E1E-88D8-209CB63FD40A}" type="pres">
      <dgm:prSet presAssocID="{B2CC5321-25F9-4762-95C7-AC881C5653A5}" presName="parTx" presStyleLbl="node1" presStyleIdx="0" presStyleCnt="3">
        <dgm:presLayoutVars>
          <dgm:chMax val="0"/>
          <dgm:chPref val="0"/>
          <dgm:bulletEnabled val="1"/>
        </dgm:presLayoutVars>
      </dgm:prSet>
      <dgm:spPr/>
    </dgm:pt>
    <dgm:pt modelId="{6FDFDA6E-6BCF-4E3B-A94D-5128DAEB7D0A}" type="pres">
      <dgm:prSet presAssocID="{B2CC5321-25F9-4762-95C7-AC881C5653A5}" presName="parSh" presStyleLbl="node1" presStyleIdx="1" presStyleCnt="3"/>
      <dgm:spPr/>
    </dgm:pt>
    <dgm:pt modelId="{21FEFC6D-5903-4477-9E8E-BD5095D57B09}" type="pres">
      <dgm:prSet presAssocID="{B2CC5321-25F9-4762-95C7-AC881C5653A5}" presName="desTx" presStyleLbl="fgAcc1" presStyleIdx="1" presStyleCnt="3">
        <dgm:presLayoutVars>
          <dgm:bulletEnabled val="1"/>
        </dgm:presLayoutVars>
      </dgm:prSet>
      <dgm:spPr/>
    </dgm:pt>
    <dgm:pt modelId="{55FBC2B1-48E3-41AA-A5A6-3A2AAFDD2FCD}" type="pres">
      <dgm:prSet presAssocID="{1920EEFE-F97C-4E04-B628-21169EBCD6DE}" presName="sibTrans" presStyleLbl="sibTrans2D1" presStyleIdx="1" presStyleCnt="2"/>
      <dgm:spPr/>
    </dgm:pt>
    <dgm:pt modelId="{AE7FEB36-13BB-48DC-9896-3F1610488C4C}" type="pres">
      <dgm:prSet presAssocID="{1920EEFE-F97C-4E04-B628-21169EBCD6DE}" presName="connTx" presStyleLbl="sibTrans2D1" presStyleIdx="1" presStyleCnt="2"/>
      <dgm:spPr/>
    </dgm:pt>
    <dgm:pt modelId="{B69EF730-10A2-4463-A4E8-6614EE771727}" type="pres">
      <dgm:prSet presAssocID="{615231E5-766B-42A2-9043-5EDF32E4CFA7}" presName="composite" presStyleCnt="0"/>
      <dgm:spPr/>
    </dgm:pt>
    <dgm:pt modelId="{C261907D-43A2-4806-9AB9-1237F7A3D623}" type="pres">
      <dgm:prSet presAssocID="{615231E5-766B-42A2-9043-5EDF32E4CFA7}" presName="parTx" presStyleLbl="node1" presStyleIdx="1" presStyleCnt="3">
        <dgm:presLayoutVars>
          <dgm:chMax val="0"/>
          <dgm:chPref val="0"/>
          <dgm:bulletEnabled val="1"/>
        </dgm:presLayoutVars>
      </dgm:prSet>
      <dgm:spPr/>
    </dgm:pt>
    <dgm:pt modelId="{FB0DABDB-5DB1-4136-BF0E-C3E3EA6E3078}" type="pres">
      <dgm:prSet presAssocID="{615231E5-766B-42A2-9043-5EDF32E4CFA7}" presName="parSh" presStyleLbl="node1" presStyleIdx="2" presStyleCnt="3"/>
      <dgm:spPr/>
    </dgm:pt>
    <dgm:pt modelId="{F6C4E36A-02FE-4025-8A6A-96AAF28F7206}" type="pres">
      <dgm:prSet presAssocID="{615231E5-766B-42A2-9043-5EDF32E4CFA7}" presName="desTx" presStyleLbl="fgAcc1" presStyleIdx="2" presStyleCnt="3">
        <dgm:presLayoutVars>
          <dgm:bulletEnabled val="1"/>
        </dgm:presLayoutVars>
      </dgm:prSet>
      <dgm:spPr/>
    </dgm:pt>
  </dgm:ptLst>
  <dgm:cxnLst>
    <dgm:cxn modelId="{32BF610A-4103-4BB0-A917-E69DE714DDB6}" type="presOf" srcId="{1920EEFE-F97C-4E04-B628-21169EBCD6DE}" destId="{AE7FEB36-13BB-48DC-9896-3F1610488C4C}" srcOrd="1" destOrd="0" presId="urn:microsoft.com/office/officeart/2005/8/layout/process3"/>
    <dgm:cxn modelId="{F9AC2B31-C346-49AD-BF59-5030AF8320B4}" type="presOf" srcId="{A7AD712F-BC14-4A2F-AAB1-E022AC368B87}" destId="{7F07B71E-CA3C-4E62-96BF-58F7503F2024}" srcOrd="0" destOrd="2" presId="urn:microsoft.com/office/officeart/2005/8/layout/process3"/>
    <dgm:cxn modelId="{73B9AF37-33E2-4D33-B07F-979DB33E7D41}" type="presOf" srcId="{F7C73DCA-9B3F-4D39-96DC-1E9934AB999E}" destId="{7F07B71E-CA3C-4E62-96BF-58F7503F2024}" srcOrd="0" destOrd="1" presId="urn:microsoft.com/office/officeart/2005/8/layout/process3"/>
    <dgm:cxn modelId="{5BC1473B-3551-4B0D-B613-96A447B291AC}" type="presOf" srcId="{BB56D5BF-ECF7-4562-B961-AD3EF3EB8085}" destId="{21FEFC6D-5903-4477-9E8E-BD5095D57B09}" srcOrd="0" destOrd="1" presId="urn:microsoft.com/office/officeart/2005/8/layout/process3"/>
    <dgm:cxn modelId="{B7DE1A5C-8642-4E45-9DC9-97F8D70689FB}" type="presOf" srcId="{29845FD3-D791-4635-B400-046FEF765456}" destId="{7F07B71E-CA3C-4E62-96BF-58F7503F2024}" srcOrd="0" destOrd="0" presId="urn:microsoft.com/office/officeart/2005/8/layout/process3"/>
    <dgm:cxn modelId="{43EA4A60-8FFB-4D89-BFD9-AE1812A7F120}" srcId="{C1E54C92-DB91-479E-A071-92E9877AD156}" destId="{3773FB4F-1147-4AE4-9973-D0D6FD8D177A}" srcOrd="0" destOrd="0" parTransId="{A07B681B-DECA-4510-AA14-7E411BB74C29}" sibTransId="{974D095B-55C9-4270-85EA-199F49ECDC40}"/>
    <dgm:cxn modelId="{3186B866-16CE-4B7F-B15B-0C966597209B}" srcId="{3773FB4F-1147-4AE4-9973-D0D6FD8D177A}" destId="{29845FD3-D791-4635-B400-046FEF765456}" srcOrd="0" destOrd="0" parTransId="{83BFCE19-01C7-44D0-BE9F-6BA94D524D40}" sibTransId="{A3C52C08-64A0-4264-A663-CE36B2B34D9F}"/>
    <dgm:cxn modelId="{79C3D068-8FCC-40F2-A1C6-871D0D1ED985}" type="presOf" srcId="{615231E5-766B-42A2-9043-5EDF32E4CFA7}" destId="{FB0DABDB-5DB1-4136-BF0E-C3E3EA6E3078}" srcOrd="1" destOrd="0" presId="urn:microsoft.com/office/officeart/2005/8/layout/process3"/>
    <dgm:cxn modelId="{CEAD1575-B00C-408A-BB88-E7A755E3810A}" srcId="{3773FB4F-1147-4AE4-9973-D0D6FD8D177A}" destId="{F7C73DCA-9B3F-4D39-96DC-1E9934AB999E}" srcOrd="1" destOrd="0" parTransId="{4D389157-87E1-49E4-B99E-CF9FA6324DAC}" sibTransId="{7020F0E1-F1D1-4F75-9294-AEA82E10D190}"/>
    <dgm:cxn modelId="{F3D79255-42D4-49B3-A048-BEFC9BBC7496}" type="presOf" srcId="{3773FB4F-1147-4AE4-9973-D0D6FD8D177A}" destId="{A31B2E17-3944-4492-9483-3CF58FA05EE8}" srcOrd="0" destOrd="0" presId="urn:microsoft.com/office/officeart/2005/8/layout/process3"/>
    <dgm:cxn modelId="{4E707E76-9F06-4102-8E7F-4EA3257F1196}" type="presOf" srcId="{974D095B-55C9-4270-85EA-199F49ECDC40}" destId="{ABD9E4BE-0406-44D7-9C68-138325070121}" srcOrd="1" destOrd="0" presId="urn:microsoft.com/office/officeart/2005/8/layout/process3"/>
    <dgm:cxn modelId="{9049E17A-5223-427F-BAD0-1D35175EEB78}" srcId="{615231E5-766B-42A2-9043-5EDF32E4CFA7}" destId="{264C9B36-D182-4700-A3B1-8728C2173640}" srcOrd="2" destOrd="0" parTransId="{461A9C6A-638C-4C14-96B3-6DEF22B00DEF}" sibTransId="{1988ED66-0A4B-4C66-BEB8-8F4B3455A69D}"/>
    <dgm:cxn modelId="{4B7C357C-E950-4A41-9353-B1B4E8B94BF0}" type="presOf" srcId="{EF948082-F17A-42CA-9F8A-EACB77EFA793}" destId="{21FEFC6D-5903-4477-9E8E-BD5095D57B09}" srcOrd="0" destOrd="2" presId="urn:microsoft.com/office/officeart/2005/8/layout/process3"/>
    <dgm:cxn modelId="{9D4AB78A-7F31-4DFA-96AD-38C14D3A8356}" srcId="{3773FB4F-1147-4AE4-9973-D0D6FD8D177A}" destId="{A7AD712F-BC14-4A2F-AAB1-E022AC368B87}" srcOrd="2" destOrd="0" parTransId="{B2F891A9-F0D6-4E21-A8E5-B6A707AC0983}" sibTransId="{9BCB00DE-C4DF-4642-8A08-239510ADDAA0}"/>
    <dgm:cxn modelId="{92E1ED97-AE87-4C52-931B-C73CE4E13811}" type="presOf" srcId="{E82F6E1F-3D29-4147-9421-324056708C62}" destId="{F6C4E36A-02FE-4025-8A6A-96AAF28F7206}" srcOrd="0" destOrd="1" presId="urn:microsoft.com/office/officeart/2005/8/layout/process3"/>
    <dgm:cxn modelId="{BCECECA0-0FA9-4889-BDE4-966B68E02471}" srcId="{B2CC5321-25F9-4762-95C7-AC881C5653A5}" destId="{EF948082-F17A-42CA-9F8A-EACB77EFA793}" srcOrd="2" destOrd="0" parTransId="{6D766E54-2FEA-4FC1-AB27-D19B606C6E0C}" sibTransId="{27FFC738-F68C-434B-88F5-3496EDE32539}"/>
    <dgm:cxn modelId="{49E10BA3-3B48-461E-B80F-733326F7353E}" type="presOf" srcId="{1920EEFE-F97C-4E04-B628-21169EBCD6DE}" destId="{55FBC2B1-48E3-41AA-A5A6-3A2AAFDD2FCD}" srcOrd="0" destOrd="0" presId="urn:microsoft.com/office/officeart/2005/8/layout/process3"/>
    <dgm:cxn modelId="{634071A5-A798-4631-A410-5E8FB1B68532}" srcId="{615231E5-766B-42A2-9043-5EDF32E4CFA7}" destId="{E82F6E1F-3D29-4147-9421-324056708C62}" srcOrd="1" destOrd="0" parTransId="{A52F845C-AE74-4E4B-AF64-B7A3B7A2F6C8}" sibTransId="{6604E26F-A38D-4DEE-9FE5-EC6758707E77}"/>
    <dgm:cxn modelId="{948CC6A5-6FCD-4779-87EC-2124AD01C3D5}" srcId="{C1E54C92-DB91-479E-A071-92E9877AD156}" destId="{B2CC5321-25F9-4762-95C7-AC881C5653A5}" srcOrd="1" destOrd="0" parTransId="{7EA14FC9-7E32-49B0-A6CF-AA8ADAA4C2CE}" sibTransId="{1920EEFE-F97C-4E04-B628-21169EBCD6DE}"/>
    <dgm:cxn modelId="{D54151B0-F03D-4BE1-A26A-99E009B58C97}" type="presOf" srcId="{58E0CBCF-DA13-4604-8E51-C5A97486D599}" destId="{21FEFC6D-5903-4477-9E8E-BD5095D57B09}" srcOrd="0" destOrd="0" presId="urn:microsoft.com/office/officeart/2005/8/layout/process3"/>
    <dgm:cxn modelId="{AB06B3B3-F590-4A4D-8930-12809866B54B}" srcId="{B2CC5321-25F9-4762-95C7-AC881C5653A5}" destId="{58E0CBCF-DA13-4604-8E51-C5A97486D599}" srcOrd="0" destOrd="0" parTransId="{D5B899EE-876D-4A92-9BF4-8FF70356ACF1}" sibTransId="{A2AFFDAF-E17A-4363-85B8-D043E88C1D7D}"/>
    <dgm:cxn modelId="{1BE8EFBB-09C8-400F-86E4-4D91447548B1}" type="presOf" srcId="{15C9EC9C-C4B3-485E-9B84-B15334D9341A}" destId="{F6C4E36A-02FE-4025-8A6A-96AAF28F7206}" srcOrd="0" destOrd="0" presId="urn:microsoft.com/office/officeart/2005/8/layout/process3"/>
    <dgm:cxn modelId="{AD416CBC-7079-4D2E-8509-66E6FA41D578}" type="presOf" srcId="{C1E54C92-DB91-479E-A071-92E9877AD156}" destId="{B9A7B537-620C-431D-ACE7-DA7C77464ECD}" srcOrd="0" destOrd="0" presId="urn:microsoft.com/office/officeart/2005/8/layout/process3"/>
    <dgm:cxn modelId="{F99FC5BD-3442-40F3-86FF-E330EF330500}" type="presOf" srcId="{B2CC5321-25F9-4762-95C7-AC881C5653A5}" destId="{5C8C0FFD-622C-4E1E-88D8-209CB63FD40A}" srcOrd="0" destOrd="0" presId="urn:microsoft.com/office/officeart/2005/8/layout/process3"/>
    <dgm:cxn modelId="{E88B77D2-E15E-432D-98E5-3A0B5453009A}" srcId="{C1E54C92-DB91-479E-A071-92E9877AD156}" destId="{615231E5-766B-42A2-9043-5EDF32E4CFA7}" srcOrd="2" destOrd="0" parTransId="{62E9576D-0A75-4A28-A5D4-0040E50A5B62}" sibTransId="{795E2BCC-D59E-438D-9299-B0E8B11342FA}"/>
    <dgm:cxn modelId="{E7C34BD3-2AD9-4E81-B0A6-42C5277E6F68}" srcId="{B2CC5321-25F9-4762-95C7-AC881C5653A5}" destId="{BB56D5BF-ECF7-4562-B961-AD3EF3EB8085}" srcOrd="1" destOrd="0" parTransId="{B61C1A5C-4221-4CEE-93B6-F8F5C6472938}" sibTransId="{66BDB76B-081A-46F8-AEE8-DDCE0821D980}"/>
    <dgm:cxn modelId="{0F2BB7D3-CBD8-4BA2-A298-3876D0D42F4A}" type="presOf" srcId="{974D095B-55C9-4270-85EA-199F49ECDC40}" destId="{C5C75E49-0ABE-49DB-A200-ECE413998D26}" srcOrd="0" destOrd="0" presId="urn:microsoft.com/office/officeart/2005/8/layout/process3"/>
    <dgm:cxn modelId="{1524A6DA-6EA9-449B-947F-1EA71DC82B4C}" type="presOf" srcId="{264C9B36-D182-4700-A3B1-8728C2173640}" destId="{F6C4E36A-02FE-4025-8A6A-96AAF28F7206}" srcOrd="0" destOrd="2" presId="urn:microsoft.com/office/officeart/2005/8/layout/process3"/>
    <dgm:cxn modelId="{69E727E1-C50D-4EBC-B975-3D046EAC2BFE}" type="presOf" srcId="{3773FB4F-1147-4AE4-9973-D0D6FD8D177A}" destId="{9F52E89D-08A2-41E3-A0AB-A2E6845104E6}" srcOrd="1" destOrd="0" presId="urn:microsoft.com/office/officeart/2005/8/layout/process3"/>
    <dgm:cxn modelId="{F43A48EA-E82E-469D-B6D4-CCC52CCCA059}" type="presOf" srcId="{B2CC5321-25F9-4762-95C7-AC881C5653A5}" destId="{6FDFDA6E-6BCF-4E3B-A94D-5128DAEB7D0A}" srcOrd="1" destOrd="0" presId="urn:microsoft.com/office/officeart/2005/8/layout/process3"/>
    <dgm:cxn modelId="{6C67AAEC-1AA5-4DB7-B55F-ACF6227B3B06}" srcId="{615231E5-766B-42A2-9043-5EDF32E4CFA7}" destId="{15C9EC9C-C4B3-485E-9B84-B15334D9341A}" srcOrd="0" destOrd="0" parTransId="{C5BD5271-4D54-4F27-8C38-EB15AEF413DD}" sibTransId="{B00E9562-BD56-47C1-9907-BA5F46CA53FB}"/>
    <dgm:cxn modelId="{4CA2C8EC-1B53-4688-8905-1305E15967A3}" type="presOf" srcId="{615231E5-766B-42A2-9043-5EDF32E4CFA7}" destId="{C261907D-43A2-4806-9AB9-1237F7A3D623}" srcOrd="0" destOrd="0" presId="urn:microsoft.com/office/officeart/2005/8/layout/process3"/>
    <dgm:cxn modelId="{475F563E-C31E-4323-A313-9002EF05A89E}" type="presParOf" srcId="{B9A7B537-620C-431D-ACE7-DA7C77464ECD}" destId="{1B371492-62AB-4CA9-B26F-0DDA7530303F}" srcOrd="0" destOrd="0" presId="urn:microsoft.com/office/officeart/2005/8/layout/process3"/>
    <dgm:cxn modelId="{EE9F3DFE-B01F-4B5B-A99B-2373A855558E}" type="presParOf" srcId="{1B371492-62AB-4CA9-B26F-0DDA7530303F}" destId="{A31B2E17-3944-4492-9483-3CF58FA05EE8}" srcOrd="0" destOrd="0" presId="urn:microsoft.com/office/officeart/2005/8/layout/process3"/>
    <dgm:cxn modelId="{3536B4F3-202D-46D6-8B6C-FB5F5219E643}" type="presParOf" srcId="{1B371492-62AB-4CA9-B26F-0DDA7530303F}" destId="{9F52E89D-08A2-41E3-A0AB-A2E6845104E6}" srcOrd="1" destOrd="0" presId="urn:microsoft.com/office/officeart/2005/8/layout/process3"/>
    <dgm:cxn modelId="{46EE0FB4-7F25-42D9-BB86-7AA9F4E7B261}" type="presParOf" srcId="{1B371492-62AB-4CA9-B26F-0DDA7530303F}" destId="{7F07B71E-CA3C-4E62-96BF-58F7503F2024}" srcOrd="2" destOrd="0" presId="urn:microsoft.com/office/officeart/2005/8/layout/process3"/>
    <dgm:cxn modelId="{C985E4B8-3300-4D59-81ED-856DD75FBF65}" type="presParOf" srcId="{B9A7B537-620C-431D-ACE7-DA7C77464ECD}" destId="{C5C75E49-0ABE-49DB-A200-ECE413998D26}" srcOrd="1" destOrd="0" presId="urn:microsoft.com/office/officeart/2005/8/layout/process3"/>
    <dgm:cxn modelId="{DB341C6F-97E8-44E0-A232-8CA54A5E6FC0}" type="presParOf" srcId="{C5C75E49-0ABE-49DB-A200-ECE413998D26}" destId="{ABD9E4BE-0406-44D7-9C68-138325070121}" srcOrd="0" destOrd="0" presId="urn:microsoft.com/office/officeart/2005/8/layout/process3"/>
    <dgm:cxn modelId="{B1F6B339-7457-4EE0-B7A2-7F999F6630D6}" type="presParOf" srcId="{B9A7B537-620C-431D-ACE7-DA7C77464ECD}" destId="{3036C6F9-6ECB-4980-BE34-7541B03C0493}" srcOrd="2" destOrd="0" presId="urn:microsoft.com/office/officeart/2005/8/layout/process3"/>
    <dgm:cxn modelId="{FFCB044D-9733-46B2-923C-49CA10BB210F}" type="presParOf" srcId="{3036C6F9-6ECB-4980-BE34-7541B03C0493}" destId="{5C8C0FFD-622C-4E1E-88D8-209CB63FD40A}" srcOrd="0" destOrd="0" presId="urn:microsoft.com/office/officeart/2005/8/layout/process3"/>
    <dgm:cxn modelId="{8DBDD85F-6B03-4660-ADFA-8238B306ABEA}" type="presParOf" srcId="{3036C6F9-6ECB-4980-BE34-7541B03C0493}" destId="{6FDFDA6E-6BCF-4E3B-A94D-5128DAEB7D0A}" srcOrd="1" destOrd="0" presId="urn:microsoft.com/office/officeart/2005/8/layout/process3"/>
    <dgm:cxn modelId="{632A690B-8CE6-4B2B-94E1-11CE5E60A351}" type="presParOf" srcId="{3036C6F9-6ECB-4980-BE34-7541B03C0493}" destId="{21FEFC6D-5903-4477-9E8E-BD5095D57B09}" srcOrd="2" destOrd="0" presId="urn:microsoft.com/office/officeart/2005/8/layout/process3"/>
    <dgm:cxn modelId="{7D472C63-E5ED-4997-9147-D38354A71EBF}" type="presParOf" srcId="{B9A7B537-620C-431D-ACE7-DA7C77464ECD}" destId="{55FBC2B1-48E3-41AA-A5A6-3A2AAFDD2FCD}" srcOrd="3" destOrd="0" presId="urn:microsoft.com/office/officeart/2005/8/layout/process3"/>
    <dgm:cxn modelId="{E0EC8907-7909-4FA8-8136-C43C8E8EF1D5}" type="presParOf" srcId="{55FBC2B1-48E3-41AA-A5A6-3A2AAFDD2FCD}" destId="{AE7FEB36-13BB-48DC-9896-3F1610488C4C}" srcOrd="0" destOrd="0" presId="urn:microsoft.com/office/officeart/2005/8/layout/process3"/>
    <dgm:cxn modelId="{BAB33267-66E8-4D21-9F43-C70B27915184}" type="presParOf" srcId="{B9A7B537-620C-431D-ACE7-DA7C77464ECD}" destId="{B69EF730-10A2-4463-A4E8-6614EE771727}" srcOrd="4" destOrd="0" presId="urn:microsoft.com/office/officeart/2005/8/layout/process3"/>
    <dgm:cxn modelId="{CE39CB6A-59EB-4399-B802-F61339FE46F2}" type="presParOf" srcId="{B69EF730-10A2-4463-A4E8-6614EE771727}" destId="{C261907D-43A2-4806-9AB9-1237F7A3D623}" srcOrd="0" destOrd="0" presId="urn:microsoft.com/office/officeart/2005/8/layout/process3"/>
    <dgm:cxn modelId="{CE689D37-CEFF-46B8-BA9E-C72DAF9C444B}" type="presParOf" srcId="{B69EF730-10A2-4463-A4E8-6614EE771727}" destId="{FB0DABDB-5DB1-4136-BF0E-C3E3EA6E3078}" srcOrd="1" destOrd="0" presId="urn:microsoft.com/office/officeart/2005/8/layout/process3"/>
    <dgm:cxn modelId="{5ADE5BB2-E9BA-4170-9A5C-0B071993ABF9}" type="presParOf" srcId="{B69EF730-10A2-4463-A4E8-6614EE771727}" destId="{F6C4E36A-02FE-4025-8A6A-96AAF28F720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DD37F-6DF2-483F-88D9-FB2F7A9B8023}">
      <dsp:nvSpPr>
        <dsp:cNvPr id="0" name=""/>
        <dsp:cNvSpPr/>
      </dsp:nvSpPr>
      <dsp:spPr>
        <a:xfrm>
          <a:off x="238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Knowledge Requested</a:t>
          </a:r>
        </a:p>
      </dsp:txBody>
      <dsp:txXfrm>
        <a:off x="582612" y="994870"/>
        <a:ext cx="1740694" cy="1160462"/>
      </dsp:txXfrm>
    </dsp:sp>
    <dsp:sp modelId="{C7709017-8541-4E0B-8156-6125929FEFCA}">
      <dsp:nvSpPr>
        <dsp:cNvPr id="0" name=""/>
        <dsp:cNvSpPr/>
      </dsp:nvSpPr>
      <dsp:spPr>
        <a:xfrm>
          <a:off x="261342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AI Response Generated</a:t>
          </a:r>
        </a:p>
      </dsp:txBody>
      <dsp:txXfrm>
        <a:off x="3193652" y="994870"/>
        <a:ext cx="1740694" cy="1160462"/>
      </dsp:txXfrm>
    </dsp:sp>
    <dsp:sp modelId="{8CB4BBC0-FDFC-4467-924D-EEADD727115F}">
      <dsp:nvSpPr>
        <dsp:cNvPr id="0" name=""/>
        <dsp:cNvSpPr/>
      </dsp:nvSpPr>
      <dsp:spPr>
        <a:xfrm>
          <a:off x="5224462"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Plan Complete</a:t>
          </a:r>
        </a:p>
      </dsp:txBody>
      <dsp:txXfrm>
        <a:off x="5804693" y="994870"/>
        <a:ext cx="1740694" cy="1160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ACF71-30FC-4B9B-A1D8-F1C26B737B88}">
      <dsp:nvSpPr>
        <dsp:cNvPr id="0" name=""/>
        <dsp:cNvSpPr/>
      </dsp:nvSpPr>
      <dsp:spPr>
        <a:xfrm>
          <a:off x="0" y="0"/>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a:t>
          </a:r>
          <a:r>
            <a:rPr lang="en-US" sz="1900" kern="1200" baseline="0"/>
            <a:t> Limited to static knowledge, no external data access </a:t>
          </a:r>
          <a:br>
            <a:rPr lang="en-US" sz="1900" kern="1200" baseline="0"/>
          </a:br>
          <a:r>
            <a:rPr lang="en-US" sz="1900" kern="1200" baseline="0"/>
            <a:t>(e.g., an isolated librarian only having access to their books).</a:t>
          </a:r>
          <a:endParaRPr lang="en-US" sz="1900" kern="1200"/>
        </a:p>
      </dsp:txBody>
      <dsp:txXfrm>
        <a:off x="42474" y="42474"/>
        <a:ext cx="7801154" cy="1365233"/>
      </dsp:txXfrm>
    </dsp:sp>
    <dsp:sp modelId="{EBDB54EE-F228-40CE-A0F9-6F33F6744360}">
      <dsp:nvSpPr>
        <dsp:cNvPr id="0" name=""/>
        <dsp:cNvSpPr/>
      </dsp:nvSpPr>
      <dsp:spPr>
        <a:xfrm>
          <a:off x="826412" y="1691878"/>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 + Connectors: </a:t>
          </a:r>
          <a:r>
            <a:rPr lang="en-US" sz="1900" kern="1200" baseline="0"/>
            <a:t>Custom-coded integration for each tool (complex, unscalable). i.e., each action and their inputs need to be described and potentially updated as new actions/definitions become available.</a:t>
          </a:r>
          <a:endParaRPr lang="en-US" sz="1900" kern="1200"/>
        </a:p>
      </dsp:txBody>
      <dsp:txXfrm>
        <a:off x="868886" y="1734352"/>
        <a:ext cx="7512033" cy="1365233"/>
      </dsp:txXfrm>
    </dsp:sp>
    <dsp:sp modelId="{775EE198-D324-43D0-AC51-697750DCCC64}">
      <dsp:nvSpPr>
        <dsp:cNvPr id="0" name=""/>
        <dsp:cNvSpPr/>
      </dsp:nvSpPr>
      <dsp:spPr>
        <a:xfrm>
          <a:off x="1652825" y="3383756"/>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 + MCP: </a:t>
          </a:r>
          <a:r>
            <a:rPr lang="en-US" sz="1900" kern="1200" baseline="0"/>
            <a:t>Standardized integration, instantly compatible with any MCP-enabled tool, solving complexity.</a:t>
          </a:r>
          <a:endParaRPr lang="en-US" sz="1900" kern="1200"/>
        </a:p>
      </dsp:txBody>
      <dsp:txXfrm>
        <a:off x="1695299" y="3426230"/>
        <a:ext cx="7512033" cy="1365233"/>
      </dsp:txXfrm>
    </dsp:sp>
    <dsp:sp modelId="{B153BDB1-A0E8-4246-A382-8CD3F3EA919B}">
      <dsp:nvSpPr>
        <dsp:cNvPr id="0" name=""/>
        <dsp:cNvSpPr/>
      </dsp:nvSpPr>
      <dsp:spPr>
        <a:xfrm>
          <a:off x="8423394" y="1099720"/>
          <a:ext cx="942617" cy="942617"/>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35483" y="1099720"/>
        <a:ext cx="518439" cy="709319"/>
      </dsp:txXfrm>
    </dsp:sp>
    <dsp:sp modelId="{2C615168-CC81-4E22-BA11-46F80C55DC03}">
      <dsp:nvSpPr>
        <dsp:cNvPr id="0" name=""/>
        <dsp:cNvSpPr/>
      </dsp:nvSpPr>
      <dsp:spPr>
        <a:xfrm>
          <a:off x="9249807" y="2781931"/>
          <a:ext cx="942617" cy="942617"/>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61896" y="2781931"/>
        <a:ext cx="518439" cy="709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2E89D-08A2-41E3-A0AB-A2E6845104E6}">
      <dsp:nvSpPr>
        <dsp:cNvPr id="0" name=""/>
        <dsp:cNvSpPr/>
      </dsp:nvSpPr>
      <dsp:spPr>
        <a:xfrm>
          <a:off x="5461"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Personal DEV environment</a:t>
          </a:r>
          <a:endParaRPr lang="en-150" sz="1900" kern="1200">
            <a:latin typeface="+mj-lt"/>
          </a:endParaRPr>
        </a:p>
      </dsp:txBody>
      <dsp:txXfrm>
        <a:off x="5461" y="87754"/>
        <a:ext cx="2483381" cy="798160"/>
      </dsp:txXfrm>
    </dsp:sp>
    <dsp:sp modelId="{7F07B71E-CA3C-4E62-96BF-58F7503F2024}">
      <dsp:nvSpPr>
        <dsp:cNvPr id="0" name=""/>
        <dsp:cNvSpPr/>
      </dsp:nvSpPr>
      <dsp:spPr>
        <a:xfrm>
          <a:off x="514106"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DLP policies</a:t>
          </a:r>
          <a:endParaRPr lang="en-150" sz="1800" kern="1200">
            <a:solidFill>
              <a:srgbClr val="3B3734">
                <a:hueOff val="0"/>
                <a:satOff val="0"/>
                <a:lumOff val="0"/>
                <a:alphaOff val="0"/>
              </a:srgbClr>
            </a:solidFill>
            <a:latin typeface="Segoe UI"/>
            <a:ea typeface="+mn-ea"/>
            <a:cs typeface="+mn-cs"/>
          </a:endParaRPr>
        </a:p>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Managed Environment rules.</a:t>
          </a:r>
          <a:endParaRPr lang="en-150" sz="1800" kern="1200">
            <a:solidFill>
              <a:srgbClr val="3B3734">
                <a:hueOff val="0"/>
                <a:satOff val="0"/>
                <a:lumOff val="0"/>
                <a:alphaOff val="0"/>
              </a:srgbClr>
            </a:solidFill>
            <a:latin typeface="Segoe UI"/>
            <a:ea typeface="+mn-ea"/>
            <a:cs typeface="+mn-cs"/>
          </a:endParaRPr>
        </a:p>
        <a:p>
          <a:pPr marL="171450" lvl="1" indent="-171450" algn="l" defTabSz="844550">
            <a:lnSpc>
              <a:spcPct val="90000"/>
            </a:lnSpc>
            <a:spcBef>
              <a:spcPct val="0"/>
            </a:spcBef>
            <a:spcAft>
              <a:spcPct val="15000"/>
            </a:spcAft>
            <a:buChar char="•"/>
          </a:pPr>
          <a:r>
            <a:rPr lang="en-US" sz="1800" kern="1200">
              <a:solidFill>
                <a:srgbClr val="D83B01"/>
              </a:solidFill>
              <a:latin typeface="Segoe UI"/>
              <a:ea typeface="+mn-ea"/>
              <a:cs typeface="+mn-cs"/>
            </a:rPr>
            <a:t>E.g., can’t use the agent unauthenticated, most channels and connectors are blocked.</a:t>
          </a:r>
          <a:endParaRPr lang="en-150" sz="1800" kern="1200">
            <a:solidFill>
              <a:srgbClr val="D83B01"/>
            </a:solidFill>
            <a:latin typeface="Segoe UI"/>
            <a:ea typeface="+mn-ea"/>
            <a:cs typeface="+mn-cs"/>
          </a:endParaRPr>
        </a:p>
      </dsp:txBody>
      <dsp:txXfrm>
        <a:off x="586842" y="958650"/>
        <a:ext cx="2337909" cy="3146278"/>
      </dsp:txXfrm>
    </dsp:sp>
    <dsp:sp modelId="{C5C75E49-0ABE-49DB-A200-ECE413998D26}">
      <dsp:nvSpPr>
        <dsp:cNvPr id="0" name=""/>
        <dsp:cNvSpPr/>
      </dsp:nvSpPr>
      <dsp:spPr>
        <a:xfrm>
          <a:off x="2865315" y="177689"/>
          <a:ext cx="798119" cy="618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150" sz="1500" kern="1200"/>
        </a:p>
      </dsp:txBody>
      <dsp:txXfrm>
        <a:off x="2865315" y="301347"/>
        <a:ext cx="612632" cy="370974"/>
      </dsp:txXfrm>
    </dsp:sp>
    <dsp:sp modelId="{6FDFDA6E-6BCF-4E3B-A94D-5128DAEB7D0A}">
      <dsp:nvSpPr>
        <dsp:cNvPr id="0" name=""/>
        <dsp:cNvSpPr/>
      </dsp:nvSpPr>
      <dsp:spPr>
        <a:xfrm>
          <a:off x="3994730"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Dedicated DEV environment</a:t>
          </a:r>
          <a:endParaRPr lang="en-150" sz="1900" kern="1200">
            <a:latin typeface="+mj-lt"/>
          </a:endParaRPr>
        </a:p>
      </dsp:txBody>
      <dsp:txXfrm>
        <a:off x="3994730" y="87754"/>
        <a:ext cx="2483381" cy="798160"/>
      </dsp:txXfrm>
    </dsp:sp>
    <dsp:sp modelId="{21FEFC6D-5903-4477-9E8E-BD5095D57B09}">
      <dsp:nvSpPr>
        <dsp:cNvPr id="0" name=""/>
        <dsp:cNvSpPr/>
      </dsp:nvSpPr>
      <dsp:spPr>
        <a:xfrm>
          <a:off x="4503374"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Relaxed DLP policies</a:t>
          </a:r>
          <a:endParaRPr lang="en-150" sz="1800" kern="1200"/>
        </a:p>
        <a:p>
          <a:pPr marL="171450" lvl="1" indent="-171450" algn="l" defTabSz="800100">
            <a:lnSpc>
              <a:spcPct val="90000"/>
            </a:lnSpc>
            <a:spcBef>
              <a:spcPct val="0"/>
            </a:spcBef>
            <a:spcAft>
              <a:spcPct val="15000"/>
            </a:spcAft>
            <a:buChar char="•"/>
          </a:pPr>
          <a:r>
            <a:rPr lang="en-US" sz="1800" kern="1200"/>
            <a:t>Strict Managed Environment rules.</a:t>
          </a:r>
          <a:endParaRPr lang="en-150" sz="1800" kern="1200"/>
        </a:p>
        <a:p>
          <a:pPr marL="171450" lvl="1" indent="-171450" algn="l" defTabSz="800100">
            <a:lnSpc>
              <a:spcPct val="90000"/>
            </a:lnSpc>
            <a:spcBef>
              <a:spcPct val="0"/>
            </a:spcBef>
            <a:spcAft>
              <a:spcPct val="15000"/>
            </a:spcAft>
            <a:buChar char="•"/>
          </a:pPr>
          <a:r>
            <a:rPr lang="en-US" sz="1800" kern="1200">
              <a:solidFill>
                <a:srgbClr val="0078D4"/>
              </a:solidFill>
            </a:rPr>
            <a:t>E.g., can’t use the agent unauthenticated, but can use the desired channels and connectors</a:t>
          </a:r>
          <a:endParaRPr lang="en-150" sz="1800" kern="1200">
            <a:solidFill>
              <a:srgbClr val="0078D4"/>
            </a:solidFill>
          </a:endParaRPr>
        </a:p>
      </dsp:txBody>
      <dsp:txXfrm>
        <a:off x="4576110" y="958650"/>
        <a:ext cx="2337909" cy="3146278"/>
      </dsp:txXfrm>
    </dsp:sp>
    <dsp:sp modelId="{55FBC2B1-48E3-41AA-A5A6-3A2AAFDD2FCD}">
      <dsp:nvSpPr>
        <dsp:cNvPr id="0" name=""/>
        <dsp:cNvSpPr/>
      </dsp:nvSpPr>
      <dsp:spPr>
        <a:xfrm>
          <a:off x="6854583" y="177689"/>
          <a:ext cx="798119" cy="618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150" sz="1500" kern="1200"/>
        </a:p>
      </dsp:txBody>
      <dsp:txXfrm>
        <a:off x="6854583" y="301347"/>
        <a:ext cx="612632" cy="370974"/>
      </dsp:txXfrm>
    </dsp:sp>
    <dsp:sp modelId="{FB0DABDB-5DB1-4136-BF0E-C3E3EA6E3078}">
      <dsp:nvSpPr>
        <dsp:cNvPr id="0" name=""/>
        <dsp:cNvSpPr/>
      </dsp:nvSpPr>
      <dsp:spPr>
        <a:xfrm>
          <a:off x="7983998"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Dedicated TEST and PROD environments</a:t>
          </a:r>
          <a:endParaRPr lang="en-150" sz="1900" kern="1200">
            <a:latin typeface="+mj-lt"/>
          </a:endParaRPr>
        </a:p>
      </dsp:txBody>
      <dsp:txXfrm>
        <a:off x="7983998" y="87754"/>
        <a:ext cx="2483381" cy="798160"/>
      </dsp:txXfrm>
    </dsp:sp>
    <dsp:sp modelId="{F6C4E36A-02FE-4025-8A6A-96AAF28F7206}">
      <dsp:nvSpPr>
        <dsp:cNvPr id="0" name=""/>
        <dsp:cNvSpPr/>
      </dsp:nvSpPr>
      <dsp:spPr>
        <a:xfrm>
          <a:off x="8492642"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Relaxed DLP policies</a:t>
          </a:r>
          <a:endParaRPr lang="en-150" sz="1800" kern="1200"/>
        </a:p>
        <a:p>
          <a:pPr marL="171450" lvl="1" indent="-171450" algn="l" defTabSz="800100">
            <a:lnSpc>
              <a:spcPct val="90000"/>
            </a:lnSpc>
            <a:spcBef>
              <a:spcPct val="0"/>
            </a:spcBef>
            <a:spcAft>
              <a:spcPct val="15000"/>
            </a:spcAft>
            <a:buChar char="•"/>
          </a:pPr>
          <a:r>
            <a:rPr lang="en-US" sz="1800" kern="1200"/>
            <a:t>Relaxed Managed Environment rules.</a:t>
          </a:r>
          <a:endParaRPr lang="en-150" sz="1800" kern="1200"/>
        </a:p>
        <a:p>
          <a:pPr marL="171450" lvl="1" indent="-171450" algn="l" defTabSz="800100">
            <a:lnSpc>
              <a:spcPct val="90000"/>
            </a:lnSpc>
            <a:spcBef>
              <a:spcPct val="0"/>
            </a:spcBef>
            <a:spcAft>
              <a:spcPct val="15000"/>
            </a:spcAft>
            <a:buChar char="•"/>
          </a:pPr>
          <a:r>
            <a:rPr lang="en-US" sz="1800" kern="1200">
              <a:solidFill>
                <a:srgbClr val="107C10"/>
              </a:solidFill>
            </a:rPr>
            <a:t>E.g., can use the agent unauthenticated, across all channels, with an unlimited number of users</a:t>
          </a:r>
          <a:endParaRPr lang="en-150" sz="1800" kern="1200">
            <a:solidFill>
              <a:srgbClr val="107C10"/>
            </a:solidFill>
          </a:endParaRPr>
        </a:p>
      </dsp:txBody>
      <dsp:txXfrm>
        <a:off x="8565378" y="958650"/>
        <a:ext cx="2337909" cy="31462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2/2/2026 9:20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2/2/2026 9:19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product-style-guide-msft-internal/a_z_names_terms/a/ai-agent?source=doc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product-style-guide-msft-internal/a_z_names_terms/a/ai-agent?source=doc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learn.microsoft.com/en-us/microsoft-copilot-studio/advanced-generative-action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learn.microsoft.com/en-us/ai-builder/create-a-custom-prompt"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aka.ms/pva/export-import" TargetMode="External"/><Relationship Id="rId2" Type="http://schemas.openxmlformats.org/officeDocument/2006/relationships/slide" Target="../slides/slide121.xml"/><Relationship Id="rId1" Type="http://schemas.openxmlformats.org/officeDocument/2006/relationships/notesMaster" Target="../notesMasters/notesMaster1.xml"/><Relationship Id="rId4" Type="http://schemas.openxmlformats.org/officeDocument/2006/relationships/hyperlink" Target="https://aka.ms/powerplatform/alm"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2/2/2026 9:19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17683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B733-CF8A-5680-7558-33D96A95D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0AA43-F33E-5114-223F-0741DEB69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398B2-0AFB-4928-15A8-68FF3721D4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1AF9B8-8412-D105-7438-C4C20AB973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92363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2/2/2026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6375578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3365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C7DB1-0DA5-0331-C599-38715BADF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06F6F-6D9E-819E-5A58-0AF7C9966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6313B-08C3-3063-1CC1-0E34003E509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7B9012A-6030-3ED3-7CCC-57E5B5042D6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5065520-6AF0-8957-7158-63E2EE11285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544B99-1FDB-F7F1-9F66-C89EA36D028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10DC6F5-3277-D08D-A73B-AECEC524A56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71069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97B35-97E9-A4CB-465D-380045EEC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B9174-D990-7004-EF14-BAF827973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0160C5-5EE8-2C4B-AD4C-5078556B3809}"/>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8CDCA214-570E-B4F0-26F7-9601DF6F536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53E11B-A6D4-715F-C25F-733F75E2FEEF}"/>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C08780-2936-A056-BD30-37D81116F7D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DD119E-0897-DD1A-29D0-C83098FDF49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37194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D1027-1D6E-E3B0-8134-7D34C0940B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8BF22-2A27-5B72-2EE9-D5A9BDE31B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62868-F128-079D-6B35-A1D18E440253}"/>
              </a:ext>
            </a:extLst>
          </p:cNvPr>
          <p:cNvSpPr>
            <a:spLocks noGrp="1"/>
          </p:cNvSpPr>
          <p:nvPr>
            <p:ph type="body" idx="1"/>
          </p:nvPr>
        </p:nvSpPr>
        <p:spPr/>
        <p:txBody>
          <a:bodyPr/>
          <a:lstStyle/>
          <a:p>
            <a:pPr algn="l"/>
            <a:endParaRPr lang="en-US"/>
          </a:p>
        </p:txBody>
      </p:sp>
      <p:sp>
        <p:nvSpPr>
          <p:cNvPr id="4" name="Header Placeholder 3">
            <a:extLst>
              <a:ext uri="{FF2B5EF4-FFF2-40B4-BE49-F238E27FC236}">
                <a16:creationId xmlns:a16="http://schemas.microsoft.com/office/drawing/2014/main" id="{AE76C74D-219B-2517-1DB7-BCCFCB73FF5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05B07D-41F9-7A78-E12F-AED95AF513C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C93439A-4DD8-6427-660C-78911ACCCAE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A618A0A-9B5F-4E31-92B5-5BDE0FD3478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65385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C66E0-5279-B228-99B8-6D78DF2013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44677-F3FF-84A1-E01F-EDDCFE20D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3C2D5-3052-17E9-B0C9-83B0F3E153AC}"/>
              </a:ext>
            </a:extLst>
          </p:cNvPr>
          <p:cNvSpPr>
            <a:spLocks noGrp="1"/>
          </p:cNvSpPr>
          <p:nvPr>
            <p:ph type="body" idx="1"/>
          </p:nvPr>
        </p:nvSpPr>
        <p:spPr/>
        <p:txBody>
          <a:bodyPr/>
          <a:lstStyle/>
          <a:p>
            <a:pPr marL="171450" indent="-171450" algn="l">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59C507AE-89B3-9657-0391-E07D0275F7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366152-3D1B-47CB-ABC1-B27274977E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6738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70523-6F9F-F6ED-F37A-985A827FB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63939-994A-5F1C-E7C0-1CF9A429F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6A51D-3FD3-9060-9831-4946490A184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BA735A7-3E0C-6554-247E-71F1BD20CE8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EE74579-9674-61E8-8D74-3DC4934BE48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D3F957-87A2-E82C-9CED-D6931FDACB3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311B38A-B3DA-21D9-D949-CCFC5F6117A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3274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E72AC-67CE-06AB-D817-F37BB58F4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927D2-6A46-5C44-E939-71F1A3ACA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ABBA8-4E01-68A7-26EA-4B4E3FC1787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A271F4E-26A2-DA58-7471-2362313AD2B6}"/>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7F062B5-6222-ED46-246D-5CC40591ACD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110DE0-5944-9F7B-E0BA-17B597C23F3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B9DFFA4-E753-7DAE-F3C9-085D5FC4C6A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34831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B9DCD-3A03-ACBE-0A7D-E0717AFDB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2D04A-3A2E-A161-0AA6-41365E92B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E543A-11F1-F03F-A952-459139EB258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B14D18A-AECD-E840-3219-53286E37536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2C1827C-075A-06A8-26F0-FBE0D317AA1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FD2DE89-F218-3C78-21B3-87269221E7A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11FC6F-792E-D7D1-121E-567B8A49845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0622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41527-1C43-0C5C-D5E4-16B36106E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428B6-FD6A-BB0A-57DD-CBD79F727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5905A-B36B-3DC9-A92F-3404049A1693}"/>
              </a:ext>
            </a:extLst>
          </p:cNvPr>
          <p:cNvSpPr>
            <a:spLocks noGrp="1"/>
          </p:cNvSpPr>
          <p:nvPr>
            <p:ph type="body" idx="1"/>
          </p:nvPr>
        </p:nvSpPr>
        <p:spPr/>
        <p:txBody>
          <a:bodyPr/>
          <a:lstStyle/>
          <a:p>
            <a:pPr algn="l">
              <a:buFont typeface="+mj-lt"/>
              <a:buAutoNum type="arabicPeriod"/>
            </a:pPr>
            <a:endParaRPr lang="en-US"/>
          </a:p>
        </p:txBody>
      </p:sp>
      <p:sp>
        <p:nvSpPr>
          <p:cNvPr id="4" name="Header Placeholder 3">
            <a:extLst>
              <a:ext uri="{FF2B5EF4-FFF2-40B4-BE49-F238E27FC236}">
                <a16:creationId xmlns:a16="http://schemas.microsoft.com/office/drawing/2014/main" id="{88D6C7AC-0853-9FEE-3974-870622399A8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4AFD86B-6E20-204D-5DCA-CFAA15C7B0D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CAE4953-B170-BF04-A8C4-2D38836B4BBF}"/>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B6C10BB-C50D-11FD-32BC-77D7D91001AB}"/>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6518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E43F-BD87-55AF-7B22-CD4DD4C85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E459B-5C45-C643-DF52-FB1AFC380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AE168-C82D-993A-5E13-36414B1E89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9C55B5-09FB-FAFE-5E21-EB271C8E41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04679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FAF9-482C-33E3-7038-5CDE11B4B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B5F9C-A8F3-FF55-7B6D-AD3BA0150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A5531B-692B-52C5-CE6A-BE7EB72516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A7730F8-B191-A424-B8AA-BE14B0DE823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018FE1-0977-5E9E-4991-16EC784EBE0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6BBD6B-D502-3756-37CB-DA23B25E785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19B78FC-91B5-84F0-D76C-DBF915652AD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06426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C2E8-B090-873E-3D68-89AAB3878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188D3-0EB8-AB2F-83AF-8A5A25698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35D6E-4DD6-3338-DAC1-164B4D4B3CC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C6962C5-3357-A166-D8B4-F64A5816FF1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7E05D84-721D-49F5-3813-73044099860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999185F-7046-C639-4CC1-E414E37EBFB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DE16DA-5EF5-A52D-D33C-E23BCA3B47F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0902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6001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91850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0249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111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E4F18-3F7B-4256-900A-D8B3FEBAF2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764644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E5795-DE79-0914-8F3E-1A6A3485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406ED-0D8A-A2FA-7A70-A8097D01F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BC80F-4369-2DCD-6CBE-7D99FB9CF0E6}"/>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5C846C92-1DEF-52C5-BB5D-0538BB8DA7B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5F070E7-2BB2-CFE9-E03A-76726C946998}"/>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589ACD2-1C07-58B6-AB06-E9239AEE0AA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8C63E32-D1B4-A9A8-5DDD-56CDFF22AF0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8571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Shock slide. Purpose to emphasize the fact that Copilot Studio Kit is not a one trick pony.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270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89A31-AA37-4889-987B-C7B8219EC36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4643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622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A0D15D-C9CF-45EB-BAA8-1DB05660BBA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748056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71860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1889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210380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8305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9664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524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264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there you have it – a complete E2E life cycle for designing, enhancing and managing agents from one, single unified SaaS based experience. </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87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And underneath this emerging ecosystem is Copilot Studio – which is a new product that will allow users to extend and configure 1</a:t>
            </a:r>
            <a:r>
              <a:rPr lang="en-US" sz="1000" baseline="30000"/>
              <a:t>st</a:t>
            </a:r>
            <a:r>
              <a:rPr lang="en-US" sz="1000"/>
              <a:t> party agents - or build their own custom agents. (Azure AI services ) update</a:t>
            </a:r>
          </a:p>
          <a:p>
            <a:r>
              <a:rPr lang="en-US" sz="1000"/>
              <a:t>Note that the things built in Copilot Studio are “agents” not “copilots”. Microsoft style guide: </a:t>
            </a:r>
            <a:r>
              <a:rPr lang="en-US" sz="1000">
                <a:hlinkClick r:id="rId3"/>
              </a:rPr>
              <a:t>AI agent | Microsoft Learn</a:t>
            </a:r>
            <a:endParaRPr lang="en-US" sz="100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5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23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468F7-397C-C425-51EA-D5C58D1216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DCD4C-8264-CADE-DB82-6EA57314B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7C426-B550-8FDD-E941-4C0B79E29D91}"/>
              </a:ext>
            </a:extLst>
          </p:cNvPr>
          <p:cNvSpPr>
            <a:spLocks noGrp="1"/>
          </p:cNvSpPr>
          <p:nvPr>
            <p:ph type="body" idx="1"/>
          </p:nvPr>
        </p:nvSpPr>
        <p:spPr/>
        <p:txBody>
          <a:bodyPr/>
          <a:lstStyle/>
          <a:p>
            <a:r>
              <a:rPr lang="en-US"/>
              <a:t>Note that the screen clipping here refers to “extending custom Copilots” which was the old way of referring to agents. The agent would now likely say “extending custom agents” as the style guide suggests: </a:t>
            </a:r>
            <a:r>
              <a:rPr lang="en-US">
                <a:hlinkClick r:id="rId3"/>
              </a:rPr>
              <a:t>AI agent | Microsoft Learn</a:t>
            </a:r>
            <a:endParaRPr lang="en-150"/>
          </a:p>
        </p:txBody>
      </p:sp>
      <p:sp>
        <p:nvSpPr>
          <p:cNvPr id="4" name="Slide Number Placeholder 3">
            <a:extLst>
              <a:ext uri="{FF2B5EF4-FFF2-40B4-BE49-F238E27FC236}">
                <a16:creationId xmlns:a16="http://schemas.microsoft.com/office/drawing/2014/main" id="{CA8F21D3-7AAA-EF4D-56F6-60A9D606FF5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2D0302-A12D-4EA1-865E-D14C144D17A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3035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94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3220-4E94-8EFF-6A00-8B23A2F52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F4A2C-DA0F-F228-E602-4B4871ED6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E46214-476F-EFA1-9E32-E6D1BA7277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3D4106-68DC-63F8-C10B-E05171B784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3317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4707-51DE-201A-A411-D6020AE45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CB7D1-F92F-B8CF-1D10-C21C18EA1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E35C1-B0A3-3F15-61B4-5D2A9DF8C07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1D6EB51-C9D6-5EB7-94B5-7088FCF9753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2E76490-3A4B-69E7-4AA3-C47C8604825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390091-1D63-33A7-467D-47F0A40542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D1377C9-4CA5-E68B-6D29-466430B8853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2416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Load testing sample</a:t>
            </a:r>
          </a:p>
          <a:p>
            <a:r>
              <a:rPr lang="en-US"/>
              <a:t>AOAI rate limit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632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8025A-6A12-2767-A200-53B7FA0B03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E54CA-F7A4-BBEB-745E-72EA6510B5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4B601-DA3D-182E-37AE-8F17EC9BFA2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550E007-FBC7-C5DF-744A-D5485879351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259EC0F-EC76-9BE3-E295-6C7F9116647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3A045-90AA-3408-AB6D-8E42E97824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80DBFC3-E37D-6B1B-8A0B-0234C6AE386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7264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manage expectations with LLM, use classic </a:t>
            </a:r>
            <a:r>
              <a:rPr lang="en-US" err="1"/>
              <a:t>orch</a:t>
            </a:r>
            <a:r>
              <a:rPr lang="en-US"/>
              <a:t> for speed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9854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185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463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659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JARVIS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2/2/2026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033466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2155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2D0302-A12D-4EA1-865E-D14C144D1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654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494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2/2/2026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865524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0D60D-220B-21C6-CB66-2643B829B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BA46F-F774-2632-C8BD-9E33CBF46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A1D61-EBD8-0D49-7206-520B1B8554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6642DB-AA36-2B66-F66B-6060FC7A0C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0681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926B3-7A0A-BBF9-7115-7733426EC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EB702-3734-3DC5-B06E-D2F0A1A44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C2219-95B4-88E2-48BC-E31E7A8A5F7F}"/>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4DC9EC3A-0566-4FCF-0AAE-74688938FF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843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D098-9BD8-296B-E01A-9FEC44EE4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6F2C4-0082-A345-BA50-49685733D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D2C0F-85D2-0D5F-3B36-D51C8B3F08FA}"/>
              </a:ext>
            </a:extLst>
          </p:cNvPr>
          <p:cNvSpPr>
            <a:spLocks noGrp="1"/>
          </p:cNvSpPr>
          <p:nvPr>
            <p:ph type="body" idx="1"/>
          </p:nvPr>
        </p:nvSpPr>
        <p:spPr/>
        <p:txBody>
          <a:bodyPr/>
          <a:lstStyle/>
          <a:p>
            <a:r>
              <a:rPr lang="en-US" b="1">
                <a:effectLst/>
              </a:rPr>
              <a:t>Topic Inputs &amp; Auto-Prompting:</a:t>
            </a:r>
            <a:r>
              <a:rPr lang="en-US">
                <a:effectLst/>
              </a:rPr>
              <a:t> In generative mode, the agent will automatically prompt the user for any </a:t>
            </a:r>
            <a:r>
              <a:rPr lang="en-US" b="1">
                <a:effectLst/>
              </a:rPr>
              <a:t>missing topic or action inputs</a:t>
            </a:r>
            <a:r>
              <a:rPr lang="en-US">
                <a:effectLst/>
              </a:rPr>
              <a:t>. This is a game changer for designing conversations. You define in your topic that, say, “Reset Password” needs a Username. If the user doesn’t provide one initially, the bot will auto-generate a question to get it</a:t>
            </a:r>
            <a:r>
              <a:rPr lang="en-US">
                <a:effectLst/>
                <a:hlinkClick r:id="rId3" tooltip="Orchestrate agent behavior with generative AI - Microsoft Copilot ..."/>
              </a:rPr>
              <a:t>2</a:t>
            </a:r>
            <a:r>
              <a:rPr lang="en-US">
                <a:effectLst/>
              </a:rPr>
              <a:t>. You don’t have to manually write “What is your username?” – it figures that out from the input’s name/description. Make sure to give your inputs clear names (like “Username”) and maybe a description (“the account username to reset”) – the AI uses that to ask nicely. This feature makes interactions smoother. It also works for actions (if an action needs parameters, the bot will ask the user if it doesn’t have them yet). </a:t>
            </a:r>
            <a:r>
              <a:rPr lang="en-US" b="1">
                <a:effectLst/>
              </a:rPr>
              <a:t>Best practice:</a:t>
            </a:r>
            <a:r>
              <a:rPr lang="en-US">
                <a:effectLst/>
              </a:rPr>
              <a:t> Do define input and output parameters for your topics where appropriate. It helps the AI chain things together. For example, if Topic A outputs an “</a:t>
            </a:r>
            <a:r>
              <a:rPr lang="en-US" err="1">
                <a:effectLst/>
              </a:rPr>
              <a:t>OrderID</a:t>
            </a:r>
            <a:r>
              <a:rPr lang="en-US">
                <a:effectLst/>
              </a:rPr>
              <a:t>” and Topic B can take an “</a:t>
            </a:r>
            <a:r>
              <a:rPr lang="en-US" err="1">
                <a:effectLst/>
              </a:rPr>
              <a:t>OrderID</a:t>
            </a:r>
            <a:r>
              <a:rPr lang="en-US">
                <a:effectLst/>
              </a:rPr>
              <a:t>” as input, the AI can seamlessly pass data from A to B without bothering the user in between.</a:t>
            </a:r>
          </a:p>
          <a:p>
            <a:endParaRPr lang="en-US">
              <a:effectLst/>
            </a:endParaRPr>
          </a:p>
          <a:p>
            <a:r>
              <a:rPr lang="en-US" b="1">
                <a:effectLst/>
              </a:rPr>
              <a:t>Chaining Actions/Topics (Tool Orchestration):</a:t>
            </a:r>
            <a:r>
              <a:rPr lang="en-US">
                <a:effectLst/>
              </a:rPr>
              <a:t> We’ve discussed this, but to stress: the agent can use multiple “tools” in one query. It treats topics, actions, and knowledge lookups all as potential tools to get the answer</a:t>
            </a:r>
            <a:r>
              <a:rPr lang="en-US">
                <a:effectLst/>
                <a:hlinkClick r:id="rId3" tooltip="Orchestrate agent behavior with generative AI - Microsoft Copilot ..."/>
              </a:rPr>
              <a:t>22</a:t>
            </a:r>
            <a:r>
              <a:rPr lang="en-US">
                <a:effectLst/>
              </a:rPr>
              <a:t>. You’ll sometimes hear this called an </a:t>
            </a:r>
            <a:r>
              <a:rPr lang="en-US" b="1">
                <a:effectLst/>
              </a:rPr>
              <a:t>agent with a tool planner</a:t>
            </a:r>
            <a:r>
              <a:rPr lang="en-US">
                <a:effectLst/>
              </a:rPr>
              <a:t>. As a maker, you want to </a:t>
            </a:r>
            <a:r>
              <a:rPr lang="en-US" b="1">
                <a:effectLst/>
              </a:rPr>
              <a:t>supply the agent with a good toolkit</a:t>
            </a:r>
            <a:r>
              <a:rPr lang="en-US">
                <a:effectLst/>
              </a:rPr>
              <a:t>. That means connecting useful actions (like “Create Support Ticket”, “Get Weather Forecast”, whatever your scenario demands) and writing topics for key flows. Then, trust the AI to mix and match. It’s magical to see it say, “I’ve done X and Y for you” when that required two different operations. To help it, name your actions clearly (“</a:t>
            </a:r>
            <a:r>
              <a:rPr lang="en-US" err="1">
                <a:effectLst/>
              </a:rPr>
              <a:t>GetSupportHours</a:t>
            </a:r>
            <a:r>
              <a:rPr lang="en-US">
                <a:effectLst/>
              </a:rPr>
              <a:t>” vs “Flow1”) and describe them. The AI considers action names and descriptions when deciding to use them</a:t>
            </a:r>
            <a:r>
              <a:rPr lang="en-US">
                <a:effectLst/>
                <a:hlinkClick r:id="rId3" tooltip="Orchestrate agent behavior with generative AI - Microsoft Copilot ..."/>
              </a:rPr>
              <a:t>2</a:t>
            </a:r>
            <a:r>
              <a:rPr lang="en-US">
                <a:effectLst/>
              </a:rPr>
              <a:t>. If the user asks something that an action can do, and you’ve labeled it well, the agent will use it. This is how you leverage existing APIs in a conversational way. Also, ensure your knowledge base is populated with up-to-date info – the agent will include knowledge answers proactively even if you didn’t think of adding a topic for that question.</a:t>
            </a:r>
          </a:p>
          <a:p>
            <a:endParaRPr lang="en-US">
              <a:effectLst/>
            </a:endParaRPr>
          </a:p>
          <a:p>
            <a:r>
              <a:rPr lang="en-US" b="1">
                <a:effectLst/>
              </a:rPr>
              <a:t>Follow-up Question Suggestions:</a:t>
            </a:r>
            <a:r>
              <a:rPr lang="en-US">
                <a:effectLst/>
              </a:rPr>
              <a:t> Generative agents can be </a:t>
            </a:r>
            <a:r>
              <a:rPr lang="en-US" b="1">
                <a:effectLst/>
              </a:rPr>
              <a:t>proactive</a:t>
            </a:r>
            <a:r>
              <a:rPr lang="en-US">
                <a:effectLst/>
              </a:rPr>
              <a:t>. They not only ask questions to clarify user input, but sometimes they might suggest a logical next step. For example, after the bot helps a user book a flight, it might volunteer, “Do you also want me to look for hotels at your destination?” This isn't a built-in guarantee, but the flexibility of the AI allows such behavior if guided. You can encourage it by writing your topics in a way that outputs a suggestion or adding a line in the system instructions like “After completing a task, offer further assistance if relevant.” Many users appreciate a bot that can anticipate needs. Just be careful to only suggest truly relevant things (don’t annoy the user with off-base suggestions). In our password reset example, the bot could have asked, “Do you need help with anything else?” – a simple polite prompt. But it could even get clever: if the account got locked, maybe also offer “Would you like to update your recovery email on file to avoid lockouts?” – something related. This kind of </a:t>
            </a:r>
            <a:r>
              <a:rPr lang="en-US" b="1">
                <a:effectLst/>
              </a:rPr>
              <a:t>next-best-action prompting</a:t>
            </a:r>
            <a:r>
              <a:rPr lang="en-US">
                <a:effectLst/>
              </a:rPr>
              <a:t> can make the bot seem intelligent and caring, almost like a helpdesk agent who doesn’t just solve the issue but ensures everything else is okay. It’s a subtle way to </a:t>
            </a:r>
            <a:r>
              <a:rPr lang="en-US" b="1">
                <a:effectLst/>
              </a:rPr>
              <a:t>delight users</a:t>
            </a:r>
            <a:r>
              <a:rPr lang="en-US">
                <a:effectLst/>
              </a:rPr>
              <a:t>. Keep an eye on your bot’s transcripts to see if it ever goes too far or makes odd suggestions, and fine-tune accordingly. When done right, it’s very powerful.</a:t>
            </a:r>
          </a:p>
          <a:p>
            <a:endParaRPr lang="en-US">
              <a:effectLst/>
            </a:endParaRPr>
          </a:p>
          <a:p>
            <a:r>
              <a:rPr lang="en-US" b="1">
                <a:effectLst/>
              </a:rPr>
              <a:t>Use Hybrid as Needed:</a:t>
            </a:r>
            <a:r>
              <a:rPr lang="en-US">
                <a:effectLst/>
              </a:rPr>
              <a:t> You don’t have to choose ALL generative or nothing. In fact, many real deployments use a mix. For certain critical flows, you might still use classic-style topics (with fixed messaging) and simply rely on generative mode to route to them. You can also configure knowledge sources carefully so the AI only uses trusted info. If there’s a question it shouldn’t answer with AI (maybe due to compliance), you can handle that via a classic topic or disable that content in knowledge. Generative mode in Copilot Studio has some admin controls — an admin can turn it off environment-wide if needed</a:t>
            </a:r>
            <a:r>
              <a:rPr lang="en-US">
                <a:effectLst/>
                <a:hlinkClick r:id="rId3" tooltip="Orchestrate agent behavior with generative AI - Microsoft Copilot ..."/>
              </a:rPr>
              <a:t>2</a:t>
            </a:r>
            <a:r>
              <a:rPr lang="en-US">
                <a:effectLst/>
              </a:rPr>
              <a:t> (for highly regulated cases). But assuming it’s on, you can still design a bit of a </a:t>
            </a:r>
            <a:r>
              <a:rPr lang="en-US" b="1">
                <a:effectLst/>
              </a:rPr>
              <a:t>safety harness</a:t>
            </a:r>
            <a:r>
              <a:rPr lang="en-US">
                <a:effectLst/>
              </a:rPr>
              <a:t>: e.g., turn off the “Multiple Topics Matched” system topic (since it doesn’t work now in gen mode, as mentioned), or keep certain sensitive actions out of the agent’s toolset. The key is: you have flexibility. Generative orchestration doesn’t mean you abandon all structure; rather, you add an AI brain on top of your structure.</a:t>
            </a:r>
          </a:p>
          <a:p>
            <a:endParaRPr lang="en-US">
              <a:effectLst/>
            </a:endParaRPr>
          </a:p>
          <a:p>
            <a:r>
              <a:rPr lang="en-US" b="1">
                <a:effectLst/>
              </a:rPr>
              <a:t>Testing and Tuning:</a:t>
            </a:r>
            <a:r>
              <a:rPr lang="en-US">
                <a:effectLst/>
              </a:rPr>
              <a:t> When building with generative mode, spend time in the Test chat and use the </a:t>
            </a:r>
            <a:r>
              <a:rPr lang="en-US" b="1">
                <a:effectLst/>
              </a:rPr>
              <a:t>“Conversation plan” viewer</a:t>
            </a:r>
            <a:r>
              <a:rPr lang="en-US">
                <a:effectLst/>
              </a:rPr>
              <a:t> (if available in the UI preview) to see what the AI is doing. It often lists which topics/actions it picked. This is super helpful – if it picks the wrong one, you know you need to change something (maybe adjust that topic’s description or even disable it if it’s causing noise). Also monitor the chat transcripts when users start using the bot. Look for any hallucinated answers or user feedback like “that’s not correct.” If you see issues, address them: perhaps add a missing piece of info to the knowledge base, or clarify a topic. Over time, your bot will get better and better. Another tip: provide some </a:t>
            </a:r>
            <a:r>
              <a:rPr lang="en-US" b="1">
                <a:effectLst/>
              </a:rPr>
              <a:t>example utterances</a:t>
            </a:r>
            <a:r>
              <a:rPr lang="en-US">
                <a:effectLst/>
              </a:rPr>
              <a:t> to your topics as part of description or separate “alternate phrasing” field (if available). Some makers found that listing a couple of example user queries in the topic description helps the AI understand usage (since the LLM might have been trained on similar structures). But don’t overload it – keep descriptions concise.</a:t>
            </a:r>
          </a:p>
          <a:p>
            <a:endParaRPr lang="en-US">
              <a:effectLst/>
            </a:endParaRPr>
          </a:p>
        </p:txBody>
      </p:sp>
      <p:sp>
        <p:nvSpPr>
          <p:cNvPr id="4" name="Slide Number Placeholder 3">
            <a:extLst>
              <a:ext uri="{FF2B5EF4-FFF2-40B4-BE49-F238E27FC236}">
                <a16:creationId xmlns:a16="http://schemas.microsoft.com/office/drawing/2014/main" id="{3F4B711F-E398-6A12-9EAA-D3B316B7D2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237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0120-42B4-08AA-3DA0-378CFF32D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B1E-82E2-3447-B084-76EA8796F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2544B-F173-B71A-62D1-01003E9E0D50}"/>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827415D3-D86A-70D8-D6F3-4049385A1E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586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7370E-7D6E-8141-F47A-5D921A5B0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86A90-ECD4-3DA3-236A-AD00E7814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6E239-23B6-587B-CFB4-74E5CA81185B}"/>
              </a:ext>
            </a:extLst>
          </p:cNvPr>
          <p:cNvSpPr>
            <a:spLocks noGrp="1"/>
          </p:cNvSpPr>
          <p:nvPr>
            <p:ph type="body" idx="1"/>
          </p:nvPr>
        </p:nvSpPr>
        <p:spPr/>
        <p:txBody>
          <a:bodyPr/>
          <a:lstStyle/>
          <a:p>
            <a:r>
              <a:rPr lang="en-US">
                <a:effectLst/>
              </a:rPr>
              <a:t>1. Gen Orch Demo</a:t>
            </a:r>
          </a:p>
          <a:p>
            <a:r>
              <a:rPr lang="en-US">
                <a:effectLst/>
              </a:rPr>
              <a:t>2. Gen Orch Demo</a:t>
            </a:r>
          </a:p>
          <a:p>
            <a:r>
              <a:rPr lang="en-US">
                <a:effectLst/>
              </a:rPr>
              <a:t>3. LCYC with citations</a:t>
            </a:r>
          </a:p>
        </p:txBody>
      </p:sp>
      <p:sp>
        <p:nvSpPr>
          <p:cNvPr id="4" name="Slide Number Placeholder 3">
            <a:extLst>
              <a:ext uri="{FF2B5EF4-FFF2-40B4-BE49-F238E27FC236}">
                <a16:creationId xmlns:a16="http://schemas.microsoft.com/office/drawing/2014/main" id="{BC43B090-B3F5-8563-5BE9-1504179E70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86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957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664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LCYC citation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42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2/2/2026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15255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D095-3EB0-CD9C-16CC-18BC5EB2B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842A2-0AC0-F20B-6DC8-645F3F100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FDEDD-BD96-9143-A881-599539D4247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4550C3A-27D1-6EFF-3D9A-0DA4007BD7E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85303E8-BA79-C0FB-2A2F-E43DFD5395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E1D20C-5EE9-B790-4DF6-A7A88ED12F2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A669C28-659C-5BCC-2CC2-91014C131C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236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2/2/2026 9:20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079968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06706-678E-52B8-2C0E-0B31DA6BE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323B-50F7-B9DD-E483-F72B758A5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999B9-8CB4-9E7A-22FE-2855F20D3AF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423F944-2434-903D-03AD-88E34FD88AE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894B920-8CFE-6E37-C9B1-8870383DE01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5FE3D64-DE63-3225-2434-201A80F0B77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560E391-4B13-959F-5C70-07835CD2160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1904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5292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B03A8-3F3F-C821-DDE3-C07DA5239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AFB9E-C284-E05E-9541-2DC3CDD0FB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FD1B2-0F93-DEA4-46F4-57853C5924DF}"/>
              </a:ext>
            </a:extLst>
          </p:cNvPr>
          <p:cNvSpPr>
            <a:spLocks noGrp="1"/>
          </p:cNvSpPr>
          <p:nvPr>
            <p:ph type="body" idx="1"/>
          </p:nvPr>
        </p:nvSpPr>
        <p:spPr/>
        <p:txBody>
          <a:bodyPr/>
          <a:lstStyle/>
          <a:p>
            <a:pPr marL="171450" indent="-171450">
              <a:buFont typeface="Arial" panose="020B0604020202020204" pitchFamily="34" charset="0"/>
              <a:buChar char="•"/>
            </a:pPr>
            <a:endParaRPr lang="en-US" b="0"/>
          </a:p>
        </p:txBody>
      </p:sp>
      <p:sp>
        <p:nvSpPr>
          <p:cNvPr id="4" name="Header Placeholder 3">
            <a:extLst>
              <a:ext uri="{FF2B5EF4-FFF2-40B4-BE49-F238E27FC236}">
                <a16:creationId xmlns:a16="http://schemas.microsoft.com/office/drawing/2014/main" id="{C8848342-E901-234F-6DE6-2485D345B53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0F8B7-7B43-07A3-8A07-1C09F50888B0}"/>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8E2237-E23B-56B5-E2BE-ED4043BFF58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607F692-4887-1859-8C72-1C8640324E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3791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Built on Azure Open AI and Azure Cognitive Services</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SaaS-based Solution providing Enterprise Scale/ Control/Governance</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Generate responses from numerous indexed content and across multiple systems</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Response Validation for Response Governance and Hallucination management</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Easily pluggable into dialog management stack of Copilot Studio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E4BD26-D300-475A-BACE-49F06C2C3D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68659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6247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17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535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9460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6589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187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E62A-2D44-0ADB-A8E3-B20EF46CA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FFD8A-F83D-DAF2-026F-71936F435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5C3B9-187C-8FA1-788E-068BCE4E712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1AC2727-A2E3-DB35-FC48-FAA2E51138F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AAEE4F0-579A-DC01-AAF6-9B9BA6D2D0C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F254A1-EE37-E114-3D57-0E59D69DF80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C06C211-8454-AE8A-0A49-1AC1279C509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674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9959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1434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Explain how prompts in AI builder can be invoked by topics and actions in agents that can execute specific tasks. It integrates the </a:t>
            </a:r>
            <a:r>
              <a:rPr lang="en-US" sz="850">
                <a:latin typeface="Segoe UI"/>
                <a:cs typeface="Segoe UI"/>
                <a:hlinkClick r:id="rId3"/>
              </a:rPr>
              <a:t>custom prompt authoring</a:t>
            </a:r>
            <a:r>
              <a:rPr lang="en-US" sz="850">
                <a:latin typeface="Segoe UI"/>
                <a:cs typeface="Segoe UI"/>
              </a:rPr>
              <a:t> feature of AI Builder to give instructions to the GPT model for your custom agent.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BDB2E-094D-45B1-9792-5CEDC80EC21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35556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564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50182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9662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6698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4430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6915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4ACB6-250A-69D0-AFD7-F6843225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390AC-C8D9-1646-CD28-BAC752FD5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2B386-7B84-9BA2-AD25-C344B5974B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A69FFC-3718-3F73-42FB-7219ECB4DA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C9712-05E4-4D02-B545-0DE9625B2F3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40882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r>
              <a:rPr lang="en-US"/>
              <a:t>Let’s compare MCP to traditional approaches. With a basic LLM, you’re limited to static knowledge—like a librarian with only their own books. Add connectors, and you get custom-coded integrations for each tool, which can be complex and hard to scale. But with MCP, you get standardized integration that’s instantly compatible with any MCP-enabled tool, solving complexity and making your agents much more flexible."</a:t>
            </a:r>
          </a:p>
          <a:p>
            <a:pPr>
              <a:lnSpc>
                <a:spcPct val="100000"/>
              </a:lnSpc>
              <a:spcAft>
                <a:spcPts val="0"/>
              </a:spcAft>
            </a:pPr>
            <a:r>
              <a:rPr lang="en-US" b="1"/>
              <a:t>Purpose of the Slide:</a:t>
            </a:r>
            <a:endParaRPr lang="en-US"/>
          </a:p>
          <a:p>
            <a:pPr>
              <a:lnSpc>
                <a:spcPct val="100000"/>
              </a:lnSpc>
              <a:spcAft>
                <a:spcPts val="0"/>
              </a:spcAft>
            </a:pPr>
            <a:r>
              <a:rPr lang="en-US"/>
              <a:t> Highlight the advantages of MCP over traditional integration methods, focusing on scalability and simplicity.</a:t>
            </a:r>
          </a:p>
          <a:p>
            <a:pPr>
              <a:lnSpc>
                <a:spcPct val="100000"/>
              </a:lnSpc>
              <a:spcAft>
                <a:spcPts val="0"/>
              </a:spcAft>
            </a:pPr>
            <a:r>
              <a:rPr lang="en-US" b="1"/>
              <a:t>Optional Engagement Tip:</a:t>
            </a:r>
            <a:endParaRPr lang="en-US"/>
          </a:p>
          <a:p>
            <a:pPr>
              <a:lnSpc>
                <a:spcPct val="100000"/>
              </a:lnSpc>
              <a:spcAft>
                <a:spcPts val="0"/>
              </a:spcAft>
            </a:pPr>
            <a:r>
              <a:rPr lang="en-US"/>
              <a:t> Prompt: “What integration method are you currently using, and what challenges have you faced?”</a:t>
            </a:r>
          </a:p>
          <a:p>
            <a:pPr>
              <a:lnSpc>
                <a:spcPct val="100000"/>
              </a:lnSpc>
              <a:spcAft>
                <a:spcPts val="0"/>
              </a:spcAft>
            </a:pPr>
            <a:r>
              <a:rPr lang="en-US" b="1"/>
              <a:t>Facilitator Guidance:</a:t>
            </a:r>
            <a:endParaRPr lang="en-US"/>
          </a:p>
          <a:p>
            <a:pPr marL="285750" indent="-285750">
              <a:lnSpc>
                <a:spcPct val="100000"/>
              </a:lnSpc>
              <a:spcAft>
                <a:spcPts val="0"/>
              </a:spcAft>
              <a:buFont typeface="Arial"/>
              <a:buChar char="•"/>
            </a:pPr>
            <a:r>
              <a:rPr lang="en-US"/>
              <a:t>Compare LLM-only, LLM + connectors, and LLM + MCP approaches.</a:t>
            </a:r>
          </a:p>
          <a:p>
            <a:pPr marL="285750" indent="-285750">
              <a:lnSpc>
                <a:spcPct val="100000"/>
              </a:lnSpc>
              <a:spcAft>
                <a:spcPts val="0"/>
              </a:spcAft>
              <a:buFont typeface="Arial"/>
              <a:buChar char="•"/>
            </a:pPr>
            <a:r>
              <a:rPr lang="en-US"/>
              <a:t>Emphasize the limitations of static knowledge and custom connectors.</a:t>
            </a:r>
          </a:p>
          <a:p>
            <a:pPr marL="285750" indent="-285750">
              <a:lnSpc>
                <a:spcPct val="100000"/>
              </a:lnSpc>
              <a:spcAft>
                <a:spcPts val="0"/>
              </a:spcAft>
              <a:buFont typeface="Arial"/>
              <a:buChar char="•"/>
            </a:pPr>
            <a:r>
              <a:rPr lang="en-US"/>
              <a:t>Explain how MCP solves complexity with standardized integration.</a:t>
            </a:r>
          </a:p>
          <a:p>
            <a:pPr marL="285750" indent="-285750">
              <a:lnSpc>
                <a:spcPct val="100000"/>
              </a:lnSpc>
              <a:spcAft>
                <a:spcPts val="0"/>
              </a:spcAft>
              <a:buFont typeface="Arial"/>
              <a:buChar char="•"/>
            </a:pPr>
            <a:r>
              <a:rPr lang="en-US"/>
              <a:t>Use the </a:t>
            </a:r>
            <a:r>
              <a:rPr lang="en-US" err="1"/>
              <a:t>smartArt</a:t>
            </a:r>
            <a:r>
              <a:rPr lang="en-US"/>
              <a:t> visual to reinforce the comparison.</a:t>
            </a:r>
          </a:p>
          <a:p>
            <a:endParaRPr lang="en-US">
              <a:latin typeface="Calibri"/>
              <a:ea typeface="Calibri"/>
              <a:cs typeface="Calibri"/>
            </a:endParaRP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85334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2189-E0FA-8A69-0096-5486D55F7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8F7A0-37DA-A683-E08E-FF5971859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D0968-686B-C8C9-9403-6820484E1F43}"/>
              </a:ext>
            </a:extLst>
          </p:cNvPr>
          <p:cNvSpPr>
            <a:spLocks noGrp="1"/>
          </p:cNvSpPr>
          <p:nvPr>
            <p:ph type="body" idx="1"/>
          </p:nvPr>
        </p:nvSpPr>
        <p:spPr/>
        <p:txBody>
          <a:bodyPr/>
          <a:lstStyle/>
          <a:p>
            <a:pPr algn="l">
              <a:defRPr/>
            </a:pPr>
            <a:endParaRPr lang="en-US" sz="1200" b="0">
              <a:solidFill>
                <a:srgbClr val="000000"/>
              </a:solidFill>
              <a:latin typeface="Aptos" panose="02110004020202020204"/>
              <a:cs typeface="Segoe UI Semibold" panose="020B0502040204020203" pitchFamily="34" charset="0"/>
            </a:endParaRPr>
          </a:p>
        </p:txBody>
      </p:sp>
      <p:sp>
        <p:nvSpPr>
          <p:cNvPr id="4" name="Slide Number Placeholder 3">
            <a:extLst>
              <a:ext uri="{FF2B5EF4-FFF2-40B4-BE49-F238E27FC236}">
                <a16:creationId xmlns:a16="http://schemas.microsoft.com/office/drawing/2014/main" id="{DC1036FB-B7F1-C1A0-1D52-A8F18B4A8FA7}"/>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6E6BBDAD-E589-5B4C-8EDC-2191381F241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9184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9999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799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98902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87574-EBA0-C7A7-95E9-C7C8A5DD0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2C40E-FC44-2E1F-1C57-E0D1C1D9B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06E8A-96AF-6B02-0B78-013F7D18ADA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EB45549-AC0D-3CB2-4E56-A4A0D64D2AF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078E6ED-F965-5DFE-5D2E-EF42E02DB66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0F5215-EA05-0357-18A4-5919ECF546A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EC47F0-45C4-7BD7-A93E-B2B8246DAE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87678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43F9C-8964-1E71-F69B-D30BD9F37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29D23-9A6E-BC8F-8024-E25FC998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7EC629-200E-890A-B7DA-D14C9C2EAB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F768FAD-05B3-1AC1-F75E-ECAF3218D93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CC5747D-D93F-2FDF-4E1C-3169592B97A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880C5A-B0DD-CC8C-3CBA-32F1A28EFD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FB1A22C-99B3-827A-8C7C-9F1DA8ADC55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585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F48E4-CC52-F935-0895-280FDD411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E17F9-BCD4-635D-7C6E-66599DA5F0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6403D-EF20-48DA-2C29-820C1DE126C2}"/>
              </a:ext>
            </a:extLst>
          </p:cNvPr>
          <p:cNvSpPr>
            <a:spLocks noGrp="1"/>
          </p:cNvSpPr>
          <p:nvPr>
            <p:ph type="body" idx="1"/>
          </p:nvPr>
        </p:nvSpPr>
        <p:spPr/>
        <p:txBody>
          <a:bodyPr/>
          <a:lstStyle/>
          <a:p>
            <a:r>
              <a:rPr lang="en-US"/>
              <a:t>With Copilot Studio and the Copilot Control System we are looking to balance innovation and governance.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Different roles have unique priorities:</a:t>
            </a:r>
          </a:p>
          <a:p>
            <a:r>
              <a:rPr lang="en-US"/>
              <a:t>An </a:t>
            </a:r>
            <a:r>
              <a:rPr lang="en-US" b="1"/>
              <a:t>Agent Creator </a:t>
            </a:r>
            <a:r>
              <a:rPr lang="en-US"/>
              <a:t>(or Maker) is focused on innovating by building solutions and driving efficiency. They ask questions like: “How can I build agents that save effort and cost for our enterprise? How can I create a conversational agent that answers on my behalf?” Their role is about designing and deploying agents that improve productivity while working within governance and security guidelines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a:t>
            </a:r>
            <a:r>
              <a:rPr lang="en-US" b="1"/>
              <a:t>Chief Information Security Officer</a:t>
            </a:r>
            <a:r>
              <a:rPr lang="en-US"/>
              <a:t> (CISO) is focused on security and risk. They ask questions like: “How do I keep data safe, prevent exfiltration, stay compliant, and understand security risks?”. Their job is about protecting the organization’s information, ensuring compliance with laws/regulations, and defending against threats</a:t>
            </a:r>
          </a:p>
          <a:p>
            <a:r>
              <a:rPr lang="en-US"/>
              <a:t>A </a:t>
            </a:r>
            <a:r>
              <a:rPr lang="en-US" b="1"/>
              <a:t>Chief Information Officer</a:t>
            </a:r>
            <a:r>
              <a:rPr lang="en-US"/>
              <a:t> (CIO) is focused on technology strategy, usage, and value. They ask questions like: “What’s being used? Are solutions following guidelines? How do we review before sharing? How do we drive cost efficiency and ROI?” Their job is about ensuring technology supports the business efficiently, cost-effectively, and in alignment with enterprise IT strategy</a:t>
            </a:r>
          </a:p>
          <a:p>
            <a:endParaRPr lang="en-US"/>
          </a:p>
        </p:txBody>
      </p:sp>
      <p:sp>
        <p:nvSpPr>
          <p:cNvPr id="4" name="Slide Number Placeholder 3">
            <a:extLst>
              <a:ext uri="{FF2B5EF4-FFF2-40B4-BE49-F238E27FC236}">
                <a16:creationId xmlns:a16="http://schemas.microsoft.com/office/drawing/2014/main" id="{22FED801-F2E6-55C8-6EBC-535C75B464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3D966-0B73-714A-AABC-5EE428DD18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71737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7697B-B06F-0A53-0123-EAAD9C80D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4A932-5F93-EB39-6180-6DFC512E7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BAA77-EDFE-11A8-4501-16C6A8F2BD0B}"/>
              </a:ext>
            </a:extLst>
          </p:cNvPr>
          <p:cNvSpPr>
            <a:spLocks noGrp="1"/>
          </p:cNvSpPr>
          <p:nvPr>
            <p:ph type="body" idx="1"/>
          </p:nvPr>
        </p:nvSpPr>
        <p:spPr/>
        <p:txBody>
          <a:bodyPr/>
          <a:lstStyle/>
          <a:p>
            <a:r>
              <a:rPr lang="en-US"/>
              <a:t>This model shows how we govern agent creation by separating it into three zones.</a:t>
            </a:r>
          </a:p>
          <a:p>
            <a:r>
              <a:rPr lang="en-US" b="1"/>
              <a:t>Zone 1 – Citizen Development</a:t>
            </a:r>
            <a:r>
              <a:rPr lang="en-US"/>
              <a:t>: anyone can build personal agents, but they stay private and can only surface information the user already has access to.</a:t>
            </a:r>
          </a:p>
          <a:p>
            <a:r>
              <a:rPr lang="en-US" b="1"/>
              <a:t>Zone 2 – Partnered Development</a:t>
            </a:r>
            <a:r>
              <a:rPr lang="en-US"/>
              <a:t>: makers who have IT training can build more capable agents, share them with teams or departments, and follow IT-managed review and approval processes.</a:t>
            </a:r>
          </a:p>
          <a:p>
            <a:r>
              <a:rPr lang="en-US" b="1"/>
              <a:t>Zone 3 – Professional Development</a:t>
            </a:r>
            <a:r>
              <a:rPr lang="en-US"/>
              <a:t>: enterprise-wide, mission-critical agents built by pro developers and IT, using full ALM and the strongest security controls.</a:t>
            </a:r>
          </a:p>
          <a:p>
            <a:r>
              <a:rPr lang="en-US"/>
              <a:t>Across all three zones, IT can use admin centers and tools like Power Platform Admin Center, Microsoft 365 Admin Center, Purview, and Sentinel to enforce data protection, apply sharing limits, deliver cost management, and facilitate reporting.</a:t>
            </a:r>
          </a:p>
          <a:p>
            <a:endParaRPr lang="en-US"/>
          </a:p>
          <a:p>
            <a:r>
              <a:rPr lang="en-US" b="1"/>
              <a:t>[Created by Copilot]</a:t>
            </a:r>
            <a:br>
              <a:rPr lang="en-US"/>
            </a:br>
            <a:r>
              <a:rPr lang="en-US"/>
              <a:t>Agent creation is governed across three zones:</a:t>
            </a:r>
          </a:p>
          <a:p>
            <a:r>
              <a:rPr lang="en-US"/>
              <a:t>Zone 1: Citizen Development – personal agents, private and limited to user’s access.</a:t>
            </a:r>
          </a:p>
          <a:p>
            <a:r>
              <a:rPr lang="en-US"/>
              <a:t>Zone 2: Partnered Development – IT-trained makers build and share agents with teams, following review processes.</a:t>
            </a:r>
          </a:p>
          <a:p>
            <a:r>
              <a:rPr lang="en-US"/>
              <a:t>Zone 3: Professional Development – pro developers and IT build enterprise-grade agents with full ALM and security.</a:t>
            </a:r>
            <a:br>
              <a:rPr lang="en-US"/>
            </a:br>
            <a:r>
              <a:rPr lang="en-US"/>
              <a:t>Admin centers and tools enforce data protection, sharing limits, and cost management.</a:t>
            </a:r>
          </a:p>
          <a:p>
            <a:endParaRPr lang="en-US"/>
          </a:p>
        </p:txBody>
      </p:sp>
      <p:sp>
        <p:nvSpPr>
          <p:cNvPr id="4" name="Slide Number Placeholder 3">
            <a:extLst>
              <a:ext uri="{FF2B5EF4-FFF2-40B4-BE49-F238E27FC236}">
                <a16:creationId xmlns:a16="http://schemas.microsoft.com/office/drawing/2014/main" id="{251156AC-B0F6-A2B3-5721-210FB75EC5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6861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D762-878D-5530-AEE7-1E883804D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3320C-BCA4-1DCA-1691-A50A7AC99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375D5-5F1E-D675-8958-C42B36558E13}"/>
              </a:ext>
            </a:extLst>
          </p:cNvPr>
          <p:cNvSpPr>
            <a:spLocks noGrp="1"/>
          </p:cNvSpPr>
          <p:nvPr>
            <p:ph type="body" idx="1"/>
          </p:nvPr>
        </p:nvSpPr>
        <p:spPr/>
        <p:txBody>
          <a:bodyPr/>
          <a:lstStyle/>
          <a:p>
            <a:pPr marL="0" indent="0">
              <a:buFont typeface="Arial" panose="020B0604020202020204" pitchFamily="34" charset="0"/>
              <a:buNone/>
            </a:pPr>
            <a:r>
              <a:rPr lang="en-US" b="0" i="0">
                <a:solidFill>
                  <a:srgbClr val="000000"/>
                </a:solidFill>
                <a:effectLst/>
                <a:latin typeface="Times New Roman" panose="02020603050405020304" pitchFamily="18" charset="0"/>
              </a:rPr>
              <a:t>Copilot is going to be all about helping with personal productivity. We believe at Microsoft that every employee will have a Copilot. It is your personal assistant. It is a one-to-one relationship with every employee and every Copilot. We also believe the other half of this magic solution is Agents. And we believe agents are all about addressing business processes. Every single organization has business processes from the simplest to the most advanced. It might be as simple as helping you process some paperwork. It might be as advanced as dealing with customer support. But the important thing is that AI will transform those business processes over time.</a:t>
            </a:r>
          </a:p>
          <a:p>
            <a:pPr marL="0" indent="0">
              <a:buFont typeface="Arial" panose="020B0604020202020204" pitchFamily="34" charset="0"/>
              <a:buNone/>
            </a:pPr>
            <a:endParaRPr lang="en-US" b="0" i="0">
              <a:solidFill>
                <a:srgbClr val="000000"/>
              </a:solidFill>
              <a:effectLst/>
              <a:latin typeface="Times New Roman" panose="02020603050405020304" pitchFamily="18" charset="0"/>
            </a:endParaRPr>
          </a:p>
          <a:p>
            <a:pPr marL="0" indent="0">
              <a:buFont typeface="Arial" panose="020B0604020202020204" pitchFamily="34" charset="0"/>
              <a:buNone/>
            </a:pPr>
            <a:r>
              <a:rPr lang="en-US" b="0" i="0">
                <a:solidFill>
                  <a:srgbClr val="000000"/>
                </a:solidFill>
                <a:effectLst/>
                <a:latin typeface="Times New Roman" panose="02020603050405020304" pitchFamily="18" charset="0"/>
              </a:rPr>
              <a:t>And they'll be not like Copilot on a one-to-one basis, but it'll be one too many. You will have a Copilot, and you will have many agents. These are expert systems. They work on behalf of teams and organizations. </a:t>
            </a:r>
          </a:p>
          <a:p>
            <a:pPr marL="0" indent="0">
              <a:buFont typeface="Arial" panose="020B0604020202020204" pitchFamily="34" charset="0"/>
              <a:buNone/>
            </a:pPr>
            <a:endParaRPr lang="en-US" b="0" i="0">
              <a:solidFill>
                <a:srgbClr val="000000"/>
              </a:solidFill>
              <a:effectLst/>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F0D0E89E-82B9-07CE-C6CF-E162BF285A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849776-0983-3E41-A08E-523181259C3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3596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1B91A-B27B-E494-7E2C-2E8FC1D9D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23E99-9ADA-4409-8742-C067F1B74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F72E9-9860-A82C-EBF4-8311495C61DC}"/>
              </a:ext>
            </a:extLst>
          </p:cNvPr>
          <p:cNvSpPr>
            <a:spLocks noGrp="1"/>
          </p:cNvSpPr>
          <p:nvPr>
            <p:ph type="body" idx="1"/>
          </p:nvPr>
        </p:nvSpPr>
        <p:spPr/>
        <p:txBody>
          <a:bodyPr/>
          <a:lstStyle/>
          <a:p>
            <a:r>
              <a:rPr lang="en-US"/>
              <a:t>Managed Platform provides the runways and the </a:t>
            </a:r>
            <a:r>
              <a:rPr lang="en-US" b="1"/>
              <a:t>Zoned Governance</a:t>
            </a:r>
            <a:r>
              <a:rPr lang="en-US"/>
              <a:t> model tells us </a:t>
            </a:r>
            <a:r>
              <a:rPr lang="en-US" i="1"/>
              <a:t>which</a:t>
            </a:r>
            <a:r>
              <a:rPr lang="en-US"/>
              <a:t> runway a maker lands on: Personal, Guided, Enterprise.</a:t>
            </a:r>
          </a:p>
          <a:p>
            <a:r>
              <a:rPr lang="en-US"/>
              <a:t>Agent management varies by zone:</a:t>
            </a:r>
          </a:p>
          <a:p>
            <a:r>
              <a:rPr lang="en-US"/>
              <a:t>Zone 1: Citizen developers manage personal agents with safe defaults.</a:t>
            </a:r>
          </a:p>
          <a:p>
            <a:r>
              <a:rPr lang="en-US"/>
              <a:t>Zone 2: Partnered DIY requires oversight and formal assistance.</a:t>
            </a:r>
          </a:p>
          <a:p>
            <a:r>
              <a:rPr lang="en-US"/>
              <a:t>Zone 3: Professional development is reserved for IT and pro </a:t>
            </a:r>
            <a:r>
              <a:rPr lang="en-US" err="1"/>
              <a:t>devs</a:t>
            </a:r>
            <a:r>
              <a:rPr lang="en-US"/>
              <a:t>.</a:t>
            </a:r>
          </a:p>
          <a:p>
            <a:r>
              <a:rPr lang="en-US"/>
              <a:t>Within each zone we </a:t>
            </a:r>
            <a:r>
              <a:rPr lang="en-US" b="1"/>
              <a:t>Secure, Govern, and Monitor</a:t>
            </a:r>
            <a:r>
              <a:rPr lang="en-US" b="0"/>
              <a:t> a</a:t>
            </a:r>
            <a:r>
              <a:rPr lang="en-US"/>
              <a:t>gents with a suite of capabilities including access management, DLP policies, sharing restrictions, and usage tracking.</a:t>
            </a:r>
          </a:p>
          <a:p>
            <a:endParaRPr lang="en-US"/>
          </a:p>
        </p:txBody>
      </p:sp>
      <p:sp>
        <p:nvSpPr>
          <p:cNvPr id="4" name="Slide Number Placeholder 3">
            <a:extLst>
              <a:ext uri="{FF2B5EF4-FFF2-40B4-BE49-F238E27FC236}">
                <a16:creationId xmlns:a16="http://schemas.microsoft.com/office/drawing/2014/main" id="{F37DD642-5202-80E0-4C01-6798CF19B2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5227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chart illustrates how risk and business criticality increase with technical complexity. Personal and team productivity modes are safest, while enterprise application modes require robust governance.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229598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Personal and team productivity mode is designated as “Safe.” It’s low risk and low complexity, ideal for experimentation and personal agents.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85828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Collaboration mode is “Supported,” balancing medium risk and complexity. It enables teamwork with additional governance and oversight.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575050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 application mode is “IT Managed,” with high risk and complexity. IT oversees agent deployment, ensuring compliance and security for mission-critical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84076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EB8FC-18CF-8733-FD8E-E6AD2F1ED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BE8D38-09DE-EE20-D2CE-C05EA8A7E1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4C229-B2D4-4E52-5ECD-CD178085564A}"/>
              </a:ext>
            </a:extLst>
          </p:cNvPr>
          <p:cNvSpPr>
            <a:spLocks noGrp="1"/>
          </p:cNvSpPr>
          <p:nvPr>
            <p:ph type="body" idx="1"/>
          </p:nvPr>
        </p:nvSpPr>
        <p:spPr/>
        <p:txBody>
          <a:bodyPr/>
          <a:lstStyle/>
          <a:p>
            <a:r>
              <a:rPr lang="en-US"/>
              <a:t>In Zone 1, we have simple Agent Builder agents created for personal use.</a:t>
            </a:r>
            <a:br>
              <a:rPr lang="en-US"/>
            </a:br>
            <a:r>
              <a:rPr lang="en-US"/>
              <a:t>Zone 2: Personal Copilot Studio agents in dedicated environments, managed in Power Platform Admin Center.</a:t>
            </a:r>
            <a:br>
              <a:rPr lang="en-US"/>
            </a:br>
            <a:r>
              <a:rPr lang="en-US"/>
              <a:t>Zone 3: Production agents built by pro </a:t>
            </a:r>
            <a:r>
              <a:rPr lang="en-US" err="1"/>
              <a:t>devs</a:t>
            </a:r>
            <a:r>
              <a:rPr lang="en-US"/>
              <a:t> and IT, managed across multiple admin centers.</a:t>
            </a:r>
          </a:p>
        </p:txBody>
      </p:sp>
      <p:sp>
        <p:nvSpPr>
          <p:cNvPr id="4" name="Header Placeholder 3">
            <a:extLst>
              <a:ext uri="{FF2B5EF4-FFF2-40B4-BE49-F238E27FC236}">
                <a16:creationId xmlns:a16="http://schemas.microsoft.com/office/drawing/2014/main" id="{E35A6E3C-A9D9-A5F4-D3F7-9F17BE4A18F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24C09FE-DB08-075F-613E-BDBFC0A7D3B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359195D-458B-EB04-39DC-B5FA63D2EBE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4F0293F-1451-68B4-E773-ED77EEA566D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18015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7E08-BE72-3BA5-4079-B4AD798A1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95F6C-27E5-7785-20FE-96BA6AF52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60AE7-CE1D-2173-26A5-7EBD3ED7FDB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7C80F0A-E905-7FC2-0E52-633501B84E5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AD77144-27CE-E5F4-9459-BDC8DDE681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1085D2B-6F0A-EA64-85B1-3B3783001B8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D58A514-DAB2-5607-1F20-A13A42B56E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4972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66883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54793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DA09A-7CFF-FF46-C230-3D2FFA265C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FDC8E-D2D3-D8F3-740B-CAD95FAEEA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07F48E-9C09-B5DB-3A52-261FC2E2A84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498D195-35B8-EDD3-9468-C0E19E5274C6}"/>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EFDB693-C4B6-5569-83D0-B20349F7E67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F355CC-A167-B6FE-880D-F01ADACD98B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C175508-1466-E02A-3AE9-0444F879F3B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7173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21DFE-0707-22F1-D22F-449614244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97331-A536-1171-52E9-76AC65BA62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B55B75-2F50-8E21-C2D6-93A33BA1EF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6AAB55-6234-CEFA-008F-266C4C590D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24541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DFBF4-47AC-D379-D752-2FB86C62F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106FD-BEE0-43A7-BA7A-75D670D6E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D103C-23BE-DC72-13F7-7FD9C6DF693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023E3F1-8B6B-8614-E265-89904B4EBB1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024D1EF-DFFC-E507-D72E-9B7F5F2A53E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FF92BD-6D03-4FED-EEC4-4116872F4BE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D010C0F-DCD2-C1FC-F382-716C4138CAB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1730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DLP policies and managed environment rules vary by environment type, from strict policies in personal DEV to relaxed policies in TEST and PROD, supporting broader adoption after review.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53909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F68BB-9059-CD18-AAFC-55BBE8771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528193-8A6F-3DAB-3DE0-8D6C24369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F8465-4988-84A6-8AD6-93FA1EB005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Data Loss Prevention policies can be configured for all or subsets of environments, controlling unauthenticated usage, channels, connectors, and the integration with Application Insights.</a:t>
            </a:r>
          </a:p>
          <a:p>
            <a:endParaRPr lang="en-150"/>
          </a:p>
        </p:txBody>
      </p:sp>
      <p:sp>
        <p:nvSpPr>
          <p:cNvPr id="4" name="Header Placeholder 3">
            <a:extLst>
              <a:ext uri="{FF2B5EF4-FFF2-40B4-BE49-F238E27FC236}">
                <a16:creationId xmlns:a16="http://schemas.microsoft.com/office/drawing/2014/main" id="{4BE71E75-9974-214A-CA64-84FD936CC5E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8D8594C-04D6-E39F-DC4A-FB4A49C8C11B}"/>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D1E1EF-2F6D-0C67-F86A-236EEB8A9BF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95AD949-0BDC-63AB-7B49-7B92FBA256C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9993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E1504-9373-AE52-8477-378951E61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91B06-862E-EF85-ADFE-064C11522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532E2-BBCF-4C4B-293B-A080E5872A6D}"/>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5ABAF5A3-A183-045C-AC74-6EBA1E56E0E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DBD7B5-869C-8A2A-71A0-3EB76B1596D6}"/>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61B579-3D20-082E-E289-679D9CC02B2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5848021-98C1-4EC2-304D-3D77A01CC92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4930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D35D7-E309-2069-4A82-505553178C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8CA5A-0B92-E55C-7D64-D5F9BD73D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1C05C-3579-6D50-BAB7-5BBBF574E840}"/>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17E8783D-459A-0962-A009-F84E80C297A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81649A1-47F1-D4AF-DC2C-B948ACAAE010}"/>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AA5E57F-FCEA-F370-FF5D-02A124D1DDB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53DAD9D-46FC-3BD0-C93D-36310433767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551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79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02130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66D46-7DB6-15F3-DBDD-D414E15C0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A9BF6-5EDE-FCA1-705A-F86F11F123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F7603-857A-90A6-A59E-C0D377E004E2}"/>
              </a:ext>
            </a:extLst>
          </p:cNvPr>
          <p:cNvSpPr>
            <a:spLocks noGrp="1"/>
          </p:cNvSpPr>
          <p:nvPr>
            <p:ph type="body" idx="1"/>
          </p:nvPr>
        </p:nvSpPr>
        <p:spPr/>
        <p:txBody>
          <a:bodyPr/>
          <a:lstStyle/>
          <a:p>
            <a:r>
              <a:rPr lang="en-US"/>
              <a:t>Another monitoring could be for prompt injection – no need to do that, Azure OpenAI has prompt shield built in!</a:t>
            </a:r>
          </a:p>
        </p:txBody>
      </p:sp>
      <p:sp>
        <p:nvSpPr>
          <p:cNvPr id="4" name="Header Placeholder 3">
            <a:extLst>
              <a:ext uri="{FF2B5EF4-FFF2-40B4-BE49-F238E27FC236}">
                <a16:creationId xmlns:a16="http://schemas.microsoft.com/office/drawing/2014/main" id="{983937BC-A25B-DA12-A7A5-2B1D8F4D52A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6FC2D77-E260-E3C3-7FE3-CB4024320D4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4C06E06-2326-531A-0EA3-7EC60FCB11C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12DFDEB-B639-96F6-E5C7-F62D2C76B1A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19800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6507-FA40-660F-8F25-970843663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E3860-89A3-0F05-B901-458549518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40CD4-C910-6310-7047-4FF19E34EF63}"/>
              </a:ext>
            </a:extLst>
          </p:cNvPr>
          <p:cNvSpPr>
            <a:spLocks noGrp="1"/>
          </p:cNvSpPr>
          <p:nvPr>
            <p:ph type="body" idx="1"/>
          </p:nvPr>
        </p:nvSpPr>
        <p:spPr/>
        <p:txBody>
          <a:bodyPr/>
          <a:lstStyle/>
          <a:p>
            <a:r>
              <a:rPr lang="en-US"/>
              <a:t>Technical monitoring can include DDoS – no need we have it covered for you!</a:t>
            </a:r>
          </a:p>
        </p:txBody>
      </p:sp>
      <p:sp>
        <p:nvSpPr>
          <p:cNvPr id="4" name="Header Placeholder 3">
            <a:extLst>
              <a:ext uri="{FF2B5EF4-FFF2-40B4-BE49-F238E27FC236}">
                <a16:creationId xmlns:a16="http://schemas.microsoft.com/office/drawing/2014/main" id="{9457752D-F2E0-AA53-6EDC-66E7F67DD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23FDE51-43FF-183E-8A28-117508E7780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4218BE8-4D0A-1137-FD67-76749E815D9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537335-3595-59E5-8A0D-0931CCCA934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31294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DE8FB-55F7-B109-6382-D92BD1D72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8982D-28C8-7048-5AE1-94C0EF6746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F32FE-D312-7383-B8B2-E359FF1978F2}"/>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a:extLst>
              <a:ext uri="{FF2B5EF4-FFF2-40B4-BE49-F238E27FC236}">
                <a16:creationId xmlns:a16="http://schemas.microsoft.com/office/drawing/2014/main" id="{AC913AD4-BCDD-6B8F-8A71-79DFED35A22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5E3BF21-216D-AB4E-C032-8BF7CFAFA4C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7C39FDE-C7FB-85E9-0805-9D5DCB86F8D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2D8B6C8-664D-249F-1902-99F0653E80B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68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903705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C7849-D835-DDE1-C90D-D87531FFA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C396A-EAB8-A960-A50A-EA2BAE860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EB76F-8BEB-699D-EC7E-6BB19FC62728}"/>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76A4A62E-0D4D-D4BA-06BE-B24A64F820D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39D2CAD-F0DD-3E4D-D6F8-AFD1BE604522}"/>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61CE82-72FB-A558-807E-CDDAC474C21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6B43085-1E73-1832-8FC6-69AD3C521C5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57318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rtl="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Given our diverse audience today, we will briefly cover some fundamental concepts regarding ALM to ensure that no one is left behind. If you are already familiar with some of the ALM constructs within the Power Platform, this information will serve as a refresher.</a:t>
            </a:r>
          </a:p>
          <a:p>
            <a:pPr marL="342900" marR="0" lvl="0" indent="-34290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Typically, during the initial stages of developing Proof of Concepts (</a:t>
            </a:r>
            <a:r>
              <a:rPr lang="en-US" sz="1200" kern="100" err="1">
                <a:effectLst/>
                <a:latin typeface="Aptos" panose="020B0004020202020204" pitchFamily="34" charset="0"/>
                <a:ea typeface="Aptos" panose="020B0004020202020204" pitchFamily="34" charset="0"/>
                <a:cs typeface="Arial" panose="020B0604020202020204" pitchFamily="34" charset="0"/>
              </a:rPr>
              <a:t>PoCs</a:t>
            </a:r>
            <a:r>
              <a:rPr lang="en-US" sz="1200" kern="100">
                <a:effectLst/>
                <a:latin typeface="Aptos" panose="020B0004020202020204" pitchFamily="34" charset="0"/>
                <a:ea typeface="Aptos" panose="020B0004020202020204" pitchFamily="34" charset="0"/>
                <a:cs typeface="Arial" panose="020B0604020202020204" pitchFamily="34" charset="0"/>
              </a:rPr>
              <a:t>), production versions, or pilot agents, it is not necessary to focus heavily on many aspects related to Application Lifecycle Management (ALM). However, as you progress towards building your production version and scaling your agent, additional considerations become critical.</a:t>
            </a:r>
          </a:p>
          <a:p>
            <a:pPr marL="342900" marR="0" lvl="0" indent="-342900" algn="l" defTabSz="914400" rtl="0" eaLnBrk="1" fontAlgn="auto" latinLnBrk="0" hangingPunct="1">
              <a:lnSpc>
                <a:spcPct val="115000"/>
              </a:lnSpc>
              <a:spcBef>
                <a:spcPts val="0"/>
              </a:spcBef>
              <a:spcAft>
                <a:spcPts val="0"/>
              </a:spcAft>
              <a:buClrTx/>
              <a:buSzPts val="1000"/>
              <a:buFont typeface="Symbol" panose="05050102010706020507" pitchFamily="18" charset="2"/>
              <a:buChar char=""/>
              <a:tabLst>
                <a:tab pos="457200" algn="l"/>
              </a:tabLst>
              <a:defRPr/>
            </a:pPr>
            <a:r>
              <a:rPr lang="en-US" sz="1200" kern="100">
                <a:effectLst/>
                <a:latin typeface="Aptos" panose="020B0004020202020204" pitchFamily="34" charset="0"/>
                <a:ea typeface="Aptos" panose="020B0004020202020204" pitchFamily="34" charset="0"/>
                <a:cs typeface="Arial" panose="020B0604020202020204" pitchFamily="34" charset="0"/>
              </a:rPr>
              <a:t>ALM can provide numerous advantages to your organization, enhancing the quality, scalability, and reliability of releases. It can help your organization to improve the release frequency without compromising the code quality and assists in scaling operations efficiently.</a:t>
            </a:r>
          </a:p>
          <a:p>
            <a:pPr marL="342900" marR="0" lvl="0" indent="-34290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It is essential to understand that (ALM) more than just tools and processes. It includes a comprehensive range of aspects such as goals, personnel, methodologies, and tools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7100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2986C-AE61-80DF-A10E-8C25C99D5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C59A8-B76F-187A-E95A-82F4F0B73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D5F2E-8438-F78F-7D19-E34ECD72DB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Aptos" panose="020B0004020202020204" pitchFamily="34" charset="0"/>
                <a:ea typeface="Aptos" panose="020B0004020202020204" pitchFamily="34" charset="0"/>
                <a:cs typeface="Arial" panose="020B0604020202020204" pitchFamily="34" charset="0"/>
              </a:rPr>
              <a:t>Understanding the broader concepts around ALM helps in adhering to best practices when considering design and implementing ALM within an organization. For instance, when planning an environment strategy, features such as managed environments, environments, and environment groups will be relevant to strategy implementation.</a:t>
            </a:r>
          </a:p>
          <a:p>
            <a:endParaRPr lang="en-US"/>
          </a:p>
        </p:txBody>
      </p:sp>
      <p:sp>
        <p:nvSpPr>
          <p:cNvPr id="4" name="Slide Number Placeholder 3">
            <a:extLst>
              <a:ext uri="{FF2B5EF4-FFF2-40B4-BE49-F238E27FC236}">
                <a16:creationId xmlns:a16="http://schemas.microsoft.com/office/drawing/2014/main" id="{1616B85B-298C-A87B-97A0-8169D6E66F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17914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8A4E6-5308-2907-18A0-C18E71E5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9FA86-6002-E441-0E49-AD16D2FF7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6FEC0-AAEA-0D5E-13EB-7CDE68DEB17F}"/>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FBA54E3-9258-0EED-6F0F-AC482BEF20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5523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a:t>Supports Application lifecycle management (ALM) with Microsoft Power Platform</a:t>
            </a:r>
            <a:r>
              <a:rPr lang="en-US" b="0" i="0" u="none">
                <a:solidFill>
                  <a:srgbClr val="171717"/>
                </a:solidFill>
                <a:effectLst/>
                <a:latin typeface="Segoe UI" panose="020B0502040204020203" pitchFamily="34" charset="0"/>
              </a:rPr>
              <a:t>. </a:t>
            </a:r>
            <a:br>
              <a:rPr lang="en-US" b="0" i="0" u="none">
                <a:solidFill>
                  <a:srgbClr val="171717"/>
                </a:solidFill>
                <a:effectLst/>
                <a:latin typeface="Segoe UI" panose="020B0502040204020203" pitchFamily="34" charset="0"/>
              </a:rPr>
            </a:br>
            <a:endParaRPr lang="en-US" b="0" i="0" u="none">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a:t>Most Copilot Studio customers </a:t>
            </a:r>
            <a:r>
              <a:rPr lang="en-US" b="0" u="none"/>
              <a:t>set up ALM </a:t>
            </a:r>
            <a:r>
              <a:rPr lang="en-US" u="none"/>
              <a:t>to meet their </a:t>
            </a:r>
            <a:r>
              <a:rPr lang="en-US" b="0" i="0" u="none">
                <a:solidFill>
                  <a:srgbClr val="171717"/>
                </a:solidFill>
                <a:effectLst/>
                <a:latin typeface="Segoe UI" panose="020B0502040204020203" pitchFamily="34" charset="0"/>
              </a:rPr>
              <a:t>governance, development, and maintenance</a:t>
            </a:r>
            <a:r>
              <a:rPr lang="en-US" u="none"/>
              <a:t> requirements.</a:t>
            </a:r>
            <a:br>
              <a:rPr lang="en-US" b="0" i="0" u="none">
                <a:solidFill>
                  <a:srgbClr val="171717"/>
                </a:solidFill>
                <a:effectLst/>
                <a:latin typeface="Segoe UI" panose="020B0502040204020203" pitchFamily="34" charset="0"/>
              </a:rPr>
            </a:br>
            <a:endParaRPr lang="en-US" u="none"/>
          </a:p>
          <a:p>
            <a:pPr marL="171450" indent="-171450">
              <a:buFont typeface="Arial" panose="020B0604020202020204" pitchFamily="34" charset="0"/>
              <a:buChar char="•"/>
            </a:pPr>
            <a:r>
              <a:rPr lang="en-US" u="none"/>
              <a:t>Here is a basic screenshot on Power Platform ALM. You can see how a maker or admin can move agents, apps, &amp; flows across environments – dev, test, &amp; prod.</a:t>
            </a:r>
          </a:p>
          <a:p>
            <a:pPr marL="0" indent="0">
              <a:buFont typeface="Arial" panose="020B0604020202020204" pitchFamily="34" charset="0"/>
              <a:buNone/>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Learn more: </a:t>
            </a:r>
            <a:b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aka.ms/PVA/export-import</a:t>
            </a:r>
            <a:b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err="1">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powerplatform</a:t>
            </a: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/ALM</a:t>
            </a:r>
            <a:endPar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indent="0">
              <a:buFont typeface="Arial" panose="020B0604020202020204" pitchFamily="34" charset="0"/>
              <a:buNone/>
            </a:pPr>
            <a:endParaRPr lang="en-US">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3769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914A-4583-2787-7174-C8590BBCF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70870-740E-F9C5-12F2-222374A1F5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D8A59-CD37-0888-ABF8-49F34A5C0B1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3E03E09-301F-B28C-9CE0-7CC538DAE3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9EC9624-413D-3050-FCB3-B083FBD45A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412828F-8950-E200-6C72-39C055A7320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032F343-200C-FA85-314F-CDE2FB43099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8730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20094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7957A-1A9E-C08B-598E-06DCA1C87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F3E6A-4981-F607-5319-D3EDD65BE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F5131-8228-6060-9986-9FD109AA939C}"/>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41EB637-D66F-27F9-7933-0A74B2FAC46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5502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E3DA4-0B6F-25D2-96A7-00F6BE6F0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43EDE-ABEF-07CA-E4BC-9A0EF9468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DCE0EF-5A87-CE7B-CFC1-A0EC45E875E5}"/>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D2ECD14-9091-F6FF-DA6E-B4454CF436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5610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8AD0E-04BD-FC14-8A7F-75D1F172C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81032-F2AD-2B7E-CE5D-E2E2C81F8F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0F67F-C41F-4BA7-EB22-B132CAA7C85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9C8EF5A-BC28-BC55-1096-F5836E278CD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D2BF98-8E9F-07E8-6614-1AADA6EC13D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B72DD2E-AD2B-D607-06D1-A30E0E8774F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2/2/2026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D19524-43A4-ECE9-769A-C8D1C3D411F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394482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latin typeface="Aptos" panose="020B0004020202020204" pitchFamily="34" charset="0"/>
              </a:defRPr>
            </a:lvl1pPr>
            <a:lvl2pPr>
              <a:defRPr>
                <a:solidFill>
                  <a:schemeClr val="tx1"/>
                </a:solidFill>
                <a:latin typeface="Aptos" panose="020B0004020202020204" pitchFamily="34" charset="0"/>
              </a:defRPr>
            </a:lvl2pPr>
            <a:lvl3pPr>
              <a:defRPr>
                <a:solidFill>
                  <a:schemeClr val="tx1"/>
                </a:solidFill>
                <a:latin typeface="Aptos" panose="020B0004020202020204" pitchFamily="34" charset="0"/>
              </a:defRPr>
            </a:lvl3pPr>
            <a:lvl4pPr>
              <a:defRPr>
                <a:solidFill>
                  <a:schemeClr val="tx1"/>
                </a:solidFill>
                <a:latin typeface="Aptos" panose="020B0004020202020204" pitchFamily="34" charset="0"/>
              </a:defRPr>
            </a:lvl4pPr>
            <a:lvl5pPr>
              <a:defRPr>
                <a:solidFill>
                  <a:schemeClr val="tx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1">
            <a:extLst>
              <a:ext uri="{FF2B5EF4-FFF2-40B4-BE49-F238E27FC236}">
                <a16:creationId xmlns:a16="http://schemas.microsoft.com/office/drawing/2014/main" id="{198BAE06-4375-54CD-3E97-A333AE7F1580}"/>
              </a:ext>
            </a:extLst>
          </p:cNvPr>
          <p:cNvSpPr>
            <a:spLocks noGrp="1"/>
          </p:cNvSpPr>
          <p:nvPr>
            <p:ph type="body" sz="quarter" idx="11" hasCustomPrompt="1"/>
          </p:nvPr>
        </p:nvSpPr>
        <p:spPr>
          <a:xfrm>
            <a:off x="276200" y="237133"/>
            <a:ext cx="11326840" cy="492443"/>
          </a:xfrm>
        </p:spPr>
        <p:txBody>
          <a:bodyPr/>
          <a:lstStyle>
            <a:lvl1pPr marL="0" indent="0">
              <a:buNone/>
              <a:defRPr lang="en-US" sz="32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8" name="Text Placeholder 24">
            <a:extLst>
              <a:ext uri="{FF2B5EF4-FFF2-40B4-BE49-F238E27FC236}">
                <a16:creationId xmlns:a16="http://schemas.microsoft.com/office/drawing/2014/main" id="{F23ED6E3-DD75-2D06-803C-7FC05290432A}"/>
              </a:ext>
            </a:extLst>
          </p:cNvPr>
          <p:cNvSpPr>
            <a:spLocks noGrp="1"/>
          </p:cNvSpPr>
          <p:nvPr>
            <p:ph type="body" sz="quarter" idx="12" hasCustomPrompt="1"/>
          </p:nvPr>
        </p:nvSpPr>
        <p:spPr>
          <a:xfrm>
            <a:off x="276201" y="914420"/>
            <a:ext cx="11326840" cy="307777"/>
          </a:xfrm>
        </p:spPr>
        <p:txBody>
          <a:bodyPr anchor="ctr" anchorCtr="0"/>
          <a:lstStyle>
            <a:lvl1pPr marL="0" indent="0" algn="l" defTabSz="914367" rtl="0" eaLnBrk="1" latinLnBrk="0" hangingPunct="1">
              <a:buNone/>
              <a:defRPr lang="en-US" sz="2000" kern="1200" dirty="0">
                <a:solidFill>
                  <a:schemeClr val="accent1"/>
                </a:solidFill>
                <a:latin typeface="Aptos" panose="020B0004020202020204" pitchFamily="34" charset="0"/>
                <a:ea typeface="+mn-ea"/>
                <a:cs typeface="+mn-cs"/>
              </a:defRPr>
            </a:lvl1pPr>
          </a:lstStyle>
          <a:p>
            <a:pPr lvl="0"/>
            <a:r>
              <a:rPr lang="en-US"/>
              <a:t>Click to add subtitle or question</a:t>
            </a:r>
          </a:p>
        </p:txBody>
      </p:sp>
      <p:pic>
        <p:nvPicPr>
          <p:cNvPr id="2" name="Image 22" descr="Une image contenant capture d’écran, Graphique, noir, conception&#10;&#10;Description générée automatiquement">
            <a:extLst>
              <a:ext uri="{FF2B5EF4-FFF2-40B4-BE49-F238E27FC236}">
                <a16:creationId xmlns:a16="http://schemas.microsoft.com/office/drawing/2014/main" id="{3B86F6FB-13ED-710B-8F05-B6161ABD9AB0}"/>
              </a:ext>
            </a:extLst>
          </p:cNvPr>
          <p:cNvPicPr>
            <a:picLocks noChangeAspect="1"/>
          </p:cNvPicPr>
          <p:nvPr userDrawn="1"/>
        </p:nvPicPr>
        <p:blipFill>
          <a:blip r:embed="rId2">
            <a:alphaModFix amt="20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104845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owerCat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BEBC6-4DE9-AC13-1317-3104E45119A0}"/>
              </a:ext>
            </a:extLst>
          </p:cNvPr>
          <p:cNvSpPr>
            <a:spLocks noGrp="1"/>
          </p:cNvSpPr>
          <p:nvPr>
            <p:ph type="title"/>
          </p:nvPr>
        </p:nvSpPr>
        <p:spPr>
          <a:xfrm>
            <a:off x="588263" y="457200"/>
            <a:ext cx="11018520" cy="492443"/>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t>Click to edit Master title style</a:t>
            </a:r>
          </a:p>
        </p:txBody>
      </p:sp>
      <p:cxnSp>
        <p:nvCxnSpPr>
          <p:cNvPr id="4" name="Connecteur droit 21">
            <a:extLst>
              <a:ext uri="{FF2B5EF4-FFF2-40B4-BE49-F238E27FC236}">
                <a16:creationId xmlns:a16="http://schemas.microsoft.com/office/drawing/2014/main" id="{B0F94384-7336-88E7-F996-52E0FBC71398}"/>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Image 20">
            <a:extLst>
              <a:ext uri="{FF2B5EF4-FFF2-40B4-BE49-F238E27FC236}">
                <a16:creationId xmlns:a16="http://schemas.microsoft.com/office/drawing/2014/main" id="{9A8968A9-5DA1-AA05-9499-9271B6BC85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spTree>
    <p:extLst>
      <p:ext uri="{BB962C8B-B14F-4D97-AF65-F5344CB8AC3E}">
        <p14:creationId xmlns:p14="http://schemas.microsoft.com/office/powerpoint/2010/main" val="26325367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84772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6A0-10D2-5B5E-C155-BE3F0C9F25DF}"/>
              </a:ext>
            </a:extLst>
          </p:cNvPr>
          <p:cNvSpPr>
            <a:spLocks noGrp="1"/>
          </p:cNvSpPr>
          <p:nvPr>
            <p:ph type="title"/>
          </p:nvPr>
        </p:nvSpPr>
        <p:spPr>
          <a:xfrm>
            <a:off x="574993" y="292100"/>
            <a:ext cx="11018520" cy="492443"/>
          </a:xfrm>
        </p:spPr>
        <p:txBody>
          <a:bodyPr/>
          <a:lstStyle>
            <a:lvl1pPr>
              <a:defRPr sz="32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pic>
        <p:nvPicPr>
          <p:cNvPr id="4" name="Image 3" descr="Une image contenant capture d’écran, Graphique, symbole, conception&#10;&#10;Description générée automatiquement">
            <a:extLst>
              <a:ext uri="{FF2B5EF4-FFF2-40B4-BE49-F238E27FC236}">
                <a16:creationId xmlns:a16="http://schemas.microsoft.com/office/drawing/2014/main" id="{F706A1E5-6A07-D51F-3002-2005C98BB65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5" name="Connecteur droit 21">
            <a:extLst>
              <a:ext uri="{FF2B5EF4-FFF2-40B4-BE49-F238E27FC236}">
                <a16:creationId xmlns:a16="http://schemas.microsoft.com/office/drawing/2014/main" id="{2838164C-AA02-78F6-CE2B-D3ED934DE72B}"/>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901806F8-0416-B806-B56B-F2B934C56355}"/>
              </a:ext>
            </a:extLst>
          </p:cNvPr>
          <p:cNvSpPr>
            <a:spLocks noGrp="1"/>
          </p:cNvSpPr>
          <p:nvPr>
            <p:ph type="body" sz="quarter" idx="10"/>
          </p:nvPr>
        </p:nvSpPr>
        <p:spPr>
          <a:xfrm>
            <a:off x="587375" y="790874"/>
            <a:ext cx="10854383" cy="236105"/>
          </a:xfrm>
        </p:spPr>
        <p:txBody>
          <a:bodyPr>
            <a:noAutofit/>
          </a:bodyPr>
          <a:lstStyle>
            <a:lvl1pPr>
              <a:defRPr sz="1600">
                <a:solidFill>
                  <a:schemeClr val="tx2"/>
                </a:solidFill>
              </a:defRPr>
            </a:lvl1pPr>
            <a:lvl2pPr>
              <a:defRPr sz="12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Text Placeholder 5">
            <a:extLst>
              <a:ext uri="{FF2B5EF4-FFF2-40B4-BE49-F238E27FC236}">
                <a16:creationId xmlns:a16="http://schemas.microsoft.com/office/drawing/2014/main" id="{33A9D9DA-54EF-C55F-9923-96B5863E1F2A}"/>
              </a:ext>
            </a:extLst>
          </p:cNvPr>
          <p:cNvSpPr>
            <a:spLocks noGrp="1"/>
          </p:cNvSpPr>
          <p:nvPr>
            <p:ph type="body" sz="quarter" idx="11"/>
          </p:nvPr>
        </p:nvSpPr>
        <p:spPr>
          <a:xfrm>
            <a:off x="584200" y="1871663"/>
            <a:ext cx="11025188" cy="4397375"/>
          </a:xfrm>
        </p:spPr>
        <p:txBody>
          <a:bodyPr>
            <a:noAutofit/>
          </a:bodyPr>
          <a:lstStyle>
            <a:lvl1pPr>
              <a:defRPr sz="2000"/>
            </a:lvl1pPr>
            <a:lvl2pPr>
              <a:defRPr sz="16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Tree>
    <p:extLst>
      <p:ext uri="{BB962C8B-B14F-4D97-AF65-F5344CB8AC3E}">
        <p14:creationId xmlns:p14="http://schemas.microsoft.com/office/powerpoint/2010/main" val="3485309410"/>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6A573-2651-706D-A734-07270F06F256}"/>
              </a:ext>
            </a:extLst>
          </p:cNvPr>
          <p:cNvSpPr>
            <a:spLocks noGrp="1"/>
          </p:cNvSpPr>
          <p:nvPr>
            <p:ph type="title" hasCustomPrompt="1"/>
          </p:nvPr>
        </p:nvSpPr>
        <p:spPr>
          <a:xfrm>
            <a:off x="574675" y="292100"/>
            <a:ext cx="10981486" cy="460638"/>
          </a:xfrm>
        </p:spPr>
        <p:txBody>
          <a:bodyPr>
            <a:noAutofit/>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fr-FR"/>
              <a:t>Click to edit master title style</a:t>
            </a:r>
          </a:p>
        </p:txBody>
      </p:sp>
      <p:sp>
        <p:nvSpPr>
          <p:cNvPr id="17" name="Espace réservé du texte 16">
            <a:extLst>
              <a:ext uri="{FF2B5EF4-FFF2-40B4-BE49-F238E27FC236}">
                <a16:creationId xmlns:a16="http://schemas.microsoft.com/office/drawing/2014/main" id="{4D3C047C-33A0-0C2B-08B4-6C062890F01F}"/>
              </a:ext>
            </a:extLst>
          </p:cNvPr>
          <p:cNvSpPr>
            <a:spLocks noGrp="1"/>
          </p:cNvSpPr>
          <p:nvPr>
            <p:ph type="body" sz="quarter" idx="10"/>
          </p:nvPr>
        </p:nvSpPr>
        <p:spPr>
          <a:xfrm>
            <a:off x="588963" y="1412875"/>
            <a:ext cx="11020425" cy="666750"/>
          </a:xfrm>
        </p:spPr>
        <p:txBody>
          <a:bodyPr anchor="b" anchorCtr="0">
            <a:noAutofit/>
          </a:bodyPr>
          <a:lstStyle>
            <a:lvl1pPr marL="0" indent="0">
              <a:buFontTx/>
              <a:buNone/>
              <a:defRPr sz="2400" b="1" i="0">
                <a:solidFill>
                  <a:srgbClr val="0078D4"/>
                </a:solidFill>
                <a:latin typeface="Segoe UI Semibold" panose="020B0502040204020203" pitchFamily="34" charset="0"/>
                <a:cs typeface="Segoe UI Semibold" panose="020B0502040204020203" pitchFamily="34" charset="0"/>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GB"/>
              <a:t>Click to edit Master text styles</a:t>
            </a:r>
          </a:p>
        </p:txBody>
      </p:sp>
      <p:sp>
        <p:nvSpPr>
          <p:cNvPr id="19" name="Espace réservé du texte 18">
            <a:extLst>
              <a:ext uri="{FF2B5EF4-FFF2-40B4-BE49-F238E27FC236}">
                <a16:creationId xmlns:a16="http://schemas.microsoft.com/office/drawing/2014/main" id="{AAE6ECE1-452B-8C92-F0E3-928DCFD07839}"/>
              </a:ext>
            </a:extLst>
          </p:cNvPr>
          <p:cNvSpPr>
            <a:spLocks noGrp="1"/>
          </p:cNvSpPr>
          <p:nvPr>
            <p:ph type="body" sz="quarter" idx="11" hasCustomPrompt="1"/>
          </p:nvPr>
        </p:nvSpPr>
        <p:spPr>
          <a:xfrm>
            <a:off x="585788" y="2308485"/>
            <a:ext cx="11020425" cy="3960554"/>
          </a:xfrm>
        </p:spPr>
        <p:txBody>
          <a:bodyPr>
            <a:noAutofit/>
          </a:bodyPr>
          <a:lstStyle>
            <a:lvl1pPr>
              <a:defRPr sz="1600"/>
            </a:lvl1pPr>
            <a:lvl2pPr>
              <a:defRPr sz="1600"/>
            </a:lvl2pPr>
            <a:lvl3pPr>
              <a:defRPr sz="1600"/>
            </a:lvl3pPr>
            <a:lvl4pPr>
              <a:defRPr sz="1600"/>
            </a:lvl4pPr>
            <a:lvl5pPr>
              <a:defRPr sz="1600"/>
            </a:lvl5pPr>
          </a:lstStyle>
          <a:p>
            <a:pPr lvl="0"/>
            <a:r>
              <a:rPr lang="fr-FR"/>
              <a:t>Cliquez </a:t>
            </a:r>
            <a:r>
              <a:rPr lang="en-US" noProof="0"/>
              <a:t>pour</a:t>
            </a:r>
            <a:r>
              <a:rPr lang="fr-FR"/>
              <a:t>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5" name="Image 3" descr="Une image contenant capture d’écran, Graphique, symbole, conception&#10;&#10;Description générée automatiquement">
            <a:extLst>
              <a:ext uri="{FF2B5EF4-FFF2-40B4-BE49-F238E27FC236}">
                <a16:creationId xmlns:a16="http://schemas.microsoft.com/office/drawing/2014/main" id="{B8326B2E-D2E3-9556-CA91-AD26D9E38D0D}"/>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6" name="Connecteur droit 21">
            <a:extLst>
              <a:ext uri="{FF2B5EF4-FFF2-40B4-BE49-F238E27FC236}">
                <a16:creationId xmlns:a16="http://schemas.microsoft.com/office/drawing/2014/main" id="{E742441E-842B-1581-B154-E02AE859EDC7}"/>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A65A24A0-DBFD-B68E-2C54-C7EC592C1EB1}"/>
              </a:ext>
            </a:extLst>
          </p:cNvPr>
          <p:cNvSpPr>
            <a:spLocks noGrp="1"/>
          </p:cNvSpPr>
          <p:nvPr>
            <p:ph type="body" sz="quarter" idx="12"/>
          </p:nvPr>
        </p:nvSpPr>
        <p:spPr>
          <a:xfrm>
            <a:off x="587378" y="790574"/>
            <a:ext cx="11025186" cy="269875"/>
          </a:xfrm>
        </p:spPr>
        <p:txBody>
          <a:bodyPr>
            <a:noAutofit/>
          </a:bodyPr>
          <a:lstStyle>
            <a:lvl1pPr>
              <a:defRPr sz="1600">
                <a:solidFill>
                  <a:schemeClr val="tx2"/>
                </a:solidFill>
              </a:defRPr>
            </a:lvl1pPr>
            <a:lvl2pPr>
              <a:defRPr sz="12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Tree>
    <p:extLst>
      <p:ext uri="{BB962C8B-B14F-4D97-AF65-F5344CB8AC3E}">
        <p14:creationId xmlns:p14="http://schemas.microsoft.com/office/powerpoint/2010/main" val="422954977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guide id="3" pos="3936">
          <p15:clr>
            <a:srgbClr val="FBAE40"/>
          </p15:clr>
        </p15:guide>
        <p15:guide id="4" pos="5528">
          <p15:clr>
            <a:srgbClr val="FBAE40"/>
          </p15:clr>
        </p15:guide>
        <p15:guide id="5" pos="5720">
          <p15:clr>
            <a:srgbClr val="FBAE40"/>
          </p15:clr>
        </p15:guide>
        <p15:guide id="6" pos="3744">
          <p15:clr>
            <a:srgbClr val="FBAE40"/>
          </p15:clr>
        </p15:guide>
        <p15:guide id="7" pos="2162">
          <p15:clr>
            <a:srgbClr val="FBAE40"/>
          </p15:clr>
        </p15:guide>
        <p15:guide id="8" orient="horz" pos="890">
          <p15:clr>
            <a:srgbClr val="FBAE40"/>
          </p15:clr>
        </p15:guide>
        <p15:guide id="9" orient="horz" pos="1310">
          <p15:clr>
            <a:srgbClr val="FBAE40"/>
          </p15:clr>
        </p15:guide>
        <p15:guide id="10" orient="horz" pos="145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411A-D5DC-059F-6306-BA7067DDE8B9}"/>
              </a:ext>
            </a:extLst>
          </p:cNvPr>
          <p:cNvSpPr>
            <a:spLocks noGrp="1"/>
          </p:cNvSpPr>
          <p:nvPr>
            <p:ph type="title"/>
          </p:nvPr>
        </p:nvSpPr>
        <p:spPr>
          <a:xfrm>
            <a:off x="574675" y="292100"/>
            <a:ext cx="11018520" cy="461665"/>
          </a:xfrm>
        </p:spPr>
        <p:txBody>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sp>
        <p:nvSpPr>
          <p:cNvPr id="4" name="Text Placeholder 3">
            <a:extLst>
              <a:ext uri="{FF2B5EF4-FFF2-40B4-BE49-F238E27FC236}">
                <a16:creationId xmlns:a16="http://schemas.microsoft.com/office/drawing/2014/main" id="{F4BE32D8-945D-F04D-386C-F9063486BDE5}"/>
              </a:ext>
            </a:extLst>
          </p:cNvPr>
          <p:cNvSpPr>
            <a:spLocks noGrp="1"/>
          </p:cNvSpPr>
          <p:nvPr>
            <p:ph type="body" sz="quarter" idx="10"/>
          </p:nvPr>
        </p:nvSpPr>
        <p:spPr>
          <a:xfrm>
            <a:off x="587375" y="792164"/>
            <a:ext cx="11025188" cy="265112"/>
          </a:xfrm>
        </p:spPr>
        <p:txBody>
          <a:bodyPr>
            <a:noAutofit/>
          </a:bodyPr>
          <a:lstStyle>
            <a:lvl1pPr>
              <a:defRPr sz="1600" b="0" i="0">
                <a:solidFill>
                  <a:schemeClr val="tx2"/>
                </a:solidFill>
                <a:latin typeface="Segoe UI" panose="020B0502040204020203" pitchFamily="34" charset="0"/>
                <a:cs typeface="Segoe UI" panose="020B0502040204020203" pitchFamily="34" charset="0"/>
              </a:defRPr>
            </a:lvl1pPr>
            <a:lvl2pPr>
              <a:defRPr sz="1200" b="0" i="0">
                <a:solidFill>
                  <a:schemeClr val="tx2"/>
                </a:solidFill>
                <a:latin typeface="Segoe UI" panose="020B0502040204020203" pitchFamily="34" charset="0"/>
                <a:cs typeface="Segoe UI" panose="020B0502040204020203" pitchFamily="34" charset="0"/>
              </a:defRPr>
            </a:lvl2pPr>
            <a:lvl3pPr>
              <a:defRPr sz="1050" b="0" i="0">
                <a:solidFill>
                  <a:schemeClr val="tx2"/>
                </a:solidFill>
                <a:latin typeface="Segoe UI" panose="020B0502040204020203" pitchFamily="34" charset="0"/>
                <a:cs typeface="Segoe UI" panose="020B0502040204020203" pitchFamily="34" charset="0"/>
              </a:defRPr>
            </a:lvl3pPr>
            <a:lvl4pPr>
              <a:defRPr sz="1000" b="0" i="0">
                <a:solidFill>
                  <a:schemeClr val="tx2"/>
                </a:solidFill>
                <a:latin typeface="Segoe UI" panose="020B0502040204020203" pitchFamily="34" charset="0"/>
                <a:cs typeface="Segoe UI" panose="020B0502040204020203" pitchFamily="34" charset="0"/>
              </a:defRPr>
            </a:lvl4pPr>
            <a:lvl5pPr>
              <a:defRPr sz="1000" b="0" i="0">
                <a:solidFill>
                  <a:schemeClr val="tx2"/>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pic>
        <p:nvPicPr>
          <p:cNvPr id="10" name="Image 3" descr="Une image contenant capture d’écran, Graphique, symbole, conception&#10;&#10;Description générée automatiquement">
            <a:extLst>
              <a:ext uri="{FF2B5EF4-FFF2-40B4-BE49-F238E27FC236}">
                <a16:creationId xmlns:a16="http://schemas.microsoft.com/office/drawing/2014/main" id="{B49F8A13-32CE-CC29-46A9-E813A90FF428}"/>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11" name="Connecteur droit 21">
            <a:extLst>
              <a:ext uri="{FF2B5EF4-FFF2-40B4-BE49-F238E27FC236}">
                <a16:creationId xmlns:a16="http://schemas.microsoft.com/office/drawing/2014/main" id="{AC93EBB4-BEAB-EEDE-8D3A-B12025151DF8}"/>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616048"/>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253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1931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Disposition personnalisé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493E2-ADC6-BC22-CBCA-6AD787722378}"/>
              </a:ext>
            </a:extLst>
          </p:cNvPr>
          <p:cNvSpPr>
            <a:spLocks noGrp="1"/>
          </p:cNvSpPr>
          <p:nvPr>
            <p:ph type="title"/>
          </p:nvPr>
        </p:nvSpPr>
        <p:spPr>
          <a:xfrm>
            <a:off x="574993" y="292100"/>
            <a:ext cx="11018520" cy="461665"/>
          </a:xfrm>
        </p:spPr>
        <p:txBody>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sp>
        <p:nvSpPr>
          <p:cNvPr id="3" name="Text Placeholder 5">
            <a:extLst>
              <a:ext uri="{FF2B5EF4-FFF2-40B4-BE49-F238E27FC236}">
                <a16:creationId xmlns:a16="http://schemas.microsoft.com/office/drawing/2014/main" id="{3D4BD6DF-CD1F-F6C6-B8EC-EBE881FDCF58}"/>
              </a:ext>
            </a:extLst>
          </p:cNvPr>
          <p:cNvSpPr>
            <a:spLocks noGrp="1"/>
          </p:cNvSpPr>
          <p:nvPr>
            <p:ph type="body" sz="quarter" idx="11"/>
          </p:nvPr>
        </p:nvSpPr>
        <p:spPr>
          <a:xfrm>
            <a:off x="584200" y="1152939"/>
            <a:ext cx="11025188" cy="5116099"/>
          </a:xfrm>
        </p:spPr>
        <p:txBody>
          <a:bodyPr>
            <a:normAutofit/>
          </a:bodyPr>
          <a:lstStyle>
            <a:lvl1pPr>
              <a:buSzPct val="100000"/>
              <a:defRPr sz="2000"/>
            </a:lvl1pPr>
            <a:lvl2pPr marL="571500" indent="-342900">
              <a:buFont typeface="Courier New" panose="02070309020205020404" pitchFamily="49" charset="0"/>
              <a:buChar char="o"/>
              <a:defRPr sz="1600"/>
            </a:lvl2pPr>
            <a:lvl3pPr marL="742950" indent="-285750">
              <a:lnSpc>
                <a:spcPct val="150000"/>
              </a:lnSpc>
              <a:buFont typeface="Wingdings" panose="05000000000000000000" pitchFamily="2" charset="2"/>
              <a:buChar cha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58077739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4725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accent1"/>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cap="none" spc="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b="0" cap="none" spc="0">
                <a:ln w="0"/>
                <a:solidFill>
                  <a:schemeClr val="accent1"/>
                </a:solidFill>
                <a:effectLst>
                  <a:outerShdw blurRad="38100" dist="25400" dir="5400000" algn="ctr" rotWithShape="0">
                    <a:srgbClr val="6E747A">
                      <a:alpha val="43000"/>
                    </a:srgbClr>
                  </a:outerShdw>
                </a:effectLst>
              </a:endParaRPr>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b="0" kern="1200" cap="none" spc="0" dirty="0">
                <a:ln w="0"/>
                <a:solidFill>
                  <a:schemeClr val="accent1"/>
                </a:solidFill>
                <a:effectLst>
                  <a:outerShdw blurRad="38100" dist="25400" dir="5400000" algn="ctr" rotWithShape="0">
                    <a:srgbClr val="6E747A">
                      <a:alpha val="43000"/>
                    </a:srgbClr>
                  </a:outerShdw>
                </a:effectLst>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solidFill>
            <a:schemeClr val="bg1">
              <a:lumMod val="95000"/>
            </a:schemeClr>
          </a:solidFill>
        </p:spPr>
        <p:txBody>
          <a:bodyPr lIns="90000" tIns="90000" rIns="90000" bIns="90000">
            <a:noAutofit/>
          </a:bodyPr>
          <a:lstStyle>
            <a:lvl1pPr marL="285750" indent="-196850">
              <a:buFont typeface="Arial" panose="020B0604020202020204" pitchFamily="34" charset="0"/>
              <a:buChar char="•"/>
              <a:defRPr sz="1800">
                <a:solidFill>
                  <a:schemeClr val="tx1"/>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9341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accent1"/>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492443"/>
          </a:xfrm>
        </p:spPr>
        <p:txBody>
          <a:bodyPr/>
          <a:lstStyle>
            <a:lvl1pPr marL="0" indent="0">
              <a:buNone/>
              <a:defRPr lang="en-US" sz="32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kern="1200" dirty="0">
                <a:solidFill>
                  <a:schemeClr val="accent1"/>
                </a:solidFill>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noFill/>
        </p:spPr>
        <p:txBody>
          <a:bodyPr lIns="90000" tIns="90000" rIns="90000" bIns="90000">
            <a:noAutofit/>
          </a:bodyPr>
          <a:lstStyle>
            <a:lvl1pPr marL="285750" indent="-196850">
              <a:buFont typeface="Arial" panose="020B0604020202020204" pitchFamily="34" charset="0"/>
              <a:buChar char="•"/>
              <a:defRPr sz="1800">
                <a:solidFill>
                  <a:schemeClr val="bg2">
                    <a:lumMod val="95000"/>
                    <a:lumOff val="5000"/>
                  </a:schemeClr>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4172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0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2623280"/>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8448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465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271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071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587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9765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801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owerCat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BEBC6-4DE9-AC13-1317-3104E45119A0}"/>
              </a:ext>
            </a:extLst>
          </p:cNvPr>
          <p:cNvSpPr>
            <a:spLocks noGrp="1"/>
          </p:cNvSpPr>
          <p:nvPr>
            <p:ph type="title" hasCustomPrompt="1"/>
          </p:nvPr>
        </p:nvSpPr>
        <p:spPr>
          <a:xfrm>
            <a:off x="588263" y="457200"/>
            <a:ext cx="11018520" cy="553998"/>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Click to edit Master title style</a:t>
            </a:r>
          </a:p>
        </p:txBody>
      </p:sp>
      <p:cxnSp>
        <p:nvCxnSpPr>
          <p:cNvPr id="4" name="Connecteur droit 21">
            <a:extLst>
              <a:ext uri="{FF2B5EF4-FFF2-40B4-BE49-F238E27FC236}">
                <a16:creationId xmlns:a16="http://schemas.microsoft.com/office/drawing/2014/main" id="{B0F94384-7336-88E7-F996-52E0FBC71398}"/>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Image 20">
            <a:extLst>
              <a:ext uri="{FF2B5EF4-FFF2-40B4-BE49-F238E27FC236}">
                <a16:creationId xmlns:a16="http://schemas.microsoft.com/office/drawing/2014/main" id="{9A8968A9-5DA1-AA05-9499-9271B6BC85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pic>
        <p:nvPicPr>
          <p:cNvPr id="9" name="Image 22" descr="Une image contenant capture d’écran, Graphique, noir, conception&#10;&#10;Description générée automatiquement">
            <a:extLst>
              <a:ext uri="{FF2B5EF4-FFF2-40B4-BE49-F238E27FC236}">
                <a16:creationId xmlns:a16="http://schemas.microsoft.com/office/drawing/2014/main" id="{1BA6483F-9FBB-8313-5CA9-C25005EC0CA7}"/>
              </a:ext>
            </a:extLst>
          </p:cNvPr>
          <p:cNvPicPr>
            <a:picLocks noChangeAspect="1"/>
          </p:cNvPicPr>
          <p:nvPr userDrawn="1"/>
        </p:nvPicPr>
        <p:blipFill>
          <a:blip r:embed="rId3">
            <a:alphaModFix amt="20000"/>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541098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1312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C44EF48-B61D-A704-EA3C-00045FFB991D}"/>
              </a:ext>
            </a:extLst>
          </p:cNvPr>
          <p:cNvSpPr/>
          <p:nvPr userDrawn="1"/>
        </p:nvSpPr>
        <p:spPr>
          <a:xfrm>
            <a:off x="322521" y="283028"/>
            <a:ext cx="11546958" cy="6291943"/>
          </a:xfrm>
          <a:prstGeom prst="roundRect">
            <a:avLst>
              <a:gd name="adj" fmla="val 3511"/>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416CC-F10D-8591-BB64-0F308D5F8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B207D-4F51-0831-AE0C-E30A11AE00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282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6C12BF-3ABE-4BD2-82E6-839A7B59197A}" type="datetimeFigureOut">
              <a:rPr lang="en-IN" smtClean="0"/>
              <a:t>02-02-2026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14BCE4-79F5-4BAB-BC66-5463E07E5BFE}" type="slidenum">
              <a:rPr lang="en-IN" smtClean="0"/>
              <a:t>‹#›</a:t>
            </a:fld>
            <a:endParaRPr lang="en-IN"/>
          </a:p>
        </p:txBody>
      </p:sp>
    </p:spTree>
    <p:extLst>
      <p:ext uri="{BB962C8B-B14F-4D97-AF65-F5344CB8AC3E}">
        <p14:creationId xmlns:p14="http://schemas.microsoft.com/office/powerpoint/2010/main" val="40342029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562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74488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91F2C"/>
        </a:solidFill>
        <a:effectLst/>
      </p:bgPr>
    </p:bg>
    <p:spTree>
      <p:nvGrpSpPr>
        <p:cNvPr id="1" name=""/>
        <p:cNvGrpSpPr/>
        <p:nvPr/>
      </p:nvGrpSpPr>
      <p:grpSpPr>
        <a:xfrm>
          <a:off x="0" y="0"/>
          <a:ext cx="0" cy="0"/>
          <a:chOff x="0" y="0"/>
          <a:chExt cx="0" cy="0"/>
        </a:xfrm>
      </p:grpSpPr>
      <p:pic>
        <p:nvPicPr>
          <p:cNvPr id="9" name="Image 22" descr="Une image contenant capture d’écran, Graphique, noir, conception&#10;&#10;Description générée automatiquement">
            <a:extLst>
              <a:ext uri="{FF2B5EF4-FFF2-40B4-BE49-F238E27FC236}">
                <a16:creationId xmlns:a16="http://schemas.microsoft.com/office/drawing/2014/main" id="{99E7F4F9-EF38-9BF9-95D1-126195DC469C}"/>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994400" y="0"/>
            <a:ext cx="6197600" cy="6858000"/>
          </a:xfrm>
          <a:prstGeom prst="rect">
            <a:avLst/>
          </a:prstGeom>
        </p:spPr>
      </p:pic>
      <p:sp>
        <p:nvSpPr>
          <p:cNvPr id="4" name="Espace réservé du texte 16">
            <a:extLst>
              <a:ext uri="{FF2B5EF4-FFF2-40B4-BE49-F238E27FC236}">
                <a16:creationId xmlns:a16="http://schemas.microsoft.com/office/drawing/2014/main" id="{8B9F4690-C01E-4903-3DFA-CA0113CB81F7}"/>
              </a:ext>
            </a:extLst>
          </p:cNvPr>
          <p:cNvSpPr>
            <a:spLocks noGrp="1"/>
          </p:cNvSpPr>
          <p:nvPr>
            <p:ph type="body" sz="quarter" idx="10" hasCustomPrompt="1"/>
          </p:nvPr>
        </p:nvSpPr>
        <p:spPr>
          <a:xfrm>
            <a:off x="3119828" y="2348850"/>
            <a:ext cx="7745698" cy="2160300"/>
          </a:xfrm>
          <a:prstGeom prst="rect">
            <a:avLst/>
          </a:prstGeo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4000" b="1">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EVENT NAME OR PRESENTATION TITLE</a:t>
            </a:r>
          </a:p>
        </p:txBody>
      </p:sp>
      <p:sp>
        <p:nvSpPr>
          <p:cNvPr id="5" name="Espace réservé du texte 18">
            <a:extLst>
              <a:ext uri="{FF2B5EF4-FFF2-40B4-BE49-F238E27FC236}">
                <a16:creationId xmlns:a16="http://schemas.microsoft.com/office/drawing/2014/main" id="{4A9BAFB4-5F60-57BC-7E37-A0C980994AD0}"/>
              </a:ext>
            </a:extLst>
          </p:cNvPr>
          <p:cNvSpPr>
            <a:spLocks noGrp="1"/>
          </p:cNvSpPr>
          <p:nvPr>
            <p:ph type="body" sz="quarter" idx="11" hasCustomPrompt="1"/>
          </p:nvPr>
        </p:nvSpPr>
        <p:spPr>
          <a:xfrm>
            <a:off x="3119827" y="4509150"/>
            <a:ext cx="7745695" cy="265550"/>
          </a:xfrm>
          <a:prstGeom prst="rect">
            <a:avLst/>
          </a:prstGeom>
        </p:spPr>
        <p:txBody>
          <a:bodyPr>
            <a:noAutofit/>
          </a:bodyPr>
          <a:lstStyle>
            <a:lvl1pPr marL="0" indent="0">
              <a:buNone/>
              <a:defRPr sz="1800">
                <a:solidFill>
                  <a:schemeClr val="bg2">
                    <a:lumMod val="90000"/>
                  </a:schemeClr>
                </a:solidFill>
              </a:defRPr>
            </a:lvl1pPr>
            <a:lvl2pPr>
              <a:defRPr sz="1600">
                <a:solidFill>
                  <a:schemeClr val="bg2">
                    <a:lumMod val="90000"/>
                  </a:schemeClr>
                </a:solidFill>
              </a:defRPr>
            </a:lvl2pPr>
            <a:lvl3pPr>
              <a:defRPr sz="1600">
                <a:solidFill>
                  <a:schemeClr val="bg2">
                    <a:lumMod val="90000"/>
                  </a:schemeClr>
                </a:solidFill>
              </a:defRPr>
            </a:lvl3pPr>
            <a:lvl4pPr>
              <a:defRPr sz="1600">
                <a:solidFill>
                  <a:schemeClr val="bg2">
                    <a:lumMod val="90000"/>
                  </a:schemeClr>
                </a:solidFill>
              </a:defRPr>
            </a:lvl4pPr>
            <a:lvl5pPr>
              <a:defRPr sz="1600">
                <a:solidFill>
                  <a:schemeClr val="bg2">
                    <a:lumMod val="90000"/>
                  </a:schemeClr>
                </a:solidFill>
              </a:defRPr>
            </a:lvl5pPr>
          </a:lstStyle>
          <a:p>
            <a:pPr lvl="0"/>
            <a:r>
              <a:rPr lang="fr-FR"/>
              <a:t>Speaker </a:t>
            </a:r>
            <a:r>
              <a:rPr lang="fr-FR" err="1"/>
              <a:t>name</a:t>
            </a:r>
            <a:r>
              <a:rPr lang="fr-FR"/>
              <a:t> or </a:t>
            </a:r>
            <a:r>
              <a:rPr lang="fr-FR" err="1"/>
              <a:t>subtitle</a:t>
            </a:r>
            <a:endParaRPr lang="fr-FR"/>
          </a:p>
        </p:txBody>
      </p:sp>
      <p:cxnSp>
        <p:nvCxnSpPr>
          <p:cNvPr id="7" name="Connecteur droit 21">
            <a:extLst>
              <a:ext uri="{FF2B5EF4-FFF2-40B4-BE49-F238E27FC236}">
                <a16:creationId xmlns:a16="http://schemas.microsoft.com/office/drawing/2014/main" id="{09CCF768-F127-991A-0524-8D5B02DB48D8}"/>
              </a:ext>
            </a:extLst>
          </p:cNvPr>
          <p:cNvCxnSpPr>
            <a:cxnSpLocks/>
          </p:cNvCxnSpPr>
          <p:nvPr userDrawn="1"/>
        </p:nvCxnSpPr>
        <p:spPr>
          <a:xfrm>
            <a:off x="2754463" y="2112579"/>
            <a:ext cx="0" cy="2662121"/>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MS logo white - EMF" descr="Microsoft logo white text version">
            <a:extLst>
              <a:ext uri="{FF2B5EF4-FFF2-40B4-BE49-F238E27FC236}">
                <a16:creationId xmlns:a16="http://schemas.microsoft.com/office/drawing/2014/main" id="{2CD0783F-08EB-85C2-4F0A-94BFF61A080F}"/>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2" descr="A white letter on a black background&#10;&#10;AI-generated content may be incorrect.">
            <a:extLst>
              <a:ext uri="{FF2B5EF4-FFF2-40B4-BE49-F238E27FC236}">
                <a16:creationId xmlns:a16="http://schemas.microsoft.com/office/drawing/2014/main" id="{36684C2B-A94D-28E1-D2F0-1B9249E7AEA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83309" y="3205793"/>
            <a:ext cx="1689360" cy="446413"/>
          </a:xfrm>
          <a:prstGeom prst="rect">
            <a:avLst/>
          </a:prstGeom>
        </p:spPr>
      </p:pic>
    </p:spTree>
    <p:extLst>
      <p:ext uri="{BB962C8B-B14F-4D97-AF65-F5344CB8AC3E}">
        <p14:creationId xmlns:p14="http://schemas.microsoft.com/office/powerpoint/2010/main" val="11015480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384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9075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3808190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1433957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a:t>Click to edit Master title style</a:t>
            </a:r>
          </a:p>
        </p:txBody>
      </p:sp>
      <p:pic>
        <p:nvPicPr>
          <p:cNvPr id="3" name="Image 22" descr="Une image contenant capture d’écran, Graphique, noir, conception&#10;&#10;Description générée automatiquement">
            <a:extLst>
              <a:ext uri="{FF2B5EF4-FFF2-40B4-BE49-F238E27FC236}">
                <a16:creationId xmlns:a16="http://schemas.microsoft.com/office/drawing/2014/main" id="{D0B2BFFF-27CE-3B0C-4AD5-C90542D4F776}"/>
              </a:ext>
            </a:extLst>
          </p:cNvPr>
          <p:cNvPicPr>
            <a:picLocks noChangeAspect="1"/>
          </p:cNvPicPr>
          <p:nvPr userDrawn="1"/>
        </p:nvPicPr>
        <p:blipFill>
          <a:blip r:embed="rId2">
            <a:alphaModFix amt="20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052384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accent1"/>
                </a:solidFill>
                <a:latin typeface="Aptos SemiBold" panose="020B0004020202020204" pitchFamily="34" charset="0"/>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atin typeface="Aptos" panose="020B0004020202020204" pitchFamily="34" charset="0"/>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6" name="Connecteur droit 21">
            <a:extLst>
              <a:ext uri="{FF2B5EF4-FFF2-40B4-BE49-F238E27FC236}">
                <a16:creationId xmlns:a16="http://schemas.microsoft.com/office/drawing/2014/main" id="{342F0E85-61B5-FD9B-8E44-68827684C8FE}"/>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Image 20">
            <a:extLst>
              <a:ext uri="{FF2B5EF4-FFF2-40B4-BE49-F238E27FC236}">
                <a16:creationId xmlns:a16="http://schemas.microsoft.com/office/drawing/2014/main" id="{52049B5E-136A-E061-7BE3-BEDDB29FD9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spTree>
    <p:extLst>
      <p:ext uri="{BB962C8B-B14F-4D97-AF65-F5344CB8AC3E}">
        <p14:creationId xmlns:p14="http://schemas.microsoft.com/office/powerpoint/2010/main" val="330105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484694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microsoft.com/office/2007/relationships/hdphoto" Target="../media/hdphoto1.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22.xml"/><Relationship Id="rId4" Type="http://schemas.openxmlformats.org/officeDocument/2006/relationships/image" Target="../media/image8.sv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23.xml"/><Relationship Id="rId4" Type="http://schemas.openxmlformats.org/officeDocument/2006/relationships/image" Target="../media/image8.sv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24.xml"/><Relationship Id="rId4" Type="http://schemas.openxmlformats.org/officeDocument/2006/relationships/image" Target="../media/image8.sv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7.xml"/><Relationship Id="rId7" Type="http://schemas.openxmlformats.org/officeDocument/2006/relationships/image" Target="../media/image7.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6.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30.xml"/><Relationship Id="rId4" Type="http://schemas.openxmlformats.org/officeDocument/2006/relationships/image" Target="../media/image8.sv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theme" Target="../theme/theme9.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Image 22" descr="Une image contenant capture d’écran, Graphique, noir, conception&#10;&#10;Description générée automatiquement">
            <a:extLst>
              <a:ext uri="{FF2B5EF4-FFF2-40B4-BE49-F238E27FC236}">
                <a16:creationId xmlns:a16="http://schemas.microsoft.com/office/drawing/2014/main" id="{10FF57AC-4B9A-5554-1D8D-38C3C5B973D4}"/>
              </a:ext>
            </a:extLst>
          </p:cNvPr>
          <p:cNvPicPr>
            <a:picLocks noChangeAspect="1"/>
          </p:cNvPicPr>
          <p:nvPr userDrawn="1"/>
        </p:nvPicPr>
        <p:blipFill>
          <a:blip r:embed="rId20">
            <a:alphaModFix amt="600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flipH="1">
            <a:off x="0" y="0"/>
            <a:ext cx="6197600" cy="6858000"/>
          </a:xfrm>
          <a:prstGeom prst="rect">
            <a:avLst/>
          </a:prstGeom>
        </p:spPr>
      </p:pic>
      <p:pic>
        <p:nvPicPr>
          <p:cNvPr id="6" name="Graphic 5">
            <a:extLst>
              <a:ext uri="{FF2B5EF4-FFF2-40B4-BE49-F238E27FC236}">
                <a16:creationId xmlns:a16="http://schemas.microsoft.com/office/drawing/2014/main" id="{93D460B0-5A6D-1259-2FAC-AA4F55CE898A}"/>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227983" y="294159"/>
            <a:ext cx="1381405" cy="363932"/>
          </a:xfrm>
          <a:prstGeom prst="rect">
            <a:avLst/>
          </a:prstGeom>
        </p:spPr>
      </p:pic>
      <p:pic>
        <p:nvPicPr>
          <p:cNvPr id="8" name="Image 22" descr="Une image contenant capture d’écran, Graphique, noir, conception&#10;&#10;Description générée automatiquement">
            <a:extLst>
              <a:ext uri="{FF2B5EF4-FFF2-40B4-BE49-F238E27FC236}">
                <a16:creationId xmlns:a16="http://schemas.microsoft.com/office/drawing/2014/main" id="{2EFF4901-E889-456D-47B0-E52F4C78A798}"/>
              </a:ext>
            </a:extLst>
          </p:cNvPr>
          <p:cNvPicPr>
            <a:picLocks noChangeAspect="1"/>
          </p:cNvPicPr>
          <p:nvPr userDrawn="1"/>
        </p:nvPicPr>
        <p:blipFill>
          <a:blip r:embed="rId20">
            <a:alphaModFix amt="20000"/>
            <a:duotone>
              <a:prstClr val="black"/>
              <a:schemeClr val="tx2">
                <a:tint val="45000"/>
                <a:satMod val="400000"/>
              </a:schemeClr>
            </a:duotone>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1693757297"/>
      </p:ext>
    </p:extLst>
  </p:cSld>
  <p:clrMap bg1="lt1" tx1="dk1" bg2="lt2" tx2="dk2" accent1="accent1" accent2="accent2" accent3="accent3" accent4="accent4" accent5="accent5" accent6="accent6" hlink="hlink" folHlink="folHlink"/>
  <p:sldLayoutIdLst>
    <p:sldLayoutId id="2147485497" r:id="rId1"/>
    <p:sldLayoutId id="2147485498" r:id="rId2"/>
    <p:sldLayoutId id="2147485499" r:id="rId3"/>
    <p:sldLayoutId id="2147485500" r:id="rId4"/>
    <p:sldLayoutId id="2147486610" r:id="rId5"/>
    <p:sldLayoutId id="2147486698" r:id="rId6"/>
    <p:sldLayoutId id="2147485501" r:id="rId7"/>
    <p:sldLayoutId id="2147485621" r:id="rId8"/>
    <p:sldLayoutId id="2147485789" r:id="rId9"/>
    <p:sldLayoutId id="2147486540" r:id="rId10"/>
    <p:sldLayoutId id="2147486542" r:id="rId11"/>
    <p:sldLayoutId id="2147486545" r:id="rId12"/>
    <p:sldLayoutId id="2147486670" r:id="rId13"/>
    <p:sldLayoutId id="2147486692" r:id="rId14"/>
    <p:sldLayoutId id="2147486694" r:id="rId15"/>
    <p:sldLayoutId id="2147486695" r:id="rId16"/>
    <p:sldLayoutId id="2147486696" r:id="rId17"/>
    <p:sldLayoutId id="2147486697" r:id="rId18"/>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0915101"/>
      </p:ext>
    </p:extLst>
  </p:cSld>
  <p:clrMap bg1="dk1" tx1="lt1" bg2="dk2" tx2="lt2" accent1="accent1" accent2="accent2" accent3="accent3" accent4="accent4" accent5="accent5" accent6="accent6" hlink="hlink" folHlink="folHlink"/>
  <p:sldLayoutIdLst>
    <p:sldLayoutId id="2147486605" r:id="rId1"/>
    <p:sldLayoutId id="214748660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Image 22" descr="Une image contenant capture d’écran, Graphique, noir, conception&#10;&#10;Description générée automatiquement">
            <a:extLst>
              <a:ext uri="{FF2B5EF4-FFF2-40B4-BE49-F238E27FC236}">
                <a16:creationId xmlns:a16="http://schemas.microsoft.com/office/drawing/2014/main" id="{10FF57AC-4B9A-5554-1D8D-38C3C5B973D4}"/>
              </a:ext>
            </a:extLst>
          </p:cNvPr>
          <p:cNvPicPr>
            <a:picLocks noChangeAspect="1"/>
          </p:cNvPicPr>
          <p:nvPr userDrawn="1"/>
        </p:nvPicPr>
        <p:blipFill>
          <a:blip r:embed="rId5">
            <a:duotone>
              <a:prstClr val="black"/>
              <a:schemeClr val="tx2">
                <a:tint val="45000"/>
                <a:satMod val="400000"/>
              </a:schemeClr>
            </a:duotone>
            <a:alphaModFix amt="20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flipH="1">
            <a:off x="0" y="0"/>
            <a:ext cx="6197600" cy="6858000"/>
          </a:xfrm>
          <a:prstGeom prst="rect">
            <a:avLst/>
          </a:prstGeom>
        </p:spPr>
      </p:pic>
    </p:spTree>
    <p:extLst>
      <p:ext uri="{BB962C8B-B14F-4D97-AF65-F5344CB8AC3E}">
        <p14:creationId xmlns:p14="http://schemas.microsoft.com/office/powerpoint/2010/main" val="3970497157"/>
      </p:ext>
    </p:extLst>
  </p:cSld>
  <p:clrMap bg1="lt1" tx1="dk1" bg2="lt2" tx2="dk2" accent1="accent1" accent2="accent2" accent3="accent3" accent4="accent4" accent5="accent5" accent6="accent6" hlink="hlink" folHlink="folHlink"/>
  <p:sldLayoutIdLst>
    <p:sldLayoutId id="2147485910" r:id="rId1"/>
    <p:sldLayoutId id="2147485911" r:id="rId2"/>
    <p:sldLayoutId id="2147485915" r:id="rId3"/>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grpSp>
        <p:nvGrpSpPr>
          <p:cNvPr id="6" name="Group 5">
            <a:extLst>
              <a:ext uri="{FF2B5EF4-FFF2-40B4-BE49-F238E27FC236}">
                <a16:creationId xmlns:a16="http://schemas.microsoft.com/office/drawing/2014/main" id="{7F64B21B-2781-9A21-FC42-A1199B25CB1B}"/>
              </a:ext>
            </a:extLst>
          </p:cNvPr>
          <p:cNvGrpSpPr/>
          <p:nvPr userDrawn="1"/>
        </p:nvGrpSpPr>
        <p:grpSpPr>
          <a:xfrm>
            <a:off x="14051059" y="0"/>
            <a:ext cx="2058122" cy="6319976"/>
            <a:chOff x="14051059" y="0"/>
            <a:chExt cx="2058122" cy="6319976"/>
          </a:xfrm>
        </p:grpSpPr>
        <p:sp>
          <p:nvSpPr>
            <p:cNvPr id="8" name="TextBox 7">
              <a:extLst>
                <a:ext uri="{FF2B5EF4-FFF2-40B4-BE49-F238E27FC236}">
                  <a16:creationId xmlns:a16="http://schemas.microsoft.com/office/drawing/2014/main" id="{D4395F0B-30CC-625D-7C7C-EA9CA6266C58}"/>
                </a:ext>
              </a:extLst>
            </p:cNvPr>
            <p:cNvSpPr txBox="1"/>
            <p:nvPr userDrawn="1"/>
          </p:nvSpPr>
          <p:spPr>
            <a:xfrm rot="5400000">
              <a:off x="12842440" y="3021537"/>
              <a:ext cx="6287261" cy="246221"/>
            </a:xfrm>
            <a:prstGeom prst="rect">
              <a:avLst/>
            </a:prstGeom>
            <a:noFill/>
          </p:spPr>
          <p:txBody>
            <a:bodyPr wrap="square" lIns="0" tIns="0" rIns="0" bIns="0" rtlCol="0">
              <a:spAutoFit/>
            </a:bodyPr>
            <a:lstStyle/>
            <a:p>
              <a:pPr>
                <a:spcAft>
                  <a:spcPts val="600"/>
                </a:spcAft>
                <a:buSzPct val="90000"/>
                <a:defRPr/>
              </a:pPr>
              <a:r>
                <a:rPr lang="en-US" sz="1600" b="1">
                  <a:solidFill>
                    <a:schemeClr val="bg1"/>
                  </a:solidFill>
                  <a:cs typeface="Segoe UI Semibold" panose="020B0702040204020203" pitchFamily="34" charset="0"/>
                </a:rPr>
                <a:t>Build 2025 Dark Theme Accent colors</a:t>
              </a:r>
            </a:p>
          </p:txBody>
        </p:sp>
        <p:sp>
          <p:nvSpPr>
            <p:cNvPr id="34" name="Rectangle 33">
              <a:extLst>
                <a:ext uri="{FF2B5EF4-FFF2-40B4-BE49-F238E27FC236}">
                  <a16:creationId xmlns:a16="http://schemas.microsoft.com/office/drawing/2014/main" id="{9CFB3326-79E4-63E2-A752-C4D3E8F17B65}"/>
                </a:ext>
              </a:extLst>
            </p:cNvPr>
            <p:cNvSpPr/>
            <p:nvPr userDrawn="1"/>
          </p:nvSpPr>
          <p:spPr bwMode="auto">
            <a:xfrm rot="5400000">
              <a:off x="14645191" y="1239"/>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Accent 1</a:t>
              </a:r>
            </a:p>
          </p:txBody>
        </p:sp>
        <p:sp>
          <p:nvSpPr>
            <p:cNvPr id="36" name="Rectangle 35">
              <a:extLst>
                <a:ext uri="{FF2B5EF4-FFF2-40B4-BE49-F238E27FC236}">
                  <a16:creationId xmlns:a16="http://schemas.microsoft.com/office/drawing/2014/main" id="{C69B67D2-48D6-2D0F-3F20-D631F43F6E60}"/>
                </a:ext>
              </a:extLst>
            </p:cNvPr>
            <p:cNvSpPr/>
            <p:nvPr userDrawn="1"/>
          </p:nvSpPr>
          <p:spPr bwMode="auto">
            <a:xfrm rot="5400000">
              <a:off x="14645191" y="1192689"/>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Accent 2</a:t>
              </a:r>
            </a:p>
          </p:txBody>
        </p:sp>
        <p:sp>
          <p:nvSpPr>
            <p:cNvPr id="37" name="Rectangle 36">
              <a:extLst>
                <a:ext uri="{FF2B5EF4-FFF2-40B4-BE49-F238E27FC236}">
                  <a16:creationId xmlns:a16="http://schemas.microsoft.com/office/drawing/2014/main" id="{564B0ACF-9941-A6A0-AA56-601C275C1157}"/>
                </a:ext>
              </a:extLst>
            </p:cNvPr>
            <p:cNvSpPr/>
            <p:nvPr userDrawn="1"/>
          </p:nvSpPr>
          <p:spPr bwMode="auto">
            <a:xfrm rot="5400000">
              <a:off x="14645191" y="2384139"/>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000000"/>
                  </a:solidFill>
                </a:rPr>
                <a:t>Accent 3</a:t>
              </a:r>
            </a:p>
          </p:txBody>
        </p:sp>
        <p:sp>
          <p:nvSpPr>
            <p:cNvPr id="38" name="Rectangle 37">
              <a:extLst>
                <a:ext uri="{FF2B5EF4-FFF2-40B4-BE49-F238E27FC236}">
                  <a16:creationId xmlns:a16="http://schemas.microsoft.com/office/drawing/2014/main" id="{78151DC0-124B-0CE4-E4B2-9C7C7A9A621B}"/>
                </a:ext>
              </a:extLst>
            </p:cNvPr>
            <p:cNvSpPr/>
            <p:nvPr userDrawn="1"/>
          </p:nvSpPr>
          <p:spPr bwMode="auto">
            <a:xfrm rot="5400000">
              <a:off x="14645241" y="3575541"/>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bg1"/>
                  </a:solidFill>
                </a:rPr>
                <a:t>Accent 4</a:t>
              </a:r>
            </a:p>
          </p:txBody>
        </p:sp>
        <p:sp>
          <p:nvSpPr>
            <p:cNvPr id="48" name="Rectangle 47">
              <a:extLst>
                <a:ext uri="{FF2B5EF4-FFF2-40B4-BE49-F238E27FC236}">
                  <a16:creationId xmlns:a16="http://schemas.microsoft.com/office/drawing/2014/main" id="{9A58C96E-1FA3-81ED-4B81-4AE82F857693}"/>
                </a:ext>
              </a:extLst>
            </p:cNvPr>
            <p:cNvSpPr/>
            <p:nvPr userDrawn="1"/>
          </p:nvSpPr>
          <p:spPr bwMode="auto">
            <a:xfrm rot="5400000">
              <a:off x="14645241" y="4524000"/>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bg1"/>
                  </a:solidFill>
                </a:rPr>
                <a:t>Accent 5</a:t>
              </a:r>
            </a:p>
          </p:txBody>
        </p:sp>
        <p:sp>
          <p:nvSpPr>
            <p:cNvPr id="49" name="Rectangle 48">
              <a:extLst>
                <a:ext uri="{FF2B5EF4-FFF2-40B4-BE49-F238E27FC236}">
                  <a16:creationId xmlns:a16="http://schemas.microsoft.com/office/drawing/2014/main" id="{4386936D-9530-BC3C-AFA9-7A79FE17F795}"/>
                </a:ext>
              </a:extLst>
            </p:cNvPr>
            <p:cNvSpPr/>
            <p:nvPr userDrawn="1"/>
          </p:nvSpPr>
          <p:spPr bwMode="auto">
            <a:xfrm rot="5400000">
              <a:off x="14645241" y="5465819"/>
              <a:ext cx="854329" cy="853986"/>
            </a:xfrm>
            <a:prstGeom prst="rect">
              <a:avLst/>
            </a:prstGeom>
            <a:solidFill>
              <a:srgbClr val="D2D2D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rgbClr val="000000"/>
                  </a:solidFill>
                </a:rPr>
                <a:t>Accent 6</a:t>
              </a:r>
            </a:p>
          </p:txBody>
        </p:sp>
        <p:sp>
          <p:nvSpPr>
            <p:cNvPr id="50" name="Rectangle 49">
              <a:extLst>
                <a:ext uri="{FF2B5EF4-FFF2-40B4-BE49-F238E27FC236}">
                  <a16:creationId xmlns:a16="http://schemas.microsoft.com/office/drawing/2014/main" id="{5AFD25BA-9838-B36C-C60D-E4B6BB89A288}"/>
                </a:ext>
              </a:extLst>
            </p:cNvPr>
            <p:cNvSpPr/>
            <p:nvPr userDrawn="1"/>
          </p:nvSpPr>
          <p:spPr bwMode="auto">
            <a:xfrm rot="5400000">
              <a:off x="11137293" y="2913766"/>
              <a:ext cx="6319975" cy="492443"/>
            </a:xfrm>
            <a:prstGeom prst="rect">
              <a:avLst/>
            </a:prstGeom>
            <a:solidFill>
              <a:srgbClr val="091F2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solidFill>
                    <a:schemeClr val="tx1"/>
                  </a:solidFill>
                  <a:ea typeface="Segoe UI" pitchFamily="34" charset="0"/>
                  <a:cs typeface="Segoe UI" pitchFamily="34" charset="0"/>
                </a:rPr>
                <a:t>Background</a:t>
              </a:r>
            </a:p>
          </p:txBody>
        </p:sp>
      </p:grpSp>
      <p:sp>
        <p:nvSpPr>
          <p:cNvPr id="51" name="Rectangle 50">
            <a:extLst>
              <a:ext uri="{FF2B5EF4-FFF2-40B4-BE49-F238E27FC236}">
                <a16:creationId xmlns:a16="http://schemas.microsoft.com/office/drawing/2014/main" id="{2A8ECCF1-2295-413C-5E41-54D4C0489E58}"/>
              </a:ext>
            </a:extLst>
          </p:cNvPr>
          <p:cNvSpPr/>
          <p:nvPr userDrawn="1"/>
        </p:nvSpPr>
        <p:spPr bwMode="auto">
          <a:xfrm>
            <a:off x="14051058" y="4523828"/>
            <a:ext cx="492443" cy="1796146"/>
          </a:xfrm>
          <a:prstGeom prst="rect">
            <a:avLst/>
          </a:prstGeom>
          <a:solidFill>
            <a:srgbClr val="273A46"/>
          </a:solidFill>
          <a:ln>
            <a:solidFill>
              <a:schemeClr val="tx1"/>
            </a:solidFill>
            <a:headEnd type="none" w="med" len="med"/>
            <a:tailEnd type="none" w="med" len="med"/>
          </a:ln>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42889991"/>
      </p:ext>
    </p:extLst>
  </p:cSld>
  <p:clrMap bg1="dk1" tx1="lt1" bg2="dk2" tx2="lt2" accent1="accent1" accent2="accent2" accent3="accent3" accent4="accent4" accent5="accent5" accent6="accent6" hlink="hlink" folHlink="folHlink"/>
  <p:sldLayoutIdLst>
    <p:sldLayoutId id="214748592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02055758"/>
      </p:ext>
    </p:extLst>
  </p:cSld>
  <p:clrMap bg1="dk1" tx1="lt1" bg2="dk2" tx2="lt2" accent1="accent1" accent2="accent2" accent3="accent3" accent4="accent4" accent5="accent5" accent6="accent6" hlink="hlink" folHlink="folHlink"/>
  <p:sldLayoutIdLst>
    <p:sldLayoutId id="214748592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27191058"/>
      </p:ext>
    </p:extLst>
  </p:cSld>
  <p:clrMap bg1="dk1" tx1="lt1" bg2="dk2" tx2="lt2" accent1="accent1" accent2="accent2" accent3="accent3" accent4="accent4" accent5="accent5" accent6="accent6" hlink="hlink" folHlink="folHlink"/>
  <p:sldLayoutIdLst>
    <p:sldLayoutId id="214748593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556314"/>
      </p:ext>
    </p:extLst>
  </p:cSld>
  <p:clrMap bg1="dk1" tx1="lt1" bg2="dk2" tx2="lt2" accent1="accent1" accent2="accent2" accent3="accent3" accent4="accent4" accent5="accent5" accent6="accent6" hlink="hlink" folHlink="folHlink"/>
  <p:sldLayoutIdLst>
    <p:sldLayoutId id="2147486030" r:id="rId1"/>
    <p:sldLayoutId id="2147486031" r:id="rId2"/>
    <p:sldLayoutId id="2147486032" r:id="rId3"/>
    <p:sldLayoutId id="2147486608" r:id="rId4"/>
    <p:sldLayoutId id="2147486609"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2000">
              <a:srgbClr val="0179D4"/>
            </a:gs>
            <a:gs pos="32000">
              <a:srgbClr val="2CB6FF"/>
            </a:gs>
            <a:gs pos="44000">
              <a:srgbClr val="2DB6FF"/>
            </a:gs>
            <a:gs pos="81000">
              <a:srgbClr val="D962FA"/>
            </a:gs>
            <a:gs pos="96000">
              <a:srgbClr val="F69991"/>
            </a:gs>
          </a:gsLst>
          <a:lin ang="36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779380-DB64-E27C-EF2B-4D639D0DD6E5}"/>
              </a:ext>
            </a:extLst>
          </p:cNvPr>
          <p:cNvSpPr/>
          <p:nvPr userDrawn="1"/>
        </p:nvSpPr>
        <p:spPr>
          <a:xfrm>
            <a:off x="0" y="0"/>
            <a:ext cx="12253119"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1502A43-35BF-C9C6-7D79-A62726DAF0E1}"/>
              </a:ext>
            </a:extLst>
          </p:cNvPr>
          <p:cNvSpPr>
            <a:spLocks noGrp="1"/>
          </p:cNvSpPr>
          <p:nvPr>
            <p:ph type="title"/>
          </p:nvPr>
        </p:nvSpPr>
        <p:spPr>
          <a:xfrm>
            <a:off x="659219" y="365126"/>
            <a:ext cx="11025680" cy="10720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91B4E4-1133-B3EF-552E-8A42ED9C69D6}"/>
              </a:ext>
            </a:extLst>
          </p:cNvPr>
          <p:cNvSpPr>
            <a:spLocks noGrp="1"/>
          </p:cNvSpPr>
          <p:nvPr>
            <p:ph type="body" idx="1"/>
          </p:nvPr>
        </p:nvSpPr>
        <p:spPr>
          <a:xfrm>
            <a:off x="659217" y="1519296"/>
            <a:ext cx="11025681" cy="46576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81362433-F7BA-721F-BF73-B10705AF361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51217800"/>
      </p:ext>
    </p:extLst>
  </p:cSld>
  <p:clrMap bg1="lt1" tx1="dk1" bg2="lt2" tx2="dk2" accent1="accent1" accent2="accent2" accent3="accent3" accent4="accent4" accent5="accent5" accent6="accent6" hlink="hlink" folHlink="folHlink"/>
  <p:sldLayoutIdLst>
    <p:sldLayoutId id="2147486057" r:id="rId1"/>
  </p:sldLayoutIdLst>
  <p:txStyles>
    <p:titleStyle>
      <a:lvl1pPr algn="ctr" defTabSz="914400" rtl="0" eaLnBrk="1" latinLnBrk="0" hangingPunct="1">
        <a:lnSpc>
          <a:spcPct val="90000"/>
        </a:lnSpc>
        <a:spcBef>
          <a:spcPct val="0"/>
        </a:spcBef>
        <a:buNone/>
        <a:defRPr sz="4200" b="1" kern="1200">
          <a:solidFill>
            <a:srgbClr val="091F2C"/>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366C12BF-3ABE-4BD2-82E6-839A7B59197A}" type="datetimeFigureOut">
              <a:rPr lang="en-IN" smtClean="0"/>
              <a:t>02-02-2026</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E214BCE4-79F5-4BAB-BC66-5463E07E5BFE}" type="slidenum">
              <a:rPr lang="en-IN" smtClean="0"/>
              <a:t>‹#›</a:t>
            </a:fld>
            <a:endParaRPr lang="en-IN"/>
          </a:p>
        </p:txBody>
      </p:sp>
    </p:spTree>
    <p:extLst>
      <p:ext uri="{BB962C8B-B14F-4D97-AF65-F5344CB8AC3E}">
        <p14:creationId xmlns:p14="http://schemas.microsoft.com/office/powerpoint/2010/main" val="2094223287"/>
      </p:ext>
    </p:extLst>
  </p:cSld>
  <p:clrMap bg1="dk1" tx1="lt1" bg2="dk2" tx2="lt2" accent1="accent1" accent2="accent2" accent3="accent3" accent4="accent4" accent5="accent5" accent6="accent6" hlink="hlink" folHlink="folHlink"/>
  <p:sldLayoutIdLst>
    <p:sldLayoutId id="2147486379" r:id="rId1"/>
    <p:sldLayoutId id="2147486386" r:id="rId2"/>
    <p:sldLayoutId id="214748639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57750519"/>
      </p:ext>
    </p:extLst>
  </p:cSld>
  <p:clrMap bg1="lt1" tx1="dk1" bg2="lt2" tx2="dk2" accent1="accent1" accent2="accent2" accent3="accent3" accent4="accent4" accent5="accent5" accent6="accent6" hlink="hlink" folHlink="folHlink"/>
  <p:sldLayoutIdLst>
    <p:sldLayoutId id="214748660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guide id="32" pos="49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hyperlink" Target="https://learn.microsoft.com/en-us/power-platform/admin/wp-security-cds" TargetMode="External"/><Relationship Id="rId7" Type="http://schemas.openxmlformats.org/officeDocument/2006/relationships/image" Target="../media/image320.svg"/><Relationship Id="rId2" Type="http://schemas.openxmlformats.org/officeDocument/2006/relationships/hyperlink" Target="https://learn.microsoft.com/en-us/power-platform/admin/manage-group-teams" TargetMode="External"/><Relationship Id="rId1" Type="http://schemas.openxmlformats.org/officeDocument/2006/relationships/slideLayout" Target="../slideLayouts/slideLayout2.xml"/><Relationship Id="rId6" Type="http://schemas.openxmlformats.org/officeDocument/2006/relationships/image" Target="../media/image319.png"/><Relationship Id="rId11" Type="http://schemas.openxmlformats.org/officeDocument/2006/relationships/image" Target="../media/image324.svg"/><Relationship Id="rId5" Type="http://schemas.openxmlformats.org/officeDocument/2006/relationships/hyperlink" Target="https://learn.microsoft.com/en-us/power-apps/developer/data-platform/reference/entities/conversationtranscript" TargetMode="External"/><Relationship Id="rId10" Type="http://schemas.openxmlformats.org/officeDocument/2006/relationships/image" Target="../media/image323.png"/><Relationship Id="rId4" Type="http://schemas.openxmlformats.org/officeDocument/2006/relationships/hyperlink" Target="https://learn.microsoft.com/en-us/power-apps/developer/data-platform/reference/entities/botcomponent" TargetMode="External"/><Relationship Id="rId9" Type="http://schemas.openxmlformats.org/officeDocument/2006/relationships/image" Target="../media/image322.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82.xml"/><Relationship Id="rId1" Type="http://schemas.openxmlformats.org/officeDocument/2006/relationships/slideLayout" Target="../slideLayouts/slideLayout13.xml"/><Relationship Id="rId4" Type="http://schemas.openxmlformats.org/officeDocument/2006/relationships/image" Target="../media/image326.svg"/></Relationships>
</file>

<file path=ppt/slides/_rels/slide106.xml.rels><?xml version="1.0" encoding="UTF-8" standalone="yes"?>
<Relationships xmlns="http://schemas.openxmlformats.org/package/2006/relationships"><Relationship Id="rId8" Type="http://schemas.openxmlformats.org/officeDocument/2006/relationships/image" Target="../media/image332.svg"/><Relationship Id="rId3" Type="http://schemas.openxmlformats.org/officeDocument/2006/relationships/image" Target="../media/image327.png"/><Relationship Id="rId7" Type="http://schemas.openxmlformats.org/officeDocument/2006/relationships/image" Target="../media/image331.png"/><Relationship Id="rId12" Type="http://schemas.openxmlformats.org/officeDocument/2006/relationships/image" Target="../media/image336.svg"/><Relationship Id="rId2" Type="http://schemas.openxmlformats.org/officeDocument/2006/relationships/notesSlide" Target="../notesSlides/notesSlide83.xml"/><Relationship Id="rId1" Type="http://schemas.openxmlformats.org/officeDocument/2006/relationships/slideLayout" Target="../slideLayouts/slideLayout13.xml"/><Relationship Id="rId6" Type="http://schemas.openxmlformats.org/officeDocument/2006/relationships/image" Target="../media/image330.svg"/><Relationship Id="rId11" Type="http://schemas.openxmlformats.org/officeDocument/2006/relationships/image" Target="../media/image335.png"/><Relationship Id="rId5" Type="http://schemas.openxmlformats.org/officeDocument/2006/relationships/image" Target="../media/image329.png"/><Relationship Id="rId10" Type="http://schemas.openxmlformats.org/officeDocument/2006/relationships/image" Target="../media/image334.svg"/><Relationship Id="rId4" Type="http://schemas.openxmlformats.org/officeDocument/2006/relationships/image" Target="../media/image328.svg"/><Relationship Id="rId9" Type="http://schemas.openxmlformats.org/officeDocument/2006/relationships/image" Target="../media/image333.png"/></Relationships>
</file>

<file path=ppt/slides/_rels/slide10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84.xml"/><Relationship Id="rId1" Type="http://schemas.openxmlformats.org/officeDocument/2006/relationships/slideLayout" Target="../slideLayouts/slideLayout13.xml"/><Relationship Id="rId6" Type="http://schemas.openxmlformats.org/officeDocument/2006/relationships/image" Target="../media/image338.svg"/><Relationship Id="rId5" Type="http://schemas.openxmlformats.org/officeDocument/2006/relationships/image" Target="../media/image337.png"/><Relationship Id="rId4" Type="http://schemas.openxmlformats.org/officeDocument/2006/relationships/image" Target="../media/image332.svg"/></Relationships>
</file>

<file path=ppt/slides/_rels/slide108.xml.rels><?xml version="1.0" encoding="UTF-8" standalone="yes"?>
<Relationships xmlns="http://schemas.openxmlformats.org/package/2006/relationships"><Relationship Id="rId3" Type="http://schemas.openxmlformats.org/officeDocument/2006/relationships/hyperlink" Target="https://learn.microsoft.com/en-us/microsoft-copilot-studio/configure-sso?tabs=webApp"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hyperlink" Target="https://github.com/microsoft/Agents/blob/main/samples/nodejs/copilotstudio-webchat-react/README.md" TargetMode="External"/><Relationship Id="rId4" Type="http://schemas.openxmlformats.org/officeDocument/2006/relationships/hyperlink" Target="https://learn.microsoft.com/en-us/microsoft-copilot-studio/configure-sso-teams"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learn.microsoft.com/en-us/power-platform/admin/app-insights-cloud-flo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8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12.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image" Target="../media/image344.png"/><Relationship Id="rId4" Type="http://schemas.openxmlformats.org/officeDocument/2006/relationships/image" Target="../media/image343.png"/></Relationships>
</file>

<file path=ppt/slides/_rels/slide117.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hyperlink" Target="https://aka.ms/mcs_sg" TargetMode="External"/><Relationship Id="rId2" Type="http://schemas.openxmlformats.org/officeDocument/2006/relationships/image" Target="../media/image346.png"/><Relationship Id="rId1" Type="http://schemas.openxmlformats.org/officeDocument/2006/relationships/slideLayout" Target="../slideLayouts/slideLayout12.xml"/><Relationship Id="rId5" Type="http://schemas.openxmlformats.org/officeDocument/2006/relationships/hyperlink" Target="https://aka.ms/powerplatform/alm" TargetMode="External"/><Relationship Id="rId4" Type="http://schemas.openxmlformats.org/officeDocument/2006/relationships/image" Target="../media/image34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44.png"/><Relationship Id="rId4" Type="http://schemas.openxmlformats.org/officeDocument/2006/relationships/image" Target="../media/image43.png"/></Relationships>
</file>

<file path=ppt/slides/_rels/slide12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3.xml"/><Relationship Id="rId1" Type="http://schemas.openxmlformats.org/officeDocument/2006/relationships/slideLayout" Target="../slideLayouts/slideLayout26.xml"/><Relationship Id="rId4" Type="http://schemas.openxmlformats.org/officeDocument/2006/relationships/image" Target="../media/image349.png"/></Relationships>
</file>

<file path=ppt/slides/_rels/slide12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4.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51.png"/></Relationships>
</file>

<file path=ppt/slides/_rels/slide122.xml.rels><?xml version="1.0" encoding="UTF-8" standalone="yes"?>
<Relationships xmlns="http://schemas.openxmlformats.org/package/2006/relationships"><Relationship Id="rId3" Type="http://schemas.openxmlformats.org/officeDocument/2006/relationships/hyperlink" Target="https://learn.microsoft.com/en-us/microsoft-copilot-studio/environments-first-run-experience"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s://learn.microsoft.com/en-us/power-platform/admin/control-user-access" TargetMode="External"/></Relationships>
</file>

<file path=ppt/slides/_rels/slide123.xml.rels><?xml version="1.0" encoding="UTF-8" standalone="yes"?>
<Relationships xmlns="http://schemas.openxmlformats.org/package/2006/relationships"><Relationship Id="rId8" Type="http://schemas.openxmlformats.org/officeDocument/2006/relationships/hyperlink" Target="https://aka.ms/CopilotStudioKit" TargetMode="External"/><Relationship Id="rId13" Type="http://schemas.openxmlformats.org/officeDocument/2006/relationships/image" Target="../media/image356.png"/><Relationship Id="rId18" Type="http://schemas.openxmlformats.org/officeDocument/2006/relationships/image" Target="../media/image361.svg"/><Relationship Id="rId26" Type="http://schemas.openxmlformats.org/officeDocument/2006/relationships/image" Target="../media/image368.svg"/><Relationship Id="rId3" Type="http://schemas.openxmlformats.org/officeDocument/2006/relationships/hyperlink" Target="https://learn.microsoft.com/en-us/power-apps/maker/data-platform/environmentvariables" TargetMode="External"/><Relationship Id="rId21" Type="http://schemas.openxmlformats.org/officeDocument/2006/relationships/image" Target="../media/image363.png"/><Relationship Id="rId7" Type="http://schemas.openxmlformats.org/officeDocument/2006/relationships/hyperlink" Target="https://learn.microsoft.com/en-us/power-platform/guidance/alm-accelerator/overview" TargetMode="External"/><Relationship Id="rId12" Type="http://schemas.openxmlformats.org/officeDocument/2006/relationships/image" Target="../media/image355.svg"/><Relationship Id="rId17" Type="http://schemas.openxmlformats.org/officeDocument/2006/relationships/image" Target="../media/image360.png"/><Relationship Id="rId25" Type="http://schemas.openxmlformats.org/officeDocument/2006/relationships/image" Target="../media/image367.png"/><Relationship Id="rId2" Type="http://schemas.openxmlformats.org/officeDocument/2006/relationships/notesSlide" Target="../notesSlides/notesSlide96.xml"/><Relationship Id="rId16" Type="http://schemas.openxmlformats.org/officeDocument/2006/relationships/image" Target="../media/image359.svg"/><Relationship Id="rId20"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hyperlink" Target="https://learn.microsoft.com/en-us/power-platform/alm/devops-github-actions" TargetMode="External"/><Relationship Id="rId11" Type="http://schemas.openxmlformats.org/officeDocument/2006/relationships/image" Target="../media/image354.png"/><Relationship Id="rId24" Type="http://schemas.openxmlformats.org/officeDocument/2006/relationships/image" Target="../media/image366.svg"/><Relationship Id="rId5" Type="http://schemas.openxmlformats.org/officeDocument/2006/relationships/hyperlink" Target="https://learn.microsoft.com/en-us/power-platform/alm/devops-build-tools" TargetMode="External"/><Relationship Id="rId15" Type="http://schemas.openxmlformats.org/officeDocument/2006/relationships/image" Target="../media/image358.png"/><Relationship Id="rId23" Type="http://schemas.openxmlformats.org/officeDocument/2006/relationships/image" Target="../media/image365.png"/><Relationship Id="rId28" Type="http://schemas.openxmlformats.org/officeDocument/2006/relationships/image" Target="../media/image370.svg"/><Relationship Id="rId10" Type="http://schemas.openxmlformats.org/officeDocument/2006/relationships/image" Target="../media/image353.svg"/><Relationship Id="rId19" Type="http://schemas.openxmlformats.org/officeDocument/2006/relationships/image" Target="../media/image362.png"/><Relationship Id="rId4" Type="http://schemas.openxmlformats.org/officeDocument/2006/relationships/hyperlink" Target="https://learn.microsoft.com/en-us/power-platform/alm/pipelines" TargetMode="External"/><Relationship Id="rId9" Type="http://schemas.openxmlformats.org/officeDocument/2006/relationships/image" Target="../media/image352.png"/><Relationship Id="rId14" Type="http://schemas.openxmlformats.org/officeDocument/2006/relationships/image" Target="../media/image357.svg"/><Relationship Id="rId22" Type="http://schemas.openxmlformats.org/officeDocument/2006/relationships/image" Target="../media/image364.svg"/><Relationship Id="rId27" Type="http://schemas.openxmlformats.org/officeDocument/2006/relationships/image" Target="../media/image369.png"/></Relationships>
</file>

<file path=ppt/slides/_rels/slide12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97.xml"/><Relationship Id="rId1" Type="http://schemas.openxmlformats.org/officeDocument/2006/relationships/slideLayout" Target="../slideLayouts/slideLayout27.xml"/><Relationship Id="rId4" Type="http://schemas.openxmlformats.org/officeDocument/2006/relationships/image" Target="../media/image372.sv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hyperlink" Target="https://learn.microsoft.com/en-us/microsoft-copilot-studio/authoring-export-import-copilot-components" TargetMode="External"/><Relationship Id="rId7" Type="http://schemas.openxmlformats.org/officeDocument/2006/relationships/image" Target="../media/image353.sv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352.png"/><Relationship Id="rId5" Type="http://schemas.openxmlformats.org/officeDocument/2006/relationships/hyperlink" Target="https://www.youtube.com/watch?v=oGadRnci0zo" TargetMode="External"/><Relationship Id="rId4" Type="http://schemas.openxmlformats.org/officeDocument/2006/relationships/hyperlink" Target="https://www.youtube.com/watch?v=lKl4XLeSM20" TargetMode="External"/><Relationship Id="rId9" Type="http://schemas.openxmlformats.org/officeDocument/2006/relationships/image" Target="../media/image355.svg"/></Relationships>
</file>

<file path=ppt/slides/_rels/slide1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svg"/></Relationships>
</file>

<file path=ppt/slides/_rels/slide130.xml.rels><?xml version="1.0" encoding="UTF-8" standalone="yes"?>
<Relationships xmlns="http://schemas.openxmlformats.org/package/2006/relationships"><Relationship Id="rId3" Type="http://schemas.openxmlformats.org/officeDocument/2006/relationships/hyperlink" Target="https://learn.microsoft.com/en-us/power-platform/alm/"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learn.microsoft.com/en-us/power-platform/alm/segmented-solutions-alm"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102.xml"/><Relationship Id="rId1" Type="http://schemas.openxmlformats.org/officeDocument/2006/relationships/slideLayout" Target="../slideLayouts/slideLayout9.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132.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103.xml"/><Relationship Id="rId1" Type="http://schemas.openxmlformats.org/officeDocument/2006/relationships/slideLayout" Target="../slideLayouts/slideLayout9.xml"/><Relationship Id="rId4" Type="http://schemas.openxmlformats.org/officeDocument/2006/relationships/image" Target="../media/image378.png"/></Relationships>
</file>

<file path=ppt/slides/_rels/slide133.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4.png"/><Relationship Id="rId7" Type="http://schemas.openxmlformats.org/officeDocument/2006/relationships/image" Target="../media/image381.png"/><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image" Target="../media/image380.jpeg"/><Relationship Id="rId5" Type="http://schemas.openxmlformats.org/officeDocument/2006/relationships/image" Target="../media/image34.png"/><Relationship Id="rId4" Type="http://schemas.openxmlformats.org/officeDocument/2006/relationships/image" Target="../media/image379.png"/><Relationship Id="rId9" Type="http://schemas.openxmlformats.org/officeDocument/2006/relationships/image" Target="../media/image383.png"/></Relationships>
</file>

<file path=ppt/slides/_rels/slide134.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image" Target="../media/image388.gif"/><Relationship Id="rId2" Type="http://schemas.openxmlformats.org/officeDocument/2006/relationships/notesSlide" Target="../notesSlides/notesSlide105.xml"/><Relationship Id="rId1" Type="http://schemas.openxmlformats.org/officeDocument/2006/relationships/slideLayout" Target="../slideLayouts/slideLayout9.xml"/><Relationship Id="rId6" Type="http://schemas.openxmlformats.org/officeDocument/2006/relationships/image" Target="../media/image387.gif"/><Relationship Id="rId5" Type="http://schemas.openxmlformats.org/officeDocument/2006/relationships/image" Target="../media/image386.gif"/><Relationship Id="rId4" Type="http://schemas.openxmlformats.org/officeDocument/2006/relationships/image" Target="../media/image385.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9.xml"/><Relationship Id="rId4" Type="http://schemas.openxmlformats.org/officeDocument/2006/relationships/image" Target="../media/image3.svg"/></Relationships>
</file>

<file path=ppt/slides/_rels/slide1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7.xml"/><Relationship Id="rId1" Type="http://schemas.openxmlformats.org/officeDocument/2006/relationships/slideLayout" Target="../slideLayouts/slideLayout9.xml"/><Relationship Id="rId5" Type="http://schemas.openxmlformats.org/officeDocument/2006/relationships/image" Target="../media/image389.png"/><Relationship Id="rId4" Type="http://schemas.openxmlformats.org/officeDocument/2006/relationships/hyperlink" Target="https://aka.ms/CopilotStudioKit"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108.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85.png"/></Relationships>
</file>

<file path=ppt/slides/_rels/slide138.xml.rels><?xml version="1.0" encoding="UTF-8" standalone="yes"?>
<Relationships xmlns="http://schemas.openxmlformats.org/package/2006/relationships"><Relationship Id="rId8" Type="http://schemas.openxmlformats.org/officeDocument/2006/relationships/image" Target="../media/image394.svg"/><Relationship Id="rId3" Type="http://schemas.openxmlformats.org/officeDocument/2006/relationships/image" Target="../media/image390.png"/><Relationship Id="rId7" Type="http://schemas.openxmlformats.org/officeDocument/2006/relationships/image" Target="../media/image393.png"/><Relationship Id="rId2" Type="http://schemas.openxmlformats.org/officeDocument/2006/relationships/notesSlide" Target="../notesSlides/notesSlide109.xml"/><Relationship Id="rId1" Type="http://schemas.openxmlformats.org/officeDocument/2006/relationships/slideLayout" Target="../slideLayouts/slideLayout9.xml"/><Relationship Id="rId6" Type="http://schemas.openxmlformats.org/officeDocument/2006/relationships/image" Target="../media/image392.png"/><Relationship Id="rId5" Type="http://schemas.openxmlformats.org/officeDocument/2006/relationships/image" Target="../media/image391.png"/><Relationship Id="rId10" Type="http://schemas.openxmlformats.org/officeDocument/2006/relationships/image" Target="../media/image396.png"/><Relationship Id="rId4" Type="http://schemas.openxmlformats.org/officeDocument/2006/relationships/image" Target="../media/image34.png"/><Relationship Id="rId9" Type="http://schemas.openxmlformats.org/officeDocument/2006/relationships/image" Target="../media/image395.png"/></Relationships>
</file>

<file path=ppt/slides/_rels/slide139.xml.rels><?xml version="1.0" encoding="UTF-8" standalone="yes"?>
<Relationships xmlns="http://schemas.openxmlformats.org/package/2006/relationships"><Relationship Id="rId3" Type="http://schemas.openxmlformats.org/officeDocument/2006/relationships/hyperlink" Target="https://aka.ms/CopilotStudioKit"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www.youtube.com/watch?v=iUx60NwIMxw"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9.xml"/><Relationship Id="rId1" Type="http://schemas.openxmlformats.org/officeDocument/2006/relationships/themeOverride" Target="../theme/themeOverride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397.png"/><Relationship Id="rId7" Type="http://schemas.openxmlformats.org/officeDocument/2006/relationships/image" Target="../media/image400.svg"/><Relationship Id="rId2" Type="http://schemas.openxmlformats.org/officeDocument/2006/relationships/notesSlide" Target="../notesSlides/notesSlide111.xml"/><Relationship Id="rId1" Type="http://schemas.openxmlformats.org/officeDocument/2006/relationships/slideLayout" Target="../slideLayouts/slideLayout5.xml"/><Relationship Id="rId6" Type="http://schemas.openxmlformats.org/officeDocument/2006/relationships/image" Target="../media/image399.png"/><Relationship Id="rId5" Type="http://schemas.openxmlformats.org/officeDocument/2006/relationships/image" Target="../media/image34.png"/><Relationship Id="rId4" Type="http://schemas.openxmlformats.org/officeDocument/2006/relationships/image" Target="../media/image398.svg"/><Relationship Id="rId9" Type="http://schemas.openxmlformats.org/officeDocument/2006/relationships/image" Target="../media/image402.svg"/></Relationships>
</file>

<file path=ppt/slides/_rels/slide142.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3.xml"/><Relationship Id="rId4" Type="http://schemas.openxmlformats.org/officeDocument/2006/relationships/image" Target="../media/image407.png"/></Relationships>
</file>

<file path=ppt/slides/_rels/slide144.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hyperlink" Target="https://learn.microsoft.com/en-us/microsoft-copilot-studio/guidance/adaptive-card-add-feedback-for-every-response" TargetMode="Externa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learn.microsoft.com/en-us/microsoft-copilot-studio/analytics-overview"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409.png"/><Relationship Id="rId5" Type="http://schemas.openxmlformats.org/officeDocument/2006/relationships/hyperlink" Target="https://learn.microsoft.com/en-us/microsoft-copilot-studio/guidance/measuring-outcomes" TargetMode="External"/><Relationship Id="rId4" Type="http://schemas.openxmlformats.org/officeDocument/2006/relationships/hyperlink" Target="https://learn.microsoft.com/en-us/microsoft-copilot-studio/guidance/measuring-engagement"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learn.microsoft.com/en-us/microsoft-copilot-studio/guidance/custom-analytics-strategy"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aka.ms/CopilotStudioKit"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learn.microsoft.com/en-us/microsoft-copilot-studio/guidance/deflection-overview"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hyperlink" Target="https://azure.microsoft.com/en-us/pricing/details/cognitive-services/openai-service/" TargetMode="External"/><Relationship Id="rId3" Type="http://schemas.openxmlformats.org/officeDocument/2006/relationships/hyperlink" Target="https://learn.microsoft.com/en-us/microsoft-copilot-studio/requirements-licensing?tabs=web" TargetMode="External"/><Relationship Id="rId7" Type="http://schemas.openxmlformats.org/officeDocument/2006/relationships/hyperlink" Target="https://go.microsoft.com/fwlink/?linkid=2085130"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hyperlink" Target="https://www.microsoft.com/en-us/copilot/microsoft-copilot-studio" TargetMode="External"/><Relationship Id="rId11" Type="http://schemas.openxmlformats.org/officeDocument/2006/relationships/hyperlink" Target="https://azure.microsoft.com/en-us/pricing/details/monitor/" TargetMode="External"/><Relationship Id="rId5" Type="http://schemas.openxmlformats.org/officeDocument/2006/relationships/hyperlink" Target="https://learn.microsoft.com/en-us/power-platform/admin/pricing-billing-skus" TargetMode="External"/><Relationship Id="rId10" Type="http://schemas.openxmlformats.org/officeDocument/2006/relationships/hyperlink" Target="https://azure.microsoft.com/en-us/pricing/details/storage/data-lake/" TargetMode="External"/><Relationship Id="rId4" Type="http://schemas.openxmlformats.org/officeDocument/2006/relationships/hyperlink" Target="https://learn.microsoft.com/en-us/microsoft-copilot-studio/requirements-quotas" TargetMode="External"/><Relationship Id="rId9" Type="http://schemas.openxmlformats.org/officeDocument/2006/relationships/hyperlink" Target="https://azure.microsoft.com/en-us/pricing/details/search/"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notesSlide" Target="../notesSlides/notesSlide13.xml"/><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50.xml.rels><?xml version="1.0" encoding="UTF-8" standalone="yes"?>
<Relationships xmlns="http://schemas.openxmlformats.org/package/2006/relationships"><Relationship Id="rId8" Type="http://schemas.openxmlformats.org/officeDocument/2006/relationships/image" Target="../media/image415.svg"/><Relationship Id="rId3" Type="http://schemas.openxmlformats.org/officeDocument/2006/relationships/image" Target="../media/image410.png"/><Relationship Id="rId7" Type="http://schemas.openxmlformats.org/officeDocument/2006/relationships/image" Target="../media/image414.png"/><Relationship Id="rId2" Type="http://schemas.openxmlformats.org/officeDocument/2006/relationships/notesSlide" Target="../notesSlides/notesSlide116.xml"/><Relationship Id="rId1" Type="http://schemas.openxmlformats.org/officeDocument/2006/relationships/slideLayout" Target="../slideLayouts/slideLayout11.xml"/><Relationship Id="rId6" Type="http://schemas.openxmlformats.org/officeDocument/2006/relationships/image" Target="../media/image413.svg"/><Relationship Id="rId5" Type="http://schemas.openxmlformats.org/officeDocument/2006/relationships/image" Target="../media/image412.png"/><Relationship Id="rId10" Type="http://schemas.openxmlformats.org/officeDocument/2006/relationships/image" Target="../media/image417.svg"/><Relationship Id="rId4" Type="http://schemas.openxmlformats.org/officeDocument/2006/relationships/image" Target="../media/image411.svg"/><Relationship Id="rId9" Type="http://schemas.openxmlformats.org/officeDocument/2006/relationships/image" Target="../media/image416.png"/></Relationships>
</file>

<file path=ppt/slides/_rels/slide15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slideLayout" Target="../slideLayouts/slideLayout10.xml"/><Relationship Id="rId1" Type="http://schemas.openxmlformats.org/officeDocument/2006/relationships/themeOverride" Target="../theme/themeOverride4.xml"/></Relationships>
</file>

<file path=ppt/slides/_rels/slide152.xml.rels><?xml version="1.0" encoding="UTF-8" standalone="yes"?>
<Relationships xmlns="http://schemas.openxmlformats.org/package/2006/relationships"><Relationship Id="rId2" Type="http://schemas.openxmlformats.org/officeDocument/2006/relationships/image" Target="../media/image419.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hyperlink" Target="https://microsoft.github.io/copilot-studio-estimator/" TargetMode="Externa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8" Type="http://schemas.openxmlformats.org/officeDocument/2006/relationships/image" Target="../media/image426.svg"/><Relationship Id="rId3" Type="http://schemas.openxmlformats.org/officeDocument/2006/relationships/image" Target="../media/image421.png"/><Relationship Id="rId7" Type="http://schemas.openxmlformats.org/officeDocument/2006/relationships/image" Target="../media/image425.png"/><Relationship Id="rId2" Type="http://schemas.openxmlformats.org/officeDocument/2006/relationships/notesSlide" Target="../notesSlides/notesSlide117.xml"/><Relationship Id="rId1" Type="http://schemas.openxmlformats.org/officeDocument/2006/relationships/slideLayout" Target="../slideLayouts/slideLayout13.xml"/><Relationship Id="rId6" Type="http://schemas.openxmlformats.org/officeDocument/2006/relationships/image" Target="../media/image424.svg"/><Relationship Id="rId5" Type="http://schemas.openxmlformats.org/officeDocument/2006/relationships/image" Target="../media/image423.png"/><Relationship Id="rId4" Type="http://schemas.openxmlformats.org/officeDocument/2006/relationships/image" Target="../media/image422.sv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432.png"/><Relationship Id="rId13" Type="http://schemas.openxmlformats.org/officeDocument/2006/relationships/image" Target="../media/image437.png"/><Relationship Id="rId3" Type="http://schemas.openxmlformats.org/officeDocument/2006/relationships/image" Target="../media/image427.png"/><Relationship Id="rId7" Type="http://schemas.openxmlformats.org/officeDocument/2006/relationships/image" Target="../media/image431.png"/><Relationship Id="rId12" Type="http://schemas.openxmlformats.org/officeDocument/2006/relationships/image" Target="../media/image436.png"/><Relationship Id="rId2" Type="http://schemas.openxmlformats.org/officeDocument/2006/relationships/notesSlide" Target="../notesSlides/notesSlide118.xml"/><Relationship Id="rId1" Type="http://schemas.openxmlformats.org/officeDocument/2006/relationships/slideLayout" Target="../slideLayouts/slideLayout25.xml"/><Relationship Id="rId6" Type="http://schemas.openxmlformats.org/officeDocument/2006/relationships/image" Target="../media/image430.png"/><Relationship Id="rId11" Type="http://schemas.openxmlformats.org/officeDocument/2006/relationships/image" Target="../media/image435.png"/><Relationship Id="rId5" Type="http://schemas.openxmlformats.org/officeDocument/2006/relationships/image" Target="../media/image429.png"/><Relationship Id="rId10" Type="http://schemas.openxmlformats.org/officeDocument/2006/relationships/image" Target="../media/image434.png"/><Relationship Id="rId4" Type="http://schemas.openxmlformats.org/officeDocument/2006/relationships/image" Target="../media/image428.png"/><Relationship Id="rId9" Type="http://schemas.openxmlformats.org/officeDocument/2006/relationships/image" Target="../media/image433.png"/><Relationship Id="rId14" Type="http://schemas.openxmlformats.org/officeDocument/2006/relationships/image" Target="../media/image43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9.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439.png"/><Relationship Id="rId7" Type="http://schemas.openxmlformats.org/officeDocument/2006/relationships/image" Target="../media/image141.png"/><Relationship Id="rId2" Type="http://schemas.openxmlformats.org/officeDocument/2006/relationships/notesSlide" Target="../notesSlides/notesSlide119.xml"/><Relationship Id="rId1" Type="http://schemas.openxmlformats.org/officeDocument/2006/relationships/slideLayout" Target="../slideLayouts/slideLayout28.xml"/><Relationship Id="rId6" Type="http://schemas.openxmlformats.org/officeDocument/2006/relationships/image" Target="../media/image144.svg"/><Relationship Id="rId11" Type="http://schemas.openxmlformats.org/officeDocument/2006/relationships/image" Target="../media/image442.png"/><Relationship Id="rId5" Type="http://schemas.openxmlformats.org/officeDocument/2006/relationships/image" Target="../media/image143.png"/><Relationship Id="rId10" Type="http://schemas.openxmlformats.org/officeDocument/2006/relationships/image" Target="../media/image441.svg"/><Relationship Id="rId4" Type="http://schemas.openxmlformats.org/officeDocument/2006/relationships/image" Target="../media/image34.png"/><Relationship Id="rId9" Type="http://schemas.openxmlformats.org/officeDocument/2006/relationships/image" Target="../media/image44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themeOverride" Target="../theme/themeOverride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6.xml"/></Relationships>
</file>

<file path=ppt/slides/_rels/slide161.xml.rels><?xml version="1.0" encoding="UTF-8" standalone="yes"?>
<Relationships xmlns="http://schemas.openxmlformats.org/package/2006/relationships"><Relationship Id="rId3" Type="http://schemas.openxmlformats.org/officeDocument/2006/relationships/hyperlink" Target="https://aka.ms/copilotstudiokit" TargetMode="External"/><Relationship Id="rId2" Type="http://schemas.openxmlformats.org/officeDocument/2006/relationships/hyperlink" Target="https://aka.ms/copilotstudiokitappsource" TargetMode="External"/><Relationship Id="rId1" Type="http://schemas.openxmlformats.org/officeDocument/2006/relationships/slideLayout" Target="../slideLayouts/slideLayout29.xml"/><Relationship Id="rId4" Type="http://schemas.openxmlformats.org/officeDocument/2006/relationships/hyperlink" Target="https://aka.ms/CopilotStudioKitOfficeHours"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hyperlink" Target="https://learn.microsoft.com/en-us/dynamics365/customer-service/add-chat-widget?tabs=customerserviceadmincenter"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hyperlink" Target="https://github.com/microsoft/omnichannel-chat-widget" TargetMode="External"/><Relationship Id="rId4" Type="http://schemas.openxmlformats.org/officeDocument/2006/relationships/hyperlink" Target="https://learn.microsoft.com/en-us/dynamics365/customer-service/develop-live-chat-widget"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https://learn.microsoft.com/en-us/training/modules/omnichannel-power-virtual-agents/3-bot" TargetMode="External"/><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learn.microsoft.com/en-us/dynamics365/customer-service/overview-unified-routing"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learn.microsoft.com/en-us/dynamics365/customer-service/voice-channel"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hyperlink" Target="https://learn.microsoft.com/en-us/microsoft-copilot-studio/authoring-send-message#add-a-speech-message-override" TargetMode="External"/><Relationship Id="rId4" Type="http://schemas.openxmlformats.org/officeDocument/2006/relationships/hyperlink" Target="https://learn.microsoft.com/en-us/dynamics365/customer-service/voice-channel-pva-bots" TargetMode="External"/></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3.png"/><Relationship Id="rId1" Type="http://schemas.openxmlformats.org/officeDocument/2006/relationships/slideLayout" Target="../slideLayouts/slideLayout30.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4.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7FFFFC08_E02DDD3E.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70.sv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63_F8BB2AF1.xm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18" Type="http://schemas.openxmlformats.org/officeDocument/2006/relationships/image" Target="../media/image86.png"/><Relationship Id="rId3" Type="http://schemas.openxmlformats.org/officeDocument/2006/relationships/image" Target="../media/image34.png"/><Relationship Id="rId21" Type="http://schemas.openxmlformats.org/officeDocument/2006/relationships/image" Target="../media/image89.svg"/><Relationship Id="rId7" Type="http://schemas.openxmlformats.org/officeDocument/2006/relationships/image" Target="../media/image75.sv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21.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5" Type="http://schemas.openxmlformats.org/officeDocument/2006/relationships/image" Target="../media/image83.svg"/><Relationship Id="rId10" Type="http://schemas.openxmlformats.org/officeDocument/2006/relationships/image" Target="../media/image78.pn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svg"/><Relationship Id="rId1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microsoft-copilot-studio/requirements-quotas"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hyperlink" Target="https://go.microsoft.com/fwlink/?linkid=2085130" TargetMode="External"/><Relationship Id="rId4" Type="http://schemas.openxmlformats.org/officeDocument/2006/relationships/hyperlink" Target="https://www.microsoft.com/en-us/copilot/microsoft-copilot-studio"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94.jpeg"/><Relationship Id="rId5" Type="http://schemas.openxmlformats.org/officeDocument/2006/relationships/image" Target="../media/image93.sv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hyperlink" Target="https://azure.microsoft.com/en-us/pricing/details/cognitive-services/language-service/?cdn=disable" TargetMode="External"/><Relationship Id="rId13" Type="http://schemas.openxmlformats.org/officeDocument/2006/relationships/image" Target="../media/image97.png"/><Relationship Id="rId3" Type="http://schemas.openxmlformats.org/officeDocument/2006/relationships/hyperlink" Target="https://learn.microsoft.com/en-us/microsoft-copilot-studio/guidance/trigger-phrases-best-practices" TargetMode="External"/><Relationship Id="rId7" Type="http://schemas.openxmlformats.org/officeDocument/2006/relationships/hyperlink" Target="https://learn.microsoft.com/en-us/azure/ai-services/language-service/conversational-language-understanding/service-limits" TargetMode="External"/><Relationship Id="rId12" Type="http://schemas.openxmlformats.org/officeDocument/2006/relationships/image" Target="../media/image96.svg"/><Relationship Id="rId2" Type="http://schemas.openxmlformats.org/officeDocument/2006/relationships/notesSlide" Target="../notesSlides/notesSlide27.xml"/><Relationship Id="rId16" Type="http://schemas.openxmlformats.org/officeDocument/2006/relationships/image" Target="../media/image100.svg"/><Relationship Id="rId1" Type="http://schemas.openxmlformats.org/officeDocument/2006/relationships/slideLayout" Target="../slideLayouts/slideLayout2.xml"/><Relationship Id="rId6" Type="http://schemas.openxmlformats.org/officeDocument/2006/relationships/hyperlink" Target="https://learn.microsoft.com/en-us/azure/ai-services/language-service/conversational-language-understanding/language-support#languages-supported-by-conversational-language-understanding" TargetMode="External"/><Relationship Id="rId11" Type="http://schemas.openxmlformats.org/officeDocument/2006/relationships/image" Target="../media/image95.png"/><Relationship Id="rId5" Type="http://schemas.openxmlformats.org/officeDocument/2006/relationships/hyperlink" Target="https://learn.microsoft.com/en-us/microsoft-copilot-studio/authoring-language-support" TargetMode="External"/><Relationship Id="rId15" Type="http://schemas.openxmlformats.org/officeDocument/2006/relationships/image" Target="../media/image99.png"/><Relationship Id="rId10" Type="http://schemas.openxmlformats.org/officeDocument/2006/relationships/hyperlink" Target="https://learn.microsoft.com/en-us/microsoft-copilot-studio/advanced-generative-actions" TargetMode="External"/><Relationship Id="rId4" Type="http://schemas.openxmlformats.org/officeDocument/2006/relationships/hyperlink" Target="https://learn.microsoft.com/en-us/microsoft-copilot-studio/guidance/slot-filling-best-practices" TargetMode="External"/><Relationship Id="rId9" Type="http://schemas.openxmlformats.org/officeDocument/2006/relationships/hyperlink" Target="https://www.youtube.com/watch?v=PHFEZL_HCY4" TargetMode="External"/><Relationship Id="rId14" Type="http://schemas.openxmlformats.org/officeDocument/2006/relationships/image" Target="../media/image9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hyperlink" Target="https://learn.microsoft.com/en-us/microsoft-copilot-studio/guidance/topics-overview" TargetMode="External"/><Relationship Id="rId7" Type="http://schemas.openxmlformats.org/officeDocument/2006/relationships/image" Target="../media/image104.svg"/><Relationship Id="rId12" Type="http://schemas.openxmlformats.org/officeDocument/2006/relationships/image" Target="../media/image109.png"/><Relationship Id="rId17" Type="http://schemas.openxmlformats.org/officeDocument/2006/relationships/image" Target="../media/image114.svg"/><Relationship Id="rId2" Type="http://schemas.openxmlformats.org/officeDocument/2006/relationships/notesSlide" Target="../notesSlides/notesSlide29.xml"/><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5" Type="http://schemas.openxmlformats.org/officeDocument/2006/relationships/image" Target="../media/image112.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 Id="rId14" Type="http://schemas.openxmlformats.org/officeDocument/2006/relationships/image" Target="../media/image111.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LNt7biP0p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youtube.com/watch?v=YDX5aixOicY"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learn.microsoft.com/en-us/microsoft-copilot-studio/guidance/generative-mode-guidance"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microsoft-copilot-studio/"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s://microsoft.github.io/mcs-lab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aka.ms/CopilotStudioSamples"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hyperlink" Target="https://learn.microsoft.com/en-us/microsoft-copilot-studio/authoring-triggers-abou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learn.microsoft.com/en-us/microsoft-copilot-studio/authoring-trigger-even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34.png"/><Relationship Id="rId1" Type="http://schemas.openxmlformats.org/officeDocument/2006/relationships/slideLayout" Target="../slideLayouts/slideLayout23.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microsoft-copilot-studio/authoring-add-other-agent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learn.microsoft.com/en-us/microsoft-copilot-studio/add-agent-child-agent#manage-inputs-and-output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learn.microsoft.com/en-us/microsoft-copilot-studio/multilingual" TargetMode="External"/><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hyperlink" Target="https://aka.ms/ShareAIStory" TargetMode="External"/><Relationship Id="rId2" Type="http://schemas.openxmlformats.org/officeDocument/2006/relationships/notesSlide" Target="../notesSlides/notesSlide5.xml"/><Relationship Id="rId16" Type="http://schemas.openxmlformats.org/officeDocument/2006/relationships/image" Target="../media/image32.svg"/><Relationship Id="rId1" Type="http://schemas.openxmlformats.org/officeDocument/2006/relationships/slideLayout" Target="../slideLayouts/slideLayout9.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github.com/microsoft/CopilotStudioSamples/tree/main/AutoDetectLanguageSample" TargetMode="External"/><Relationship Id="rId1" Type="http://schemas.openxmlformats.org/officeDocument/2006/relationships/slideLayout" Target="../slideLayouts/slideLayout11.xml"/><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41.png"/><Relationship Id="rId18" Type="http://schemas.openxmlformats.org/officeDocument/2006/relationships/image" Target="../media/image146.svg"/><Relationship Id="rId3" Type="http://schemas.openxmlformats.org/officeDocument/2006/relationships/image" Target="../media/image134.png"/><Relationship Id="rId7" Type="http://schemas.openxmlformats.org/officeDocument/2006/relationships/image" Target="../media/image137.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45.xml"/><Relationship Id="rId16" Type="http://schemas.openxmlformats.org/officeDocument/2006/relationships/image" Target="../media/image144.sv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39.png"/><Relationship Id="rId5" Type="http://schemas.openxmlformats.org/officeDocument/2006/relationships/image" Target="../media/image135.png"/><Relationship Id="rId15" Type="http://schemas.openxmlformats.org/officeDocument/2006/relationships/image" Target="../media/image143.png"/><Relationship Id="rId10" Type="http://schemas.microsoft.com/office/2007/relationships/hdphoto" Target="../media/hdphoto4.wdp"/><Relationship Id="rId19" Type="http://schemas.openxmlformats.org/officeDocument/2006/relationships/image" Target="../media/image34.png"/><Relationship Id="rId4" Type="http://schemas.microsoft.com/office/2007/relationships/hdphoto" Target="../media/hdphoto2.wdp"/><Relationship Id="rId9" Type="http://schemas.openxmlformats.org/officeDocument/2006/relationships/image" Target="../media/image138.png"/><Relationship Id="rId14" Type="http://schemas.openxmlformats.org/officeDocument/2006/relationships/image" Target="../media/image142.svg"/></Relationships>
</file>

<file path=ppt/slides/_rels/slide55.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7.png"/><Relationship Id="rId18" Type="http://schemas.openxmlformats.org/officeDocument/2006/relationships/image" Target="../media/image162.svg"/><Relationship Id="rId26" Type="http://schemas.openxmlformats.org/officeDocument/2006/relationships/image" Target="../media/image170.svg"/><Relationship Id="rId3" Type="http://schemas.openxmlformats.org/officeDocument/2006/relationships/image" Target="../media/image147.png"/><Relationship Id="rId21" Type="http://schemas.openxmlformats.org/officeDocument/2006/relationships/image" Target="../media/image165.png"/><Relationship Id="rId7" Type="http://schemas.openxmlformats.org/officeDocument/2006/relationships/image" Target="../media/image151.png"/><Relationship Id="rId12" Type="http://schemas.openxmlformats.org/officeDocument/2006/relationships/image" Target="../media/image156.svg"/><Relationship Id="rId17" Type="http://schemas.openxmlformats.org/officeDocument/2006/relationships/image" Target="../media/image161.png"/><Relationship Id="rId25" Type="http://schemas.openxmlformats.org/officeDocument/2006/relationships/image" Target="../media/image169.png"/><Relationship Id="rId2" Type="http://schemas.openxmlformats.org/officeDocument/2006/relationships/notesSlide" Target="../notesSlides/notesSlide46.xml"/><Relationship Id="rId16" Type="http://schemas.openxmlformats.org/officeDocument/2006/relationships/image" Target="../media/image160.svg"/><Relationship Id="rId20" Type="http://schemas.openxmlformats.org/officeDocument/2006/relationships/image" Target="../media/image164.svg"/><Relationship Id="rId29" Type="http://schemas.openxmlformats.org/officeDocument/2006/relationships/image" Target="../media/image173.png"/><Relationship Id="rId1" Type="http://schemas.openxmlformats.org/officeDocument/2006/relationships/slideLayout" Target="../slideLayouts/slideLayout5.xml"/><Relationship Id="rId6" Type="http://schemas.openxmlformats.org/officeDocument/2006/relationships/image" Target="../media/image150.svg"/><Relationship Id="rId11" Type="http://schemas.openxmlformats.org/officeDocument/2006/relationships/image" Target="../media/image155.png"/><Relationship Id="rId24" Type="http://schemas.openxmlformats.org/officeDocument/2006/relationships/image" Target="../media/image168.svg"/><Relationship Id="rId5" Type="http://schemas.openxmlformats.org/officeDocument/2006/relationships/image" Target="../media/image149.png"/><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2.svg"/><Relationship Id="rId10" Type="http://schemas.openxmlformats.org/officeDocument/2006/relationships/image" Target="../media/image154.svg"/><Relationship Id="rId19" Type="http://schemas.openxmlformats.org/officeDocument/2006/relationships/image" Target="../media/image163.png"/><Relationship Id="rId4" Type="http://schemas.openxmlformats.org/officeDocument/2006/relationships/image" Target="../media/image148.svg"/><Relationship Id="rId9" Type="http://schemas.openxmlformats.org/officeDocument/2006/relationships/image" Target="../media/image153.png"/><Relationship Id="rId14" Type="http://schemas.openxmlformats.org/officeDocument/2006/relationships/image" Target="../media/image158.svg"/><Relationship Id="rId22" Type="http://schemas.openxmlformats.org/officeDocument/2006/relationships/image" Target="../media/image166.svg"/><Relationship Id="rId27" Type="http://schemas.openxmlformats.org/officeDocument/2006/relationships/image" Target="../media/image171.png"/><Relationship Id="rId30" Type="http://schemas.openxmlformats.org/officeDocument/2006/relationships/image" Target="../media/image174.svg"/></Relationships>
</file>

<file path=ppt/slides/_rels/slide56.xml.rels><?xml version="1.0" encoding="UTF-8" standalone="yes"?>
<Relationships xmlns="http://schemas.openxmlformats.org/package/2006/relationships"><Relationship Id="rId8" Type="http://schemas.openxmlformats.org/officeDocument/2006/relationships/hyperlink" Target="https://learn.microsoft.com/en-us/azure/ai-services/openai/concepts/abuse-monitoring" TargetMode="External"/><Relationship Id="rId13" Type="http://schemas.openxmlformats.org/officeDocument/2006/relationships/image" Target="../media/image179.png"/><Relationship Id="rId18" Type="http://schemas.openxmlformats.org/officeDocument/2006/relationships/image" Target="../media/image184.svg"/><Relationship Id="rId26" Type="http://schemas.openxmlformats.org/officeDocument/2006/relationships/image" Target="../media/image192.svg"/><Relationship Id="rId3" Type="http://schemas.openxmlformats.org/officeDocument/2006/relationships/hyperlink" Target="https://learn.microsoft.com/en-us/microsoft-copilot-studio/authoring-select-agent-model" TargetMode="External"/><Relationship Id="rId21" Type="http://schemas.openxmlformats.org/officeDocument/2006/relationships/image" Target="../media/image187.png"/><Relationship Id="rId7" Type="http://schemas.openxmlformats.org/officeDocument/2006/relationships/hyperlink" Target="https://learn.microsoft.com/en-us/power-platform/admin/about-lockbox" TargetMode="External"/><Relationship Id="rId12" Type="http://schemas.openxmlformats.org/officeDocument/2006/relationships/image" Target="../media/image178.svg"/><Relationship Id="rId17" Type="http://schemas.openxmlformats.org/officeDocument/2006/relationships/image" Target="../media/image183.png"/><Relationship Id="rId25" Type="http://schemas.openxmlformats.org/officeDocument/2006/relationships/image" Target="../media/image191.png"/><Relationship Id="rId2" Type="http://schemas.openxmlformats.org/officeDocument/2006/relationships/notesSlide" Target="../notesSlides/notesSlide47.xml"/><Relationship Id="rId16" Type="http://schemas.openxmlformats.org/officeDocument/2006/relationships/image" Target="../media/image182.svg"/><Relationship Id="rId20" Type="http://schemas.openxmlformats.org/officeDocument/2006/relationships/image" Target="../media/image186.svg"/><Relationship Id="rId1" Type="http://schemas.openxmlformats.org/officeDocument/2006/relationships/slideLayout" Target="../slideLayouts/slideLayout4.xml"/><Relationship Id="rId6" Type="http://schemas.openxmlformats.org/officeDocument/2006/relationships/hyperlink" Target="https://learn.microsoft.com/en-us/microsoft-copilot-studio/manage-data-movement-outside-us" TargetMode="External"/><Relationship Id="rId11" Type="http://schemas.openxmlformats.org/officeDocument/2006/relationships/image" Target="../media/image177.png"/><Relationship Id="rId24" Type="http://schemas.openxmlformats.org/officeDocument/2006/relationships/image" Target="../media/image190.svg"/><Relationship Id="rId5" Type="http://schemas.openxmlformats.org/officeDocument/2006/relationships/hyperlink" Target="https://learn.microsoft.com/en-us/microsoft-copilot-studio/nlu-generative-answers-prompt-modification" TargetMode="External"/><Relationship Id="rId15" Type="http://schemas.openxmlformats.org/officeDocument/2006/relationships/image" Target="../media/image181.png"/><Relationship Id="rId23" Type="http://schemas.openxmlformats.org/officeDocument/2006/relationships/image" Target="../media/image189.png"/><Relationship Id="rId28" Type="http://schemas.openxmlformats.org/officeDocument/2006/relationships/image" Target="../media/image194.svg"/><Relationship Id="rId10" Type="http://schemas.openxmlformats.org/officeDocument/2006/relationships/image" Target="../media/image176.svg"/><Relationship Id="rId19" Type="http://schemas.openxmlformats.org/officeDocument/2006/relationships/image" Target="../media/image185.png"/><Relationship Id="rId4" Type="http://schemas.openxmlformats.org/officeDocument/2006/relationships/hyperlink" Target="https://learn.microsoft.com/en-us/microsoft-copilot-studio/responsible-ai-overview" TargetMode="External"/><Relationship Id="rId9" Type="http://schemas.openxmlformats.org/officeDocument/2006/relationships/image" Target="../media/image175.png"/><Relationship Id="rId14" Type="http://schemas.openxmlformats.org/officeDocument/2006/relationships/image" Target="../media/image180.svg"/><Relationship Id="rId22" Type="http://schemas.openxmlformats.org/officeDocument/2006/relationships/image" Target="../media/image188.svg"/><Relationship Id="rId27" Type="http://schemas.openxmlformats.org/officeDocument/2006/relationships/image" Target="../media/image193.png"/></Relationships>
</file>

<file path=ppt/slides/_rels/slide57.xml.rels><?xml version="1.0" encoding="UTF-8" standalone="yes"?>
<Relationships xmlns="http://schemas.openxmlformats.org/package/2006/relationships"><Relationship Id="rId8" Type="http://schemas.openxmlformats.org/officeDocument/2006/relationships/hyperlink" Target="https://learn.microsoft.com/en-us/microsoft-copilot-studio/nlu-generative-answers-azure-openai" TargetMode="External"/><Relationship Id="rId3" Type="http://schemas.openxmlformats.org/officeDocument/2006/relationships/hyperlink" Target="https://learn.microsoft.com/en-us/microsoft-copilot-studio/nlu-boost-conversations#url-considerations" TargetMode="External"/><Relationship Id="rId7" Type="http://schemas.openxmlformats.org/officeDocument/2006/relationships/hyperlink" Target="https://learn.microsoft.com/en-us/microsoft-copilot-studio/nlu-documents"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learn.microsoft.com/en-us/microsoft-copilot-studio/nlu-generative-answers-custom-data" TargetMode="External"/><Relationship Id="rId5" Type="http://schemas.openxmlformats.org/officeDocument/2006/relationships/hyperlink" Target="https://learn.microsoft.com/en-us/microsoft-copilot-studio/nlu-generative-answers-sharepoint-onedrive" TargetMode="External"/><Relationship Id="rId10" Type="http://schemas.openxmlformats.org/officeDocument/2006/relationships/image" Target="../media/image196.svg"/><Relationship Id="rId4" Type="http://schemas.openxmlformats.org/officeDocument/2006/relationships/hyperlink" Target="https://learn.microsoft.com/en-us/microsoft-copilot-studio/nlu-generative-answers-bing" TargetMode="External"/><Relationship Id="rId9" Type="http://schemas.openxmlformats.org/officeDocument/2006/relationships/image" Target="../media/image195.png"/></Relationships>
</file>

<file path=ppt/slides/_rels/slide58.xml.rels><?xml version="1.0" encoding="UTF-8" standalone="yes"?>
<Relationships xmlns="http://schemas.openxmlformats.org/package/2006/relationships"><Relationship Id="rId8" Type="http://schemas.openxmlformats.org/officeDocument/2006/relationships/image" Target="../media/image202.svg"/><Relationship Id="rId13" Type="http://schemas.openxmlformats.org/officeDocument/2006/relationships/image" Target="../media/image207.png"/><Relationship Id="rId18" Type="http://schemas.openxmlformats.org/officeDocument/2006/relationships/image" Target="../media/image211.svg"/><Relationship Id="rId26" Type="http://schemas.openxmlformats.org/officeDocument/2006/relationships/image" Target="../media/image219.svg"/><Relationship Id="rId3" Type="http://schemas.openxmlformats.org/officeDocument/2006/relationships/image" Target="../media/image197.png"/><Relationship Id="rId21" Type="http://schemas.openxmlformats.org/officeDocument/2006/relationships/image" Target="../media/image214.png"/><Relationship Id="rId7" Type="http://schemas.openxmlformats.org/officeDocument/2006/relationships/image" Target="../media/image201.png"/><Relationship Id="rId12" Type="http://schemas.openxmlformats.org/officeDocument/2006/relationships/image" Target="../media/image206.svg"/><Relationship Id="rId17" Type="http://schemas.openxmlformats.org/officeDocument/2006/relationships/image" Target="../media/image210.png"/><Relationship Id="rId25" Type="http://schemas.openxmlformats.org/officeDocument/2006/relationships/image" Target="../media/image218.png"/><Relationship Id="rId2" Type="http://schemas.openxmlformats.org/officeDocument/2006/relationships/notesSlide" Target="../notesSlides/notesSlide49.xml"/><Relationship Id="rId16" Type="http://schemas.microsoft.com/office/2007/relationships/hdphoto" Target="../media/hdphoto5.wdp"/><Relationship Id="rId20" Type="http://schemas.openxmlformats.org/officeDocument/2006/relationships/image" Target="../media/image213.svg"/><Relationship Id="rId1" Type="http://schemas.openxmlformats.org/officeDocument/2006/relationships/slideLayout" Target="../slideLayouts/slideLayout2.xml"/><Relationship Id="rId6" Type="http://schemas.openxmlformats.org/officeDocument/2006/relationships/image" Target="../media/image200.svg"/><Relationship Id="rId11" Type="http://schemas.openxmlformats.org/officeDocument/2006/relationships/image" Target="../media/image205.png"/><Relationship Id="rId24" Type="http://schemas.openxmlformats.org/officeDocument/2006/relationships/image" Target="../media/image217.svg"/><Relationship Id="rId5" Type="http://schemas.openxmlformats.org/officeDocument/2006/relationships/image" Target="../media/image199.png"/><Relationship Id="rId15" Type="http://schemas.openxmlformats.org/officeDocument/2006/relationships/image" Target="../media/image209.png"/><Relationship Id="rId23" Type="http://schemas.openxmlformats.org/officeDocument/2006/relationships/image" Target="../media/image216.png"/><Relationship Id="rId28" Type="http://schemas.openxmlformats.org/officeDocument/2006/relationships/image" Target="../media/image221.svg"/><Relationship Id="rId10" Type="http://schemas.openxmlformats.org/officeDocument/2006/relationships/image" Target="../media/image204.svg"/><Relationship Id="rId19" Type="http://schemas.openxmlformats.org/officeDocument/2006/relationships/image" Target="../media/image212.png"/><Relationship Id="rId4" Type="http://schemas.openxmlformats.org/officeDocument/2006/relationships/image" Target="../media/image198.svg"/><Relationship Id="rId9" Type="http://schemas.openxmlformats.org/officeDocument/2006/relationships/image" Target="../media/image203.png"/><Relationship Id="rId14" Type="http://schemas.openxmlformats.org/officeDocument/2006/relationships/image" Target="../media/image208.svg"/><Relationship Id="rId22" Type="http://schemas.openxmlformats.org/officeDocument/2006/relationships/image" Target="../media/image215.svg"/><Relationship Id="rId27" Type="http://schemas.openxmlformats.org/officeDocument/2006/relationships/image" Target="../media/image220.png"/></Relationships>
</file>

<file path=ppt/slides/_rels/slide59.xml.rels><?xml version="1.0" encoding="UTF-8" standalone="yes"?>
<Relationships xmlns="http://schemas.openxmlformats.org/package/2006/relationships"><Relationship Id="rId8" Type="http://schemas.openxmlformats.org/officeDocument/2006/relationships/hyperlink" Target="https://www.youtube.com/watch?v=gd54iQ00eQE" TargetMode="External"/><Relationship Id="rId3" Type="http://schemas.openxmlformats.org/officeDocument/2006/relationships/hyperlink" Target="https://learn.microsoft.com/en-us/microsoft-copilot-studio/nlu-boost-conversations" TargetMode="External"/><Relationship Id="rId7" Type="http://schemas.openxmlformats.org/officeDocument/2006/relationships/hyperlink" Target="https://www.youtube.com/watch?v=exkFbT9qyCM"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www.youtube.com/watch?v=iGjpLFupYlM" TargetMode="External"/><Relationship Id="rId5" Type="http://schemas.openxmlformats.org/officeDocument/2006/relationships/hyperlink" Target="https://www.youtube.com/watch?v=5qJwH4GrxFY" TargetMode="External"/><Relationship Id="rId4" Type="http://schemas.openxmlformats.org/officeDocument/2006/relationships/hyperlink" Target="https://learn.microsoft.com/en-us/microsoft-copilot-studio/nlu-boost-node" TargetMode="External"/></Relationships>
</file>

<file path=ppt/slides/_rels/slide6.xml.rels><?xml version="1.0" encoding="UTF-8" standalone="yes"?>
<Relationships xmlns="http://schemas.openxmlformats.org/package/2006/relationships"><Relationship Id="rId8" Type="http://schemas.openxmlformats.org/officeDocument/2006/relationships/slide" Target="slide115.xml"/><Relationship Id="rId13" Type="http://schemas.openxmlformats.org/officeDocument/2006/relationships/slide" Target="slide82.xml"/><Relationship Id="rId3" Type="http://schemas.openxmlformats.org/officeDocument/2006/relationships/slide" Target="slide7.xml"/><Relationship Id="rId7" Type="http://schemas.openxmlformats.org/officeDocument/2006/relationships/slide" Target="slide88.xml"/><Relationship Id="rId12" Type="http://schemas.openxmlformats.org/officeDocument/2006/relationships/slide" Target="slide5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slide" Target="slide62.xml"/><Relationship Id="rId11" Type="http://schemas.openxmlformats.org/officeDocument/2006/relationships/slide" Target="slide148.xml"/><Relationship Id="rId5" Type="http://schemas.openxmlformats.org/officeDocument/2006/relationships/slide" Target="slide28.xml"/><Relationship Id="rId10" Type="http://schemas.openxmlformats.org/officeDocument/2006/relationships/slide" Target="slide155.xml"/><Relationship Id="rId4" Type="http://schemas.openxmlformats.org/officeDocument/2006/relationships/slide" Target="slide17.xml"/><Relationship Id="rId9" Type="http://schemas.openxmlformats.org/officeDocument/2006/relationships/slide" Target="slide140.xml"/><Relationship Id="rId14" Type="http://schemas.openxmlformats.org/officeDocument/2006/relationships/slide" Target="slide162.xml"/></Relationships>
</file>

<file path=ppt/slides/_rels/slide60.xml.rels><?xml version="1.0" encoding="UTF-8" standalone="yes"?>
<Relationships xmlns="http://schemas.openxmlformats.org/package/2006/relationships"><Relationship Id="rId3" Type="http://schemas.openxmlformats.org/officeDocument/2006/relationships/hyperlink" Target="https://learn.microsoft.com/en-us/microsoft-copilot-studio/knowledge-copilot-studio"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learn.microsoft.com/en-us/microsoft-copilot-studio/knowledge-test" TargetMode="External"/><Relationship Id="rId5" Type="http://schemas.openxmlformats.org/officeDocument/2006/relationships/hyperlink" Target="https://learn.microsoft.com/en-us/microsoft-copilot-studio/knowledge-unstructured-data" TargetMode="External"/><Relationship Id="rId4" Type="http://schemas.openxmlformats.org/officeDocument/2006/relationships/hyperlink" Target="https://learn.microsoft.com/en-us/microsoft-copilot-studio/knowledge-add-existing-copilot"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microsoft-copilot-studio/advanced-ai-features"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hyperlink" Target="https://learn.microsoft.com/en-us/power-apps/developer/data-platform/custom-api" TargetMode="External"/><Relationship Id="rId13" Type="http://schemas.openxmlformats.org/officeDocument/2006/relationships/image" Target="../media/image171.png"/><Relationship Id="rId3" Type="http://schemas.openxmlformats.org/officeDocument/2006/relationships/hyperlink" Target="https://learn.microsoft.com/en-us/microsoft-copilot-studio/advanced-use-flow" TargetMode="External"/><Relationship Id="rId7" Type="http://schemas.openxmlformats.org/officeDocument/2006/relationships/hyperlink" Target="https://learn.microsoft.com/en-us/microsoft-copilot-studio/advanced-use-skills" TargetMode="External"/><Relationship Id="rId12" Type="http://schemas.openxmlformats.org/officeDocument/2006/relationships/image" Target="../media/image219.svg"/><Relationship Id="rId2" Type="http://schemas.openxmlformats.org/officeDocument/2006/relationships/notesSlide" Target="../notesSlides/notesSlide53.xml"/><Relationship Id="rId16" Type="http://schemas.openxmlformats.org/officeDocument/2006/relationships/image" Target="../media/image223.svg"/><Relationship Id="rId1" Type="http://schemas.openxmlformats.org/officeDocument/2006/relationships/slideLayout" Target="../slideLayouts/slideLayout2.xml"/><Relationship Id="rId6" Type="http://schemas.openxmlformats.org/officeDocument/2006/relationships/hyperlink" Target="https://learn.microsoft.com/en-us/microsoft-copilot-studio/advanced-plugin-actions" TargetMode="External"/><Relationship Id="rId11" Type="http://schemas.openxmlformats.org/officeDocument/2006/relationships/image" Target="../media/image218.png"/><Relationship Id="rId5" Type="http://schemas.openxmlformats.org/officeDocument/2006/relationships/hyperlink" Target="https://learn.microsoft.com/en-us/microsoft-copilot-studio/advanced-connectors" TargetMode="External"/><Relationship Id="rId15" Type="http://schemas.openxmlformats.org/officeDocument/2006/relationships/image" Target="../media/image222.png"/><Relationship Id="rId10" Type="http://schemas.openxmlformats.org/officeDocument/2006/relationships/hyperlink" Target="https://learn.microsoft.com/en-us/azure/azure-functions/" TargetMode="External"/><Relationship Id="rId4" Type="http://schemas.openxmlformats.org/officeDocument/2006/relationships/hyperlink" Target="https://learn.microsoft.com/en-us/microsoft-copilot-studio/authoring-http-node" TargetMode="External"/><Relationship Id="rId9" Type="http://schemas.openxmlformats.org/officeDocument/2006/relationships/hyperlink" Target="https://learn.microsoft.com/en-us/power-apps/maker/data-platform/low-code-plug-ins?tabs=instant" TargetMode="External"/><Relationship Id="rId14" Type="http://schemas.openxmlformats.org/officeDocument/2006/relationships/image" Target="../media/image172.svg"/></Relationships>
</file>

<file path=ppt/slides/_rels/slide6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22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microsoft-copilot-studio/authoring-http-node" TargetMode="External"/><Relationship Id="rId2" Type="http://schemas.openxmlformats.org/officeDocument/2006/relationships/hyperlink" Target="https://learn.microsoft.com/en-us/microsoft-copilot-studio/advanced-flow" TargetMode="External"/><Relationship Id="rId1" Type="http://schemas.openxmlformats.org/officeDocument/2006/relationships/slideLayout" Target="../slideLayouts/slideLayout2.xml"/><Relationship Id="rId5" Type="http://schemas.openxmlformats.org/officeDocument/2006/relationships/hyperlink" Target="https://learn.microsoft.com/en-us/microsoft-copilot-studio/advanced-use-skills" TargetMode="External"/><Relationship Id="rId4" Type="http://schemas.openxmlformats.org/officeDocument/2006/relationships/hyperlink" Target="https://learn.microsoft.com/en-us/microsoft-copilot-studio/advanced-plugin-action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learn.microsoft.com/en-us/microsoft-copilot-studio/advanced-use-flow"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learn.microsoft.com/en-us/microsoft-copilot-studio/agent-flow-express-mode" TargetMode="External"/><Relationship Id="rId5" Type="http://schemas.openxmlformats.org/officeDocument/2006/relationships/hyperlink" Target="https://www.matthewdevaney.com/?s=Power+Automate+Standards" TargetMode="External"/><Relationship Id="rId4" Type="http://schemas.openxmlformats.org/officeDocument/2006/relationships/hyperlink" Target="https://learn.microsoft.com/en-us/microsoft-copilot-studio/authoring-http-node"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hyperlink" Target="https://mattjimison.com/2023/05/16/the-execution-of-template-action-return_values_to_power_virtual_agents-is-fail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hyperlink" Target="https://learn.microsoft.com/en-us/microsoft-copilot-studio/advanced-proactive-message" TargetMode="External"/><Relationship Id="rId4" Type="http://schemas.openxmlformats.org/officeDocument/2006/relationships/hyperlink" Target="https://learn.microsoft.com/en-us/connectors/microsoftcopilotstudio/#execute-agent"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learn.microsoft.com/en-us/connectors/custom-connectors/"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9.xml"/><Relationship Id="rId1" Type="http://schemas.openxmlformats.org/officeDocument/2006/relationships/tags" Target="../tags/tag1.xml"/><Relationship Id="rId5" Type="http://schemas.openxmlformats.org/officeDocument/2006/relationships/image" Target="../media/image230.png"/><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34.png"/><Relationship Id="rId1" Type="http://schemas.openxmlformats.org/officeDocument/2006/relationships/slideLayout" Target="../slideLayouts/slideLayout3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75.xml.rels><?xml version="1.0" encoding="UTF-8" standalone="yes"?>
<Relationships xmlns="http://schemas.openxmlformats.org/package/2006/relationships"><Relationship Id="rId3" Type="http://schemas.openxmlformats.org/officeDocument/2006/relationships/hyperlink" Target="https://learn.microsoft.com/en-us/azure/api-management/export-rest-mcp-server" TargetMode="External"/><Relationship Id="rId2" Type="http://schemas.openxmlformats.org/officeDocument/2006/relationships/image" Target="../media/image236.png"/><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8" Type="http://schemas.openxmlformats.org/officeDocument/2006/relationships/image" Target="../media/image242.svg"/><Relationship Id="rId13" Type="http://schemas.openxmlformats.org/officeDocument/2006/relationships/image" Target="../media/image247.png"/><Relationship Id="rId3" Type="http://schemas.openxmlformats.org/officeDocument/2006/relationships/image" Target="../media/image237.png"/><Relationship Id="rId7" Type="http://schemas.openxmlformats.org/officeDocument/2006/relationships/image" Target="../media/image241.png"/><Relationship Id="rId12" Type="http://schemas.openxmlformats.org/officeDocument/2006/relationships/image" Target="../media/image246.svg"/><Relationship Id="rId2" Type="http://schemas.openxmlformats.org/officeDocument/2006/relationships/notesSlide" Target="../notesSlides/notesSlide63.xml"/><Relationship Id="rId16" Type="http://schemas.openxmlformats.org/officeDocument/2006/relationships/image" Target="../media/image250.svg"/><Relationship Id="rId1" Type="http://schemas.openxmlformats.org/officeDocument/2006/relationships/slideLayout" Target="../slideLayouts/slideLayout18.xml"/><Relationship Id="rId6" Type="http://schemas.openxmlformats.org/officeDocument/2006/relationships/image" Target="../media/image240.svg"/><Relationship Id="rId11" Type="http://schemas.openxmlformats.org/officeDocument/2006/relationships/image" Target="../media/image245.png"/><Relationship Id="rId5" Type="http://schemas.openxmlformats.org/officeDocument/2006/relationships/image" Target="../media/image239.png"/><Relationship Id="rId15" Type="http://schemas.openxmlformats.org/officeDocument/2006/relationships/image" Target="../media/image249.png"/><Relationship Id="rId10" Type="http://schemas.openxmlformats.org/officeDocument/2006/relationships/image" Target="../media/image244.svg"/><Relationship Id="rId4" Type="http://schemas.openxmlformats.org/officeDocument/2006/relationships/image" Target="../media/image238.svg"/><Relationship Id="rId9" Type="http://schemas.openxmlformats.org/officeDocument/2006/relationships/image" Target="../media/image243.png"/><Relationship Id="rId14" Type="http://schemas.openxmlformats.org/officeDocument/2006/relationships/image" Target="../media/image248.sv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252.svg"/><Relationship Id="rId7" Type="http://schemas.openxmlformats.org/officeDocument/2006/relationships/image" Target="../media/image256.svg"/><Relationship Id="rId2" Type="http://schemas.openxmlformats.org/officeDocument/2006/relationships/image" Target="../media/image251.png"/><Relationship Id="rId1" Type="http://schemas.openxmlformats.org/officeDocument/2006/relationships/slideLayout" Target="../slideLayouts/slideLayout22.xml"/><Relationship Id="rId6" Type="http://schemas.openxmlformats.org/officeDocument/2006/relationships/image" Target="../media/image255.png"/><Relationship Id="rId5" Type="http://schemas.openxmlformats.org/officeDocument/2006/relationships/image" Target="../media/image254.svg"/><Relationship Id="rId4" Type="http://schemas.openxmlformats.org/officeDocument/2006/relationships/image" Target="../media/image253.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learn.microsoft.com/en-us/azure/bot-service/rest-api/bot-framework-rest-direct-line-3-0-concepts?view=azure-bot-service-4.0&amp;preserve-view=true" TargetMode="External"/><Relationship Id="rId2" Type="http://schemas.openxmlformats.org/officeDocument/2006/relationships/hyperlink" Target="https://learn.microsoft.com/en-us/microsoft-copilot-studio/publication-fundamentals-publish-channels?tabs=preview" TargetMode="External"/><Relationship Id="rId1" Type="http://schemas.openxmlformats.org/officeDocument/2006/relationships/slideLayout" Target="../slideLayouts/slideLayout2.xml"/><Relationship Id="rId6" Type="http://schemas.openxmlformats.org/officeDocument/2006/relationships/hyperlink" Target="https://github.com/microsoft/botframework-sdk#channels-and-adapters" TargetMode="External"/><Relationship Id="rId5" Type="http://schemas.openxmlformats.org/officeDocument/2006/relationships/hyperlink" Target="https://learn.microsoft.com/en-us/azure/bot-service/bot-service-manage-channels?view=azure-bot-service-4.0&amp;preserve-view=true#channels-list" TargetMode="External"/><Relationship Id="rId4" Type="http://schemas.openxmlformats.org/officeDocument/2006/relationships/hyperlink" Target="https://learn.microsoft.com/en-us/microsoft-copilot-studio/publication-connect-bot-to-azure-bot-service-channels"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github.com/microsoft/Agents/blob/main/samples/nodejs/copilotstudio-webchat-react/README.md" TargetMode="External"/><Relationship Id="rId3" Type="http://schemas.openxmlformats.org/officeDocument/2006/relationships/hyperlink" Target="https://learn.microsoft.com/en-us/microsoft-copilot-studio/publication-connect-bot-to-web-channels?tabs=preview" TargetMode="External"/><Relationship Id="rId7" Type="http://schemas.openxmlformats.org/officeDocument/2006/relationships/hyperlink" Target="https://adaptivecards.io/"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www.markdownguide.org/" TargetMode="External"/><Relationship Id="rId5" Type="http://schemas.openxmlformats.org/officeDocument/2006/relationships/hyperlink" Target="https://learn.microsoft.com/en-us/microsoftteams/platform/bots/how-to/format-your-bot-messages" TargetMode="External"/><Relationship Id="rId4" Type="http://schemas.openxmlformats.org/officeDocument/2006/relationships/hyperlink" Target="https://learn.microsoft.com/en-us/microsoft-copilot-studio/customize-default-canvas?tabs=web#customize-and-host-your-chat-canvas-advanced"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dynamics365/customer-service/administer/configure-bot-virtual-agent"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learn.microsoft.com/en-us/microsoft-copilot-studio/configure-generic-handoff" TargetMode="External"/></Relationships>
</file>

<file path=ppt/slides/_rels/slide86.xml.rels><?xml version="1.0" encoding="UTF-8" standalone="yes"?>
<Relationships xmlns="http://schemas.openxmlformats.org/package/2006/relationships"><Relationship Id="rId8" Type="http://schemas.openxmlformats.org/officeDocument/2006/relationships/hyperlink" Target="https://learn.microsoft.com/en-us/microsoft-copilot-studio/customer-copilot-servicenow" TargetMode="External"/><Relationship Id="rId13" Type="http://schemas.openxmlformats.org/officeDocument/2006/relationships/image" Target="../media/image260.svg"/><Relationship Id="rId18" Type="http://schemas.openxmlformats.org/officeDocument/2006/relationships/image" Target="../media/image265.png"/><Relationship Id="rId3" Type="http://schemas.openxmlformats.org/officeDocument/2006/relationships/hyperlink" Target="https://learn.microsoft.com/en-us/microsoft-copilot-studio/advanced-hand-off" TargetMode="External"/><Relationship Id="rId21" Type="http://schemas.openxmlformats.org/officeDocument/2006/relationships/image" Target="../media/image268.svg"/><Relationship Id="rId7" Type="http://schemas.openxmlformats.org/officeDocument/2006/relationships/hyperlink" Target="https://learn.microsoft.com/en-us/microsoft-copilot-studio/customer-copilot-salesforce-handoff" TargetMode="External"/><Relationship Id="rId12" Type="http://schemas.openxmlformats.org/officeDocument/2006/relationships/image" Target="../media/image259.png"/><Relationship Id="rId17" Type="http://schemas.openxmlformats.org/officeDocument/2006/relationships/image" Target="../media/image264.svg"/><Relationship Id="rId2" Type="http://schemas.openxmlformats.org/officeDocument/2006/relationships/notesSlide" Target="../notesSlides/notesSlide66.xml"/><Relationship Id="rId16" Type="http://schemas.openxmlformats.org/officeDocument/2006/relationships/image" Target="../media/image263.png"/><Relationship Id="rId20" Type="http://schemas.openxmlformats.org/officeDocument/2006/relationships/image" Target="../media/image267.png"/><Relationship Id="rId1" Type="http://schemas.openxmlformats.org/officeDocument/2006/relationships/slideLayout" Target="../slideLayouts/slideLayout2.xml"/><Relationship Id="rId6" Type="http://schemas.openxmlformats.org/officeDocument/2006/relationships/hyperlink" Target="https://learn.microsoft.com/en-us/microsoft-copilot-studio/customer-copilot-liveperson-handoff" TargetMode="External"/><Relationship Id="rId11" Type="http://schemas.openxmlformats.org/officeDocument/2006/relationships/image" Target="../media/image258.svg"/><Relationship Id="rId5" Type="http://schemas.openxmlformats.org/officeDocument/2006/relationships/hyperlink" Target="https://learn.microsoft.com/en-us/microsoft-copilot-studio/customer-copilot-genesys-handoff" TargetMode="External"/><Relationship Id="rId15" Type="http://schemas.openxmlformats.org/officeDocument/2006/relationships/image" Target="../media/image262.svg"/><Relationship Id="rId23" Type="http://schemas.openxmlformats.org/officeDocument/2006/relationships/image" Target="../media/image270.svg"/><Relationship Id="rId10" Type="http://schemas.openxmlformats.org/officeDocument/2006/relationships/image" Target="../media/image257.png"/><Relationship Id="rId19" Type="http://schemas.openxmlformats.org/officeDocument/2006/relationships/image" Target="../media/image266.svg"/><Relationship Id="rId4" Type="http://schemas.openxmlformats.org/officeDocument/2006/relationships/hyperlink" Target="https://learn.microsoft.com/en-us/dynamics365/customer-service/administer/configure-bot-virtual-agent" TargetMode="External"/><Relationship Id="rId9" Type="http://schemas.openxmlformats.org/officeDocument/2006/relationships/hyperlink" Target="https://learn.microsoft.com/en-us/microsoft-copilot-studio/configure-generic-handoff" TargetMode="External"/><Relationship Id="rId14" Type="http://schemas.openxmlformats.org/officeDocument/2006/relationships/image" Target="../media/image261.png"/><Relationship Id="rId22" Type="http://schemas.openxmlformats.org/officeDocument/2006/relationships/image" Target="../media/image269.png"/></Relationships>
</file>

<file path=ppt/slides/_rels/slide87.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svg"/><Relationship Id="rId18" Type="http://schemas.openxmlformats.org/officeDocument/2006/relationships/image" Target="../media/image267.png"/><Relationship Id="rId3" Type="http://schemas.openxmlformats.org/officeDocument/2006/relationships/hyperlink" Target="https://microsoft.github.io/mcscatblog/posts/copilot-studio-handover-live-agent/" TargetMode="External"/><Relationship Id="rId21" Type="http://schemas.openxmlformats.org/officeDocument/2006/relationships/image" Target="../media/image270.svg"/><Relationship Id="rId7" Type="http://schemas.openxmlformats.org/officeDocument/2006/relationships/image" Target="../media/image258.svg"/><Relationship Id="rId12" Type="http://schemas.openxmlformats.org/officeDocument/2006/relationships/image" Target="../media/image263.png"/><Relationship Id="rId17" Type="http://schemas.openxmlformats.org/officeDocument/2006/relationships/image" Target="../media/image274.svg"/><Relationship Id="rId2" Type="http://schemas.openxmlformats.org/officeDocument/2006/relationships/notesSlide" Target="../notesSlides/notesSlide67.xml"/><Relationship Id="rId16" Type="http://schemas.openxmlformats.org/officeDocument/2006/relationships/image" Target="../media/image273.png"/><Relationship Id="rId20"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257.png"/><Relationship Id="rId11" Type="http://schemas.openxmlformats.org/officeDocument/2006/relationships/image" Target="../media/image272.svg"/><Relationship Id="rId5" Type="http://schemas.openxmlformats.org/officeDocument/2006/relationships/hyperlink" Target="https://learn.microsoft.com/en-us/microsoft-copilot-studio/advanced-use-skills" TargetMode="External"/><Relationship Id="rId15" Type="http://schemas.openxmlformats.org/officeDocument/2006/relationships/image" Target="../media/image266.svg"/><Relationship Id="rId10" Type="http://schemas.openxmlformats.org/officeDocument/2006/relationships/image" Target="../media/image271.png"/><Relationship Id="rId19" Type="http://schemas.openxmlformats.org/officeDocument/2006/relationships/image" Target="../media/image268.svg"/><Relationship Id="rId4" Type="http://schemas.openxmlformats.org/officeDocument/2006/relationships/hyperlink" Target="https://learn.microsoft.com/en-us/microsoft-copilot-studio/advanced-hand-off" TargetMode="External"/><Relationship Id="rId9" Type="http://schemas.openxmlformats.org/officeDocument/2006/relationships/image" Target="../media/image260.svg"/><Relationship Id="rId14" Type="http://schemas.openxmlformats.org/officeDocument/2006/relationships/image" Target="../media/image2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280.svg"/><Relationship Id="rId13" Type="http://schemas.openxmlformats.org/officeDocument/2006/relationships/image" Target="../media/image285.png"/><Relationship Id="rId18" Type="http://schemas.openxmlformats.org/officeDocument/2006/relationships/image" Target="../media/image290.svg"/><Relationship Id="rId3" Type="http://schemas.openxmlformats.org/officeDocument/2006/relationships/image" Target="../media/image275.png"/><Relationship Id="rId7" Type="http://schemas.openxmlformats.org/officeDocument/2006/relationships/image" Target="../media/image279.png"/><Relationship Id="rId12" Type="http://schemas.openxmlformats.org/officeDocument/2006/relationships/image" Target="../media/image284.svg"/><Relationship Id="rId17" Type="http://schemas.openxmlformats.org/officeDocument/2006/relationships/image" Target="../media/image289.png"/><Relationship Id="rId2" Type="http://schemas.openxmlformats.org/officeDocument/2006/relationships/notesSlide" Target="../notesSlides/notesSlide68.xml"/><Relationship Id="rId16" Type="http://schemas.openxmlformats.org/officeDocument/2006/relationships/image" Target="../media/image288.svg"/><Relationship Id="rId20" Type="http://schemas.openxmlformats.org/officeDocument/2006/relationships/image" Target="../media/image292.svg"/><Relationship Id="rId1" Type="http://schemas.openxmlformats.org/officeDocument/2006/relationships/slideLayout" Target="../slideLayouts/slideLayout8.xml"/><Relationship Id="rId6" Type="http://schemas.openxmlformats.org/officeDocument/2006/relationships/image" Target="../media/image278.svg"/><Relationship Id="rId11" Type="http://schemas.openxmlformats.org/officeDocument/2006/relationships/image" Target="../media/image283.png"/><Relationship Id="rId5" Type="http://schemas.openxmlformats.org/officeDocument/2006/relationships/image" Target="../media/image277.png"/><Relationship Id="rId15" Type="http://schemas.openxmlformats.org/officeDocument/2006/relationships/image" Target="../media/image287.png"/><Relationship Id="rId10" Type="http://schemas.openxmlformats.org/officeDocument/2006/relationships/image" Target="../media/image282.svg"/><Relationship Id="rId19" Type="http://schemas.openxmlformats.org/officeDocument/2006/relationships/image" Target="../media/image291.png"/><Relationship Id="rId4" Type="http://schemas.openxmlformats.org/officeDocument/2006/relationships/image" Target="../media/image276.svg"/><Relationship Id="rId9" Type="http://schemas.openxmlformats.org/officeDocument/2006/relationships/image" Target="../media/image281.png"/><Relationship Id="rId14" Type="http://schemas.openxmlformats.org/officeDocument/2006/relationships/image" Target="../media/image286.sv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4.png"/></Relationships>
</file>

<file path=ppt/slides/_rels/slide90.xml.rels><?xml version="1.0" encoding="UTF-8" standalone="yes"?>
<Relationships xmlns="http://schemas.openxmlformats.org/package/2006/relationships"><Relationship Id="rId8" Type="http://schemas.openxmlformats.org/officeDocument/2006/relationships/image" Target="../media/image298.svg"/><Relationship Id="rId3" Type="http://schemas.openxmlformats.org/officeDocument/2006/relationships/image" Target="../media/image293.png"/><Relationship Id="rId7" Type="http://schemas.openxmlformats.org/officeDocument/2006/relationships/image" Target="../media/image297.png"/><Relationship Id="rId12" Type="http://schemas.openxmlformats.org/officeDocument/2006/relationships/image" Target="../media/image301.png"/><Relationship Id="rId2" Type="http://schemas.openxmlformats.org/officeDocument/2006/relationships/notesSlide" Target="../notesSlides/notesSlide69.xml"/><Relationship Id="rId1" Type="http://schemas.openxmlformats.org/officeDocument/2006/relationships/slideLayout" Target="../slideLayouts/slideLayout9.xml"/><Relationship Id="rId6" Type="http://schemas.openxmlformats.org/officeDocument/2006/relationships/image" Target="../media/image296.svg"/><Relationship Id="rId11" Type="http://schemas.openxmlformats.org/officeDocument/2006/relationships/image" Target="../media/image34.png"/><Relationship Id="rId5" Type="http://schemas.openxmlformats.org/officeDocument/2006/relationships/image" Target="../media/image295.png"/><Relationship Id="rId10" Type="http://schemas.openxmlformats.org/officeDocument/2006/relationships/image" Target="../media/image300.png"/><Relationship Id="rId4" Type="http://schemas.openxmlformats.org/officeDocument/2006/relationships/image" Target="../media/image294.svg"/><Relationship Id="rId9" Type="http://schemas.openxmlformats.org/officeDocument/2006/relationships/image" Target="../media/image29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302.gif"/><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303.png"/></Relationships>
</file>

<file path=ppt/slides/_rels/slide93.xml.rels><?xml version="1.0" encoding="UTF-8" standalone="yes"?>
<Relationships xmlns="http://schemas.openxmlformats.org/package/2006/relationships"><Relationship Id="rId3" Type="http://schemas.openxmlformats.org/officeDocument/2006/relationships/image" Target="../media/image302.gif"/><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image" Target="../media/image304.png"/></Relationships>
</file>

<file path=ppt/slides/_rels/slide94.xml.rels><?xml version="1.0" encoding="UTF-8" standalone="yes"?>
<Relationships xmlns="http://schemas.openxmlformats.org/package/2006/relationships"><Relationship Id="rId3" Type="http://schemas.openxmlformats.org/officeDocument/2006/relationships/image" Target="../media/image302.gif"/><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305.png"/></Relationships>
</file>

<file path=ppt/slides/_rels/slide95.xml.rels><?xml version="1.0" encoding="UTF-8" standalone="yes"?>
<Relationships xmlns="http://schemas.openxmlformats.org/package/2006/relationships"><Relationship Id="rId3" Type="http://schemas.openxmlformats.org/officeDocument/2006/relationships/image" Target="../media/image302.gif"/><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30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hyperlink" Target="https://learn.microsoft.com/en-us/entra/identity/users/directory-self-service-signup" TargetMode="External"/><Relationship Id="rId2" Type="http://schemas.openxmlformats.org/officeDocument/2006/relationships/hyperlink" Target="https://copilotstudio.microsoft.com/" TargetMode="Externa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8" Type="http://schemas.openxmlformats.org/officeDocument/2006/relationships/hyperlink" Target="https://learn.microsoft.com/en-us/microsoftteams/manage-apps" TargetMode="External"/><Relationship Id="rId13" Type="http://schemas.openxmlformats.org/officeDocument/2006/relationships/hyperlink" Target="https://copilotstudio.microsoft.com/" TargetMode="External"/><Relationship Id="rId18" Type="http://schemas.openxmlformats.org/officeDocument/2006/relationships/image" Target="../media/image310.svg"/><Relationship Id="rId26" Type="http://schemas.openxmlformats.org/officeDocument/2006/relationships/image" Target="../media/image316.svg"/><Relationship Id="rId3" Type="http://schemas.openxmlformats.org/officeDocument/2006/relationships/hyperlink" Target="https://learn.microsoft.com/en-us/microsoft-copilot-studio/security-and-governance" TargetMode="External"/><Relationship Id="rId21" Type="http://schemas.openxmlformats.org/officeDocument/2006/relationships/image" Target="../media/image313.png"/><Relationship Id="rId7" Type="http://schemas.openxmlformats.org/officeDocument/2006/relationships/hyperlink" Target="https://learn.microsoft.com/en-us/power-platform/admin/control-user-access" TargetMode="External"/><Relationship Id="rId12" Type="http://schemas.openxmlformats.org/officeDocument/2006/relationships/hyperlink" Target="https://learn.microsoft.com/en-us/power-platform/guidance/white-papers/enterprise-security" TargetMode="External"/><Relationship Id="rId17" Type="http://schemas.openxmlformats.org/officeDocument/2006/relationships/image" Target="../media/image309.png"/><Relationship Id="rId25" Type="http://schemas.openxmlformats.org/officeDocument/2006/relationships/image" Target="../media/image315.png"/><Relationship Id="rId2" Type="http://schemas.openxmlformats.org/officeDocument/2006/relationships/notesSlide" Target="../notesSlides/notesSlide76.xml"/><Relationship Id="rId16" Type="http://schemas.openxmlformats.org/officeDocument/2006/relationships/image" Target="../media/image308.svg"/><Relationship Id="rId20" Type="http://schemas.openxmlformats.org/officeDocument/2006/relationships/image" Target="../media/image312.svg"/><Relationship Id="rId1" Type="http://schemas.openxmlformats.org/officeDocument/2006/relationships/slideLayout" Target="../slideLayouts/slideLayout2.xml"/><Relationship Id="rId6" Type="http://schemas.openxmlformats.org/officeDocument/2006/relationships/hyperlink" Target="https://learn.microsoft.com/en-us/microsoft-copilot-studio/requirements-licensing?tabs=web" TargetMode="External"/><Relationship Id="rId11" Type="http://schemas.openxmlformats.org/officeDocument/2006/relationships/hyperlink" Target="https://learn.microsoft.com/en-us/microsoft-copilot-studio/configure-web-security" TargetMode="External"/><Relationship Id="rId24" Type="http://schemas.openxmlformats.org/officeDocument/2006/relationships/image" Target="../media/image182.svg"/><Relationship Id="rId5" Type="http://schemas.openxmlformats.org/officeDocument/2006/relationships/hyperlink" Target="https://learn.microsoft.com/en-us/microsoft-copilot-studio/admin-data-loss-prevention#exempt-a-bot-from-dlp-policies" TargetMode="External"/><Relationship Id="rId15" Type="http://schemas.openxmlformats.org/officeDocument/2006/relationships/image" Target="../media/image307.png"/><Relationship Id="rId23" Type="http://schemas.openxmlformats.org/officeDocument/2006/relationships/image" Target="../media/image181.png"/><Relationship Id="rId10" Type="http://schemas.openxmlformats.org/officeDocument/2006/relationships/hyperlink" Target="https://learn.microsoft.com/en-us/microsoft-copilot-studio/admin-share-bots?tabs=web#share-a-bot-for-collaborative-authoring" TargetMode="External"/><Relationship Id="rId19" Type="http://schemas.openxmlformats.org/officeDocument/2006/relationships/image" Target="../media/image311.png"/><Relationship Id="rId4" Type="http://schemas.openxmlformats.org/officeDocument/2006/relationships/hyperlink" Target="https://learn.microsoft.com/en-us/microsoft-copilot-studio/admin-data-loss-prevention#enable-dlp-enforcement-for-chatbots" TargetMode="External"/><Relationship Id="rId9" Type="http://schemas.openxmlformats.org/officeDocument/2006/relationships/hyperlink" Target="https://learn.microsoft.com/en-us/entra/identity/users/directory-self-service-signup" TargetMode="External"/><Relationship Id="rId14" Type="http://schemas.openxmlformats.org/officeDocument/2006/relationships/hyperlink" Target="https://aka.ms/CopilotStudioForTeams" TargetMode="External"/><Relationship Id="rId22" Type="http://schemas.openxmlformats.org/officeDocument/2006/relationships/image" Target="../media/image314.svg"/></Relationships>
</file>

<file path=ppt/slides/_rels/slide99.xml.rels><?xml version="1.0" encoding="UTF-8" standalone="yes"?>
<Relationships xmlns="http://schemas.openxmlformats.org/package/2006/relationships"><Relationship Id="rId8" Type="http://schemas.openxmlformats.org/officeDocument/2006/relationships/hyperlink" Target="https://learn.microsoft.com/en-us/microsoft-copilot-studio/security-and-governance" TargetMode="External"/><Relationship Id="rId13" Type="http://schemas.openxmlformats.org/officeDocument/2006/relationships/hyperlink" Target="https://learn.microsoft.com/en-us/power-apps/maker/data-platform/environmentvariables-azure-key-vault-secrets" TargetMode="External"/><Relationship Id="rId18" Type="http://schemas.openxmlformats.org/officeDocument/2006/relationships/hyperlink" Target="https://learn.microsoft.com/en-us/power-platform/admin/about-lockbox" TargetMode="External"/><Relationship Id="rId3" Type="http://schemas.openxmlformats.org/officeDocument/2006/relationships/hyperlink" Target="https://learn.microsoft.com/en-us/power-platform/guidance/white-papers/enterprise-security" TargetMode="External"/><Relationship Id="rId21" Type="http://schemas.openxmlformats.org/officeDocument/2006/relationships/hyperlink" Target="https://learn.microsoft.com/en-us/entra/architecture/secure-best-practices" TargetMode="External"/><Relationship Id="rId7" Type="http://schemas.openxmlformats.org/officeDocument/2006/relationships/hyperlink" Target="https://learn.microsoft.com/en-us/microsoft-copilot-studio/admin-data-loss-prevention" TargetMode="External"/><Relationship Id="rId12" Type="http://schemas.openxmlformats.org/officeDocument/2006/relationships/hyperlink" Target="https://learn.microsoft.com/en-us/power-platform/admin/security/connect-data-sources" TargetMode="External"/><Relationship Id="rId17" Type="http://schemas.openxmlformats.org/officeDocument/2006/relationships/hyperlink" Target="https://learn.microsoft.com/en-us/power-platform/admin/customer-managed-key" TargetMode="External"/><Relationship Id="rId2" Type="http://schemas.openxmlformats.org/officeDocument/2006/relationships/notesSlide" Target="../notesSlides/notesSlide77.xml"/><Relationship Id="rId16" Type="http://schemas.openxmlformats.org/officeDocument/2006/relationships/hyperlink" Target="https://learn.microsoft.com/en-us/power-platform/admin/enable-use-comprehensive-auditing" TargetMode="External"/><Relationship Id="rId20" Type="http://schemas.openxmlformats.org/officeDocument/2006/relationships/hyperlink" Target="https://learn.microsoft.com/en-us/power-platform/admin/vnet-support-overview" TargetMode="External"/><Relationship Id="rId1" Type="http://schemas.openxmlformats.org/officeDocument/2006/relationships/slideLayout" Target="../slideLayouts/slideLayout2.xml"/><Relationship Id="rId6" Type="http://schemas.openxmlformats.org/officeDocument/2006/relationships/hyperlink" Target="https://learn.microsoft.com/en-us/power-platform/admin/manage-group-teams" TargetMode="External"/><Relationship Id="rId11" Type="http://schemas.openxmlformats.org/officeDocument/2006/relationships/hyperlink" Target="https://learn.microsoft.com/en-us/microsoft-copilot-studio/admin-share-bots?tabs=web" TargetMode="External"/><Relationship Id="rId5" Type="http://schemas.openxmlformats.org/officeDocument/2006/relationships/hyperlink" Target="https://learn.microsoft.com/en-us/power-platform/admin/control-user-access" TargetMode="External"/><Relationship Id="rId15" Type="http://schemas.openxmlformats.org/officeDocument/2006/relationships/hyperlink" Target="https://learn.microsoft.com/en-us/power-platform/alm/pipelines" TargetMode="External"/><Relationship Id="rId23" Type="http://schemas.openxmlformats.org/officeDocument/2006/relationships/image" Target="../media/image318.svg"/><Relationship Id="rId10" Type="http://schemas.openxmlformats.org/officeDocument/2006/relationships/hyperlink" Target="https://learn.microsoft.com/en-us/microsoft-copilot-studio/configure-web-security" TargetMode="External"/><Relationship Id="rId19" Type="http://schemas.openxmlformats.org/officeDocument/2006/relationships/hyperlink" Target="https://learn.microsoft.com/en-us/power-platform/admin/ip-firewall" TargetMode="External"/><Relationship Id="rId4" Type="http://schemas.openxmlformats.org/officeDocument/2006/relationships/hyperlink" Target="https://learn.microsoft.com/en-us/entra/identity/users/licensing-groups-assign" TargetMode="External"/><Relationship Id="rId9" Type="http://schemas.openxmlformats.org/officeDocument/2006/relationships/hyperlink" Target="https://learn.microsoft.com/en-us/microsoft-copilot-studio/manage-data-movement-outside-us" TargetMode="External"/><Relationship Id="rId14" Type="http://schemas.openxmlformats.org/officeDocument/2006/relationships/hyperlink" Target="https://learn.microsoft.com/en-us/microsoft-copilot-studio/advanced-end-user-authentication?tabs=web#authentication-variables" TargetMode="External"/><Relationship Id="rId22" Type="http://schemas.openxmlformats.org/officeDocument/2006/relationships/image" Target="../media/image31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2BF11-A713-63A8-2F2E-FB7EB0DF6FDF}"/>
              </a:ext>
            </a:extLst>
          </p:cNvPr>
          <p:cNvSpPr>
            <a:spLocks noGrp="1"/>
          </p:cNvSpPr>
          <p:nvPr>
            <p:ph type="title"/>
          </p:nvPr>
        </p:nvSpPr>
        <p:spPr/>
        <p:txBody>
          <a:bodyPr/>
          <a:lstStyle/>
          <a:p>
            <a:r>
              <a:rPr lang="en-US" dirty="0"/>
              <a:t>Change log </a:t>
            </a:r>
          </a:p>
        </p:txBody>
      </p:sp>
      <p:sp>
        <p:nvSpPr>
          <p:cNvPr id="3" name="Text Placeholder 2">
            <a:extLst>
              <a:ext uri="{FF2B5EF4-FFF2-40B4-BE49-F238E27FC236}">
                <a16:creationId xmlns:a16="http://schemas.microsoft.com/office/drawing/2014/main" id="{8251A4C0-2E25-3E87-A4E2-5C746784F2EC}"/>
              </a:ext>
            </a:extLst>
          </p:cNvPr>
          <p:cNvSpPr>
            <a:spLocks noGrp="1"/>
          </p:cNvSpPr>
          <p:nvPr>
            <p:ph type="body" sz="quarter" idx="10"/>
          </p:nvPr>
        </p:nvSpPr>
        <p:spPr>
          <a:xfrm>
            <a:off x="586391" y="1434371"/>
            <a:ext cx="11018520" cy="3397853"/>
          </a:xfrm>
        </p:spPr>
        <p:txBody>
          <a:bodyPr vert="horz" wrap="square" lIns="0" tIns="0" rIns="0" bIns="0" rtlCol="0" anchor="t">
            <a:spAutoFit/>
          </a:bodyPr>
          <a:lstStyle/>
          <a:p>
            <a:r>
              <a:rPr lang="en-US" sz="1600" dirty="0">
                <a:latin typeface="Aptos"/>
                <a:cs typeface="Segoe UI"/>
              </a:rPr>
              <a:t>Use this slide to keep track of changes in the deck so we can list the update in the change log on GitHub when publishing a new version. Format for change log: </a:t>
            </a:r>
            <a:r>
              <a:rPr lang="en-US" sz="1600" b="1" i="1" dirty="0">
                <a:latin typeface="Aptos"/>
                <a:cs typeface="Segoe UI"/>
              </a:rPr>
              <a:t>Date (alias): explain changes on the deck</a:t>
            </a:r>
            <a:r>
              <a:rPr lang="en-US" sz="1600" i="1" dirty="0">
                <a:latin typeface="Aptos"/>
                <a:cs typeface="Segoe UI"/>
              </a:rPr>
              <a:t>.</a:t>
            </a:r>
          </a:p>
          <a:p>
            <a:endParaRPr lang="en-US" sz="1600" dirty="0"/>
          </a:p>
          <a:p>
            <a:r>
              <a:rPr lang="en-US" sz="1600" b="1" u="sng" dirty="0">
                <a:latin typeface="Aptos"/>
                <a:cs typeface="Segoe UI"/>
              </a:rPr>
              <a:t>Version 2.3 (in progress):</a:t>
            </a:r>
          </a:p>
          <a:p>
            <a:endParaRPr lang="en-US" sz="1600" dirty="0"/>
          </a:p>
          <a:p>
            <a:r>
              <a:rPr lang="en-US" sz="1600" b="1" u="sng" dirty="0">
                <a:latin typeface="Aptos"/>
                <a:cs typeface="Segoe UI"/>
              </a:rPr>
              <a:t>Version </a:t>
            </a:r>
            <a:r>
              <a:rPr lang="en-US" sz="1600" b="1" u="sng">
                <a:latin typeface="Aptos"/>
                <a:cs typeface="Segoe UI"/>
              </a:rPr>
              <a:t>2.2 (Feb 2, 26):</a:t>
            </a:r>
            <a:endParaRPr lang="en-US" sz="1600" b="1" u="sng" dirty="0">
              <a:latin typeface="Aptos"/>
              <a:cs typeface="Segoe UI"/>
            </a:endParaRPr>
          </a:p>
          <a:p>
            <a:r>
              <a:rPr lang="en-US" sz="1600" dirty="0">
                <a:latin typeface="Aptos"/>
                <a:cs typeface="Segoe UI"/>
              </a:rPr>
              <a:t>12/4/25 (</a:t>
            </a:r>
            <a:r>
              <a:rPr lang="en-US" sz="1600" dirty="0" err="1">
                <a:latin typeface="Aptos"/>
                <a:cs typeface="Segoe UI"/>
              </a:rPr>
              <a:t>remidyon</a:t>
            </a:r>
            <a:r>
              <a:rPr lang="en-US" sz="1600" dirty="0">
                <a:latin typeface="Aptos"/>
                <a:cs typeface="Segoe UI"/>
              </a:rPr>
              <a:t>): adding slides on when to use component collection and when to use child agent/connected agent</a:t>
            </a:r>
          </a:p>
          <a:p>
            <a:r>
              <a:rPr lang="en-US" sz="1600" dirty="0">
                <a:latin typeface="Aptos"/>
                <a:cs typeface="Segoe UI"/>
              </a:rPr>
              <a:t>1/7/26 (</a:t>
            </a:r>
            <a:r>
              <a:rPr lang="en-US" sz="1600" dirty="0" err="1">
                <a:latin typeface="Aptos"/>
                <a:cs typeface="Segoe UI"/>
              </a:rPr>
              <a:t>remidyon</a:t>
            </a:r>
            <a:r>
              <a:rPr lang="en-US" sz="1600" dirty="0">
                <a:latin typeface="Aptos"/>
                <a:cs typeface="Segoe UI"/>
              </a:rPr>
              <a:t>): updating screenshot of Copilot Studio Estimator</a:t>
            </a:r>
          </a:p>
          <a:p>
            <a:r>
              <a:rPr lang="en-US" sz="1600" dirty="0">
                <a:latin typeface="Aptos"/>
                <a:cs typeface="Segoe UI"/>
              </a:rPr>
              <a:t>1/14/2026 (</a:t>
            </a:r>
            <a:r>
              <a:rPr lang="en-US" sz="1600" dirty="0" err="1">
                <a:latin typeface="Aptos"/>
                <a:cs typeface="Segoe UI"/>
              </a:rPr>
              <a:t>remidyon</a:t>
            </a:r>
            <a:r>
              <a:rPr lang="en-US" sz="1600" dirty="0">
                <a:latin typeface="Aptos"/>
                <a:cs typeface="Segoe UI"/>
              </a:rPr>
              <a:t>): adding 128 tool limit is at agent level</a:t>
            </a:r>
          </a:p>
          <a:p>
            <a:r>
              <a:rPr lang="en-US" sz="1600" dirty="0">
                <a:latin typeface="Aptos"/>
                <a:cs typeface="Segoe UI"/>
              </a:rPr>
              <a:t>1/20/2026 (</a:t>
            </a:r>
            <a:r>
              <a:rPr lang="en-US" sz="1600" dirty="0" err="1">
                <a:latin typeface="Aptos"/>
                <a:cs typeface="Segoe UI"/>
              </a:rPr>
              <a:t>gughini</a:t>
            </a:r>
            <a:r>
              <a:rPr lang="en-US" sz="1600" dirty="0">
                <a:latin typeface="Aptos"/>
                <a:cs typeface="Segoe UI"/>
              </a:rPr>
              <a:t>): improving slide 46 with the capability to connect to A2A as well as other Knowledge Sources</a:t>
            </a:r>
          </a:p>
          <a:p>
            <a:r>
              <a:rPr lang="en-US" sz="1600" dirty="0">
                <a:latin typeface="Aptos"/>
                <a:cs typeface="Segoe UI"/>
              </a:rPr>
              <a:t>1/28/2026 (</a:t>
            </a:r>
            <a:r>
              <a:rPr lang="en-US" sz="1600" dirty="0" err="1">
                <a:latin typeface="Aptos"/>
                <a:cs typeface="Segoe UI"/>
              </a:rPr>
              <a:t>pefelesk</a:t>
            </a:r>
            <a:r>
              <a:rPr lang="en-US" sz="1600" dirty="0">
                <a:latin typeface="Aptos"/>
                <a:cs typeface="Segoe UI"/>
              </a:rPr>
              <a:t>): updated slides 68 &amp; 70 to add agent flow express mode feature and pattern to return control back to the agent with "Execute Agent" action</a:t>
            </a:r>
            <a:endParaRPr lang="en-US" sz="1600" dirty="0"/>
          </a:p>
        </p:txBody>
      </p:sp>
    </p:spTree>
    <p:extLst>
      <p:ext uri="{BB962C8B-B14F-4D97-AF65-F5344CB8AC3E}">
        <p14:creationId xmlns:p14="http://schemas.microsoft.com/office/powerpoint/2010/main" val="11337089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4F73-F652-53E9-62B0-42E76ACD5023}"/>
              </a:ext>
            </a:extLst>
          </p:cNvPr>
          <p:cNvSpPr>
            <a:spLocks noGrp="1"/>
          </p:cNvSpPr>
          <p:nvPr>
            <p:ph type="title"/>
          </p:nvPr>
        </p:nvSpPr>
        <p:spPr/>
        <p:txBody>
          <a:bodyPr/>
          <a:lstStyle/>
          <a:p>
            <a:r>
              <a:rPr lang="en-US"/>
              <a:t>Key concepts: Microsoft Copilot</a:t>
            </a:r>
          </a:p>
        </p:txBody>
      </p:sp>
      <p:sp>
        <p:nvSpPr>
          <p:cNvPr id="4" name="Text Placeholder 3">
            <a:extLst>
              <a:ext uri="{FF2B5EF4-FFF2-40B4-BE49-F238E27FC236}">
                <a16:creationId xmlns:a16="http://schemas.microsoft.com/office/drawing/2014/main" id="{CF8AFFA2-40C4-0C88-224B-1DE7EE536D3C}"/>
              </a:ext>
            </a:extLst>
          </p:cNvPr>
          <p:cNvSpPr>
            <a:spLocks noGrp="1"/>
          </p:cNvSpPr>
          <p:nvPr>
            <p:ph type="body" sz="quarter" idx="10"/>
          </p:nvPr>
        </p:nvSpPr>
        <p:spPr>
          <a:xfrm>
            <a:off x="2540000" y="1225677"/>
            <a:ext cx="9053513" cy="1270922"/>
          </a:xfrm>
        </p:spPr>
        <p:txBody>
          <a:bodyPr/>
          <a:lstStyle/>
          <a:p>
            <a:pPr marL="0" indent="0">
              <a:buNone/>
            </a:pPr>
            <a:r>
              <a:rPr lang="en-US" b="1">
                <a:solidFill>
                  <a:srgbClr val="0078D4"/>
                </a:solidFill>
              </a:rPr>
              <a:t>Microsoft 365 Copilot </a:t>
            </a:r>
            <a:r>
              <a:rPr lang="en-US" b="1"/>
              <a:t>and </a:t>
            </a:r>
            <a:r>
              <a:rPr lang="en-US" b="1">
                <a:solidFill>
                  <a:srgbClr val="0078D4"/>
                </a:solidFill>
              </a:rPr>
              <a:t>Copilot Chat </a:t>
            </a:r>
            <a:r>
              <a:rPr lang="en-US" b="1"/>
              <a:t>(internal, employee experiences – B2E)</a:t>
            </a:r>
          </a:p>
          <a:p>
            <a:pPr marL="0" indent="0">
              <a:buNone/>
            </a:pPr>
            <a:r>
              <a:rPr lang="en-US"/>
              <a:t>When a user has access to </a:t>
            </a:r>
            <a:r>
              <a:rPr lang="en-US" b="1"/>
              <a:t>both</a:t>
            </a:r>
            <a:r>
              <a:rPr lang="en-US"/>
              <a:t>, they see a tab toggle in the user interface to switch between the </a:t>
            </a:r>
            <a:r>
              <a:rPr lang="en-US" b="1">
                <a:solidFill>
                  <a:srgbClr val="0078D4"/>
                </a:solidFill>
              </a:rPr>
              <a:t>Work</a:t>
            </a:r>
            <a:r>
              <a:rPr lang="en-US"/>
              <a:t> (Microsoft 365 Copilot) and </a:t>
            </a:r>
            <a:r>
              <a:rPr lang="en-US" b="1">
                <a:solidFill>
                  <a:srgbClr val="0078D4"/>
                </a:solidFill>
              </a:rPr>
              <a:t>Web</a:t>
            </a:r>
            <a:r>
              <a:rPr lang="en-US"/>
              <a:t> experiences (Copilot Chat).</a:t>
            </a:r>
          </a:p>
          <a:p>
            <a:pPr marL="0" indent="0">
              <a:spcBef>
                <a:spcPts val="600"/>
              </a:spcBef>
              <a:buNone/>
            </a:pPr>
            <a:endParaRPr lang="en-US" b="1"/>
          </a:p>
        </p:txBody>
      </p:sp>
      <p:pic>
        <p:nvPicPr>
          <p:cNvPr id="5" name="Picture 2">
            <a:extLst>
              <a:ext uri="{FF2B5EF4-FFF2-40B4-BE49-F238E27FC236}">
                <a16:creationId xmlns:a16="http://schemas.microsoft.com/office/drawing/2014/main" id="{FA6669DB-FE67-2BC1-A37A-0458070C68D5}"/>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6281" y="1003077"/>
            <a:ext cx="1716124" cy="1716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F571D6-5D4C-28C8-C042-4278ECE4CC44}"/>
              </a:ext>
            </a:extLst>
          </p:cNvPr>
          <p:cNvSpPr txBox="1"/>
          <p:nvPr/>
        </p:nvSpPr>
        <p:spPr>
          <a:xfrm>
            <a:off x="446281" y="2621515"/>
            <a:ext cx="11147232" cy="4108817"/>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Microsoft 365 Copilot </a:t>
            </a:r>
            <a:r>
              <a:rPr kumimoji="0" lang="en-US" sz="1800" b="0" i="0" u="none" strike="noStrike" kern="1200" cap="none" spc="0" normalizeH="0" baseline="0" noProof="0">
                <a:ln>
                  <a:noFill/>
                </a:ln>
                <a:solidFill>
                  <a:srgbClr val="000000"/>
                </a:solidFill>
                <a:effectLst/>
                <a:uLnTx/>
                <a:uFillTx/>
                <a:latin typeface="Segoe UI"/>
                <a:ea typeface="+mn-ea"/>
                <a:cs typeface="+mn-cs"/>
              </a:rPr>
              <a:t>is a per-user license ($30/user/mo.) with premium features:</a:t>
            </a:r>
          </a:p>
          <a:p>
            <a:pPr marL="457183" marR="0" lvl="1" indent="0" algn="l" defTabSz="914367"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Build declarative agents via the Agent Builder feature</a:t>
            </a:r>
          </a:p>
          <a:p>
            <a:pPr marL="457183" marR="0" lvl="1" indent="0" algn="l" defTabSz="914367"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Build lightweight, interactive apps via the App Builder agent</a:t>
            </a:r>
          </a:p>
          <a:p>
            <a:pPr marL="457183" marR="0" lvl="1" indent="0" algn="l" defTabSz="914367"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Automate work across Microsoft 365 using natural language via the Workflows agent</a:t>
            </a:r>
          </a:p>
          <a:p>
            <a:pPr marL="457183" marR="0" lvl="1" indent="0" algn="l" defTabSz="914367"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Advanced out-of-the-box agents like the research and analysts Frontier ones, grounded on enterprise data and using the latest reasoning models.</a:t>
            </a:r>
          </a:p>
          <a:p>
            <a:pPr marL="457183" marR="0" lvl="1" indent="0" algn="l" defTabSz="914367"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Surface areas (e.g., integration with Office applications), </a:t>
            </a:r>
          </a:p>
          <a:p>
            <a:pPr marL="457183" marR="0" lvl="1" indent="0" algn="l" defTabSz="914367"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Features, like image generation, code interpreter, etc.</a:t>
            </a:r>
          </a:p>
          <a:p>
            <a:pPr marL="457183" marR="0" lvl="1" indent="0" algn="l" defTabSz="914367"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Knowledge sources (e.g., your enterprise data from Outlook, Teams or SharePoint).</a:t>
            </a:r>
          </a:p>
          <a:p>
            <a:pPr marL="0" marR="0" lvl="0" indent="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Copilot Chat</a:t>
            </a:r>
            <a:r>
              <a:rPr kumimoji="0" lang="en-US" sz="1800" b="0" i="0" u="none" strike="noStrike" kern="1200" cap="none" spc="0" normalizeH="0" baseline="0" noProof="0">
                <a:ln>
                  <a:noFill/>
                </a:ln>
                <a:solidFill>
                  <a:srgbClr val="000000"/>
                </a:solidFill>
                <a:effectLst/>
                <a:uLnTx/>
                <a:uFillTx/>
                <a:latin typeface="Segoe UI"/>
                <a:ea typeface="+mn-ea"/>
                <a:cs typeface="+mn-cs"/>
              </a:rPr>
              <a:t> can be seen as a free enterprise equivalent to ChatGPT. It uses the same underlying GPT models and can use data from the Web to generate answers to user queries.</a:t>
            </a:r>
          </a:p>
        </p:txBody>
      </p:sp>
    </p:spTree>
    <p:extLst>
      <p:ext uri="{BB962C8B-B14F-4D97-AF65-F5344CB8AC3E}">
        <p14:creationId xmlns:p14="http://schemas.microsoft.com/office/powerpoint/2010/main" val="1399836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712F-0DF8-E827-03E3-A37433773C8D}"/>
              </a:ext>
            </a:extLst>
          </p:cNvPr>
          <p:cNvSpPr>
            <a:spLocks noGrp="1"/>
          </p:cNvSpPr>
          <p:nvPr>
            <p:ph type="title"/>
          </p:nvPr>
        </p:nvSpPr>
        <p:spPr/>
        <p:txBody>
          <a:bodyPr/>
          <a:lstStyle/>
          <a:p>
            <a:r>
              <a:rPr lang="en-US"/>
              <a:t>Environment strategy</a:t>
            </a:r>
            <a:endParaRPr lang="en-150"/>
          </a:p>
        </p:txBody>
      </p:sp>
      <p:sp>
        <p:nvSpPr>
          <p:cNvPr id="7" name="Text Placeholder 6">
            <a:extLst>
              <a:ext uri="{FF2B5EF4-FFF2-40B4-BE49-F238E27FC236}">
                <a16:creationId xmlns:a16="http://schemas.microsoft.com/office/drawing/2014/main" id="{F6C66075-E558-48F2-A364-3DD4055504BA}"/>
              </a:ext>
            </a:extLst>
          </p:cNvPr>
          <p:cNvSpPr>
            <a:spLocks noGrp="1"/>
          </p:cNvSpPr>
          <p:nvPr>
            <p:ph type="body" sz="quarter" idx="10"/>
          </p:nvPr>
        </p:nvSpPr>
        <p:spPr>
          <a:xfrm>
            <a:off x="680893" y="1563032"/>
            <a:ext cx="3592945" cy="988722"/>
          </a:xfrm>
        </p:spPr>
        <p:txBody>
          <a:bodyPr/>
          <a:lstStyle/>
          <a:p>
            <a:pPr marL="0" indent="0">
              <a:buNone/>
            </a:pPr>
            <a:r>
              <a:rPr lang="en-US" sz="3200">
                <a:latin typeface="+mj-lt"/>
              </a:rPr>
              <a:t>Having access to Copilot Studio </a:t>
            </a:r>
            <a:endParaRPr lang="en-150" sz="3200">
              <a:latin typeface="+mj-lt"/>
            </a:endParaRPr>
          </a:p>
        </p:txBody>
      </p:sp>
      <p:sp>
        <p:nvSpPr>
          <p:cNvPr id="8" name="Text Placeholder 6">
            <a:extLst>
              <a:ext uri="{FF2B5EF4-FFF2-40B4-BE49-F238E27FC236}">
                <a16:creationId xmlns:a16="http://schemas.microsoft.com/office/drawing/2014/main" id="{D9339FAD-CDAC-285E-97BF-6CF6BB2D3D2C}"/>
              </a:ext>
            </a:extLst>
          </p:cNvPr>
          <p:cNvSpPr txBox="1">
            <a:spLocks/>
          </p:cNvSpPr>
          <p:nvPr/>
        </p:nvSpPr>
        <p:spPr>
          <a:xfrm>
            <a:off x="4921626" y="280546"/>
            <a:ext cx="1832465" cy="3532909"/>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00" b="1" i="0" u="none" strike="noStrike" kern="1200" cap="all" spc="0" normalizeH="0" baseline="0" noProof="0">
                <a:ln>
                  <a:noFill/>
                </a:ln>
                <a:solidFill>
                  <a:srgbClr val="D83B01"/>
                </a:solidFill>
                <a:effectLst/>
                <a:uLnTx/>
                <a:uFillTx/>
                <a:latin typeface="Segoe UI"/>
                <a:ea typeface="+mn-ea"/>
                <a:cs typeface="Segoe UI" panose="020B0502040204020203" pitchFamily="34" charset="0"/>
              </a:rPr>
              <a:t>≠</a:t>
            </a:r>
            <a:endParaRPr kumimoji="0" lang="en-150" sz="19900" b="1" i="0" u="none" strike="noStrike" kern="1200" cap="all" spc="0" normalizeH="0" baseline="0" noProof="0">
              <a:ln>
                <a:noFill/>
              </a:ln>
              <a:solidFill>
                <a:srgbClr val="D83B01"/>
              </a:solidFill>
              <a:effectLst/>
              <a:uLnTx/>
              <a:uFillTx/>
              <a:latin typeface="Segoe UI"/>
              <a:ea typeface="+mn-ea"/>
              <a:cs typeface="Segoe UI" panose="020B0502040204020203" pitchFamily="34" charset="0"/>
            </a:endParaRPr>
          </a:p>
        </p:txBody>
      </p:sp>
      <p:sp>
        <p:nvSpPr>
          <p:cNvPr id="9" name="Text Placeholder 6">
            <a:extLst>
              <a:ext uri="{FF2B5EF4-FFF2-40B4-BE49-F238E27FC236}">
                <a16:creationId xmlns:a16="http://schemas.microsoft.com/office/drawing/2014/main" id="{38727539-6DDB-1432-3D3C-ABADDA6610B6}"/>
              </a:ext>
            </a:extLst>
          </p:cNvPr>
          <p:cNvSpPr txBox="1">
            <a:spLocks/>
          </p:cNvSpPr>
          <p:nvPr/>
        </p:nvSpPr>
        <p:spPr>
          <a:xfrm>
            <a:off x="7653193" y="1375996"/>
            <a:ext cx="3592945" cy="98872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3B3734"/>
                </a:solidFill>
                <a:effectLst/>
                <a:uLnTx/>
                <a:uFillTx/>
                <a:latin typeface="Segoe UI Semibold"/>
                <a:ea typeface="+mn-ea"/>
                <a:cs typeface="Segoe UI" panose="020B0502040204020203" pitchFamily="34" charset="0"/>
              </a:rPr>
              <a:t>Being able to author agents on any environment</a:t>
            </a:r>
            <a:endParaRPr kumimoji="0" lang="en-150" sz="3200" b="0" i="0" u="none" strike="noStrike" kern="1200" cap="none" spc="0" normalizeH="0" baseline="0" noProof="0">
              <a:ln>
                <a:noFill/>
              </a:ln>
              <a:solidFill>
                <a:srgbClr val="3B3734"/>
              </a:solidFill>
              <a:effectLst/>
              <a:uLnTx/>
              <a:uFillTx/>
              <a:latin typeface="Segoe UI Semibold"/>
              <a:ea typeface="+mn-ea"/>
              <a:cs typeface="Segoe UI" panose="020B0502040204020203" pitchFamily="34" charset="0"/>
            </a:endParaRPr>
          </a:p>
        </p:txBody>
      </p:sp>
      <p:sp>
        <p:nvSpPr>
          <p:cNvPr id="10" name="Rectangle 9">
            <a:extLst>
              <a:ext uri="{FF2B5EF4-FFF2-40B4-BE49-F238E27FC236}">
                <a16:creationId xmlns:a16="http://schemas.microsoft.com/office/drawing/2014/main" id="{9426680A-FE08-72D8-0AD7-4131DF444DD3}"/>
              </a:ext>
            </a:extLst>
          </p:cNvPr>
          <p:cNvSpPr/>
          <p:nvPr/>
        </p:nvSpPr>
        <p:spPr bwMode="auto">
          <a:xfrm>
            <a:off x="680893" y="3575442"/>
            <a:ext cx="10912620" cy="26071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To author agents, users must be assigned a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security role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 the environment.</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recommended role to author agents is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Environment Maker</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a:t>
            </a: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default environments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grants all users the Environment Maker role.</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While you can’t prevent users with access to Copilot Studio to create agents in the default environment, there are ways to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redirect users to their own personal developer environment</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and also to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block publishing of these agents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 the desired environments.</a:t>
            </a:r>
          </a:p>
        </p:txBody>
      </p:sp>
    </p:spTree>
    <p:extLst>
      <p:ext uri="{BB962C8B-B14F-4D97-AF65-F5344CB8AC3E}">
        <p14:creationId xmlns:p14="http://schemas.microsoft.com/office/powerpoint/2010/main" val="2304249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B783DF-210A-6EF5-F56D-8D5E15497AB6}"/>
              </a:ext>
            </a:extLst>
          </p:cNvPr>
          <p:cNvSpPr>
            <a:spLocks noGrp="1"/>
          </p:cNvSpPr>
          <p:nvPr>
            <p:ph type="body" sz="quarter" idx="11"/>
          </p:nvPr>
        </p:nvSpPr>
        <p:spPr/>
        <p:txBody>
          <a:bodyPr/>
          <a:lstStyle/>
          <a:p>
            <a:r>
              <a:rPr lang="en-US"/>
              <a:t>Copilot Studio security roles</a:t>
            </a:r>
          </a:p>
        </p:txBody>
      </p:sp>
      <p:sp>
        <p:nvSpPr>
          <p:cNvPr id="3" name="Text Placeholder 2">
            <a:extLst>
              <a:ext uri="{FF2B5EF4-FFF2-40B4-BE49-F238E27FC236}">
                <a16:creationId xmlns:a16="http://schemas.microsoft.com/office/drawing/2014/main" id="{267FB709-1D6F-B014-B511-C2D28721B7C7}"/>
              </a:ext>
            </a:extLst>
          </p:cNvPr>
          <p:cNvSpPr>
            <a:spLocks noGrp="1"/>
          </p:cNvSpPr>
          <p:nvPr>
            <p:ph type="body" sz="quarter" idx="12"/>
          </p:nvPr>
        </p:nvSpPr>
        <p:spPr/>
        <p:txBody>
          <a:bodyPr/>
          <a:lstStyle/>
          <a:p>
            <a:r>
              <a:rPr lang="en-US"/>
              <a:t>Overview of standard Dataverse security roles and impact on Copilot Studio</a:t>
            </a:r>
          </a:p>
        </p:txBody>
      </p:sp>
      <p:sp>
        <p:nvSpPr>
          <p:cNvPr id="5" name="Text Placeholder 4">
            <a:extLst>
              <a:ext uri="{FF2B5EF4-FFF2-40B4-BE49-F238E27FC236}">
                <a16:creationId xmlns:a16="http://schemas.microsoft.com/office/drawing/2014/main" id="{F02BA1F4-F042-94EA-D6AD-86B954775CAA}"/>
              </a:ext>
            </a:extLst>
          </p:cNvPr>
          <p:cNvSpPr>
            <a:spLocks noGrp="1"/>
          </p:cNvSpPr>
          <p:nvPr>
            <p:ph type="body" sz="quarter" idx="15"/>
          </p:nvPr>
        </p:nvSpPr>
        <p:spPr>
          <a:xfrm>
            <a:off x="8968232" y="0"/>
            <a:ext cx="3223744" cy="615262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These security roles grant permissions to Copilot Studio configuration and data tables in Dataverse.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To start creating and working on agents, users can be assigned the standard </a:t>
            </a:r>
            <a:r>
              <a:rPr lang="en-US" sz="1200"/>
              <a:t>Environment Maker </a:t>
            </a:r>
            <a:r>
              <a:rPr lang="en-US" sz="1200">
                <a:latin typeface="Aptos" panose="020B0004020202020204" pitchFamily="34" charset="0"/>
              </a:rPr>
              <a:t>security</a:t>
            </a:r>
            <a:r>
              <a:rPr lang="en-US" sz="1200"/>
              <a:t> </a:t>
            </a:r>
            <a:r>
              <a:rPr lang="en-US" sz="1200">
                <a:latin typeface="Aptos" panose="020B0004020202020204" pitchFamily="34" charset="0"/>
              </a:rPr>
              <a:t>role. With this role, users only see their own agents or the agents that have been shared with them. If too permissive, custom roles may also be used.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The Environment Maker role also lets users create other related Power Platform artefacts (e.g., solutions, cloud flows, connection references, environment variables,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To see transcripts, users must be granted at least one role giving read access to the Conversation Transcript table.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2">
                  <a:extLst>
                    <a:ext uri="{A12FA001-AC4F-418D-AE19-62706E023703}">
                      <ahyp:hlinkClr xmlns:ahyp="http://schemas.microsoft.com/office/drawing/2018/hyperlinkcolor" val="tx"/>
                    </a:ext>
                  </a:extLst>
                </a:hlinkClick>
              </a:rPr>
              <a:t>Use group teams to assign security roles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Security concepts in Dataverse</a:t>
            </a:r>
            <a:endParaRPr lang="en-US" sz="1200">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 action="ppaction://noaction">
                  <a:extLst>
                    <a:ext uri="{A12FA001-AC4F-418D-AE19-62706E023703}">
                      <ahyp:hlinkClr xmlns:ahyp="http://schemas.microsoft.com/office/drawing/2018/hyperlinkcolor" val="tx"/>
                    </a:ext>
                  </a:extLst>
                </a:hlinkClick>
              </a:rPr>
              <a:t>Copilot (bot) table/entity reference</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Copilot subcomponent (</a:t>
            </a:r>
            <a:r>
              <a:rPr lang="en-US" sz="1200" err="1">
                <a:latin typeface="Aptos" panose="020B0004020202020204" pitchFamily="34" charset="0"/>
                <a:hlinkClick r:id="rId4">
                  <a:extLst>
                    <a:ext uri="{A12FA001-AC4F-418D-AE19-62706E023703}">
                      <ahyp:hlinkClr xmlns:ahyp="http://schemas.microsoft.com/office/drawing/2018/hyperlinkcolor" val="tx"/>
                    </a:ext>
                  </a:extLst>
                </a:hlinkClick>
              </a:rPr>
              <a:t>botcomponent</a:t>
            </a: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 table/entity reference </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err="1">
                <a:latin typeface="Aptos" panose="020B0004020202020204" pitchFamily="34" charset="0"/>
                <a:hlinkClick r:id="rId5">
                  <a:extLst>
                    <a:ext uri="{A12FA001-AC4F-418D-AE19-62706E023703}">
                      <ahyp:hlinkClr xmlns:ahyp="http://schemas.microsoft.com/office/drawing/2018/hyperlinkcolor" val="tx"/>
                    </a:ext>
                  </a:extLst>
                </a:hlinkClick>
              </a:rPr>
              <a:t>conversationtranscript</a:t>
            </a: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 table/entity reference</a:t>
            </a:r>
            <a:endParaRPr lang="en-US" sz="1200">
              <a:latin typeface="Aptos" panose="020B0004020202020204" pitchFamily="34" charset="0"/>
            </a:endParaRPr>
          </a:p>
        </p:txBody>
      </p:sp>
      <p:graphicFrame>
        <p:nvGraphicFramePr>
          <p:cNvPr id="7" name="Table 6">
            <a:extLst>
              <a:ext uri="{FF2B5EF4-FFF2-40B4-BE49-F238E27FC236}">
                <a16:creationId xmlns:a16="http://schemas.microsoft.com/office/drawing/2014/main" id="{A99D52B6-6B1B-358F-B9DF-6CA1E7856266}"/>
              </a:ext>
            </a:extLst>
          </p:cNvPr>
          <p:cNvGraphicFramePr>
            <a:graphicFrameLocks noGrp="1"/>
          </p:cNvGraphicFramePr>
          <p:nvPr/>
        </p:nvGraphicFramePr>
        <p:xfrm>
          <a:off x="276201" y="1503839"/>
          <a:ext cx="8420100" cy="3440760"/>
        </p:xfrm>
        <a:graphic>
          <a:graphicData uri="http://schemas.openxmlformats.org/drawingml/2006/table">
            <a:tbl>
              <a:tblPr firstRow="1" firstCol="1">
                <a:tableStyleId>{0E3FDE45-AF77-4B5C-9715-49D594BDF05E}</a:tableStyleId>
              </a:tblPr>
              <a:tblGrid>
                <a:gridCol w="2286024">
                  <a:extLst>
                    <a:ext uri="{9D8B030D-6E8A-4147-A177-3AD203B41FA5}">
                      <a16:colId xmlns:a16="http://schemas.microsoft.com/office/drawing/2014/main" val="1256152073"/>
                    </a:ext>
                  </a:extLst>
                </a:gridCol>
                <a:gridCol w="2044692">
                  <a:extLst>
                    <a:ext uri="{9D8B030D-6E8A-4147-A177-3AD203B41FA5}">
                      <a16:colId xmlns:a16="http://schemas.microsoft.com/office/drawing/2014/main" val="3323274890"/>
                    </a:ext>
                  </a:extLst>
                </a:gridCol>
                <a:gridCol w="2044692">
                  <a:extLst>
                    <a:ext uri="{9D8B030D-6E8A-4147-A177-3AD203B41FA5}">
                      <a16:colId xmlns:a16="http://schemas.microsoft.com/office/drawing/2014/main" val="1035256036"/>
                    </a:ext>
                  </a:extLst>
                </a:gridCol>
                <a:gridCol w="2044692">
                  <a:extLst>
                    <a:ext uri="{9D8B030D-6E8A-4147-A177-3AD203B41FA5}">
                      <a16:colId xmlns:a16="http://schemas.microsoft.com/office/drawing/2014/main" val="424421430"/>
                    </a:ext>
                  </a:extLst>
                </a:gridCol>
              </a:tblGrid>
              <a:tr h="267811">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Security Role / Table</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Copilot </a:t>
                      </a:r>
                      <a:br>
                        <a:rPr lang="en-US" sz="1200" b="1" kern="1200">
                          <a:solidFill>
                            <a:schemeClr val="tx1">
                              <a:lumMod val="95000"/>
                            </a:schemeClr>
                          </a:solidFill>
                          <a:latin typeface="Aptos SemiBold" panose="020B0004020202020204" pitchFamily="34" charset="0"/>
                        </a:rPr>
                      </a:br>
                      <a:r>
                        <a:rPr lang="en-US" sz="1100" b="0" kern="1200">
                          <a:solidFill>
                            <a:schemeClr val="tx1">
                              <a:lumMod val="95000"/>
                            </a:schemeClr>
                          </a:solidFill>
                          <a:latin typeface="Consolas" panose="020B0609020204030204" pitchFamily="49" charset="0"/>
                        </a:rPr>
                        <a:t>bot</a:t>
                      </a:r>
                      <a:endParaRPr lang="en-US" sz="1200" b="0" i="0" kern="120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Copilot Subcomponent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a:solidFill>
                            <a:schemeClr val="tx1">
                              <a:lumMod val="95000"/>
                            </a:schemeClr>
                          </a:solidFill>
                          <a:latin typeface="Consolas" panose="020B0609020204030204" pitchFamily="49" charset="0"/>
                          <a:ea typeface="+mn-ea"/>
                          <a:cs typeface="+mn-cs"/>
                        </a:rPr>
                        <a:t>botcomponent</a:t>
                      </a:r>
                      <a:endParaRPr lang="en-US" sz="1200" b="0" kern="120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Conversation Transcript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a:solidFill>
                            <a:schemeClr val="tx1">
                              <a:lumMod val="95000"/>
                            </a:schemeClr>
                          </a:solidFill>
                          <a:latin typeface="Consolas" panose="020B0609020204030204" pitchFamily="49" charset="0"/>
                          <a:ea typeface="+mn-ea"/>
                          <a:cs typeface="+mn-cs"/>
                        </a:rPr>
                        <a:t>conversationtranscript</a:t>
                      </a:r>
                      <a:endParaRPr lang="en-US" sz="1200" b="0" kern="1200">
                        <a:solidFill>
                          <a:schemeClr val="tx1">
                            <a:lumMod val="95000"/>
                          </a:schemeClr>
                        </a:solidFill>
                        <a:latin typeface="Consolas" panose="020B0609020204030204" pitchFamily="49" charset="0"/>
                        <a:ea typeface="+mn-ea"/>
                        <a:cs typeface="+mn-cs"/>
                      </a:endParaRPr>
                    </a:p>
                  </a:txBody>
                  <a:tcPr anchor="ctr"/>
                </a:tc>
                <a:extLst>
                  <a:ext uri="{0D108BD9-81ED-4DB2-BD59-A6C34878D82A}">
                    <a16:rowId xmlns:a16="http://schemas.microsoft.com/office/drawing/2014/main" val="3551657175"/>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administrator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extLst>
                  <a:ext uri="{0D108BD9-81ED-4DB2-BD59-A6C34878D82A}">
                    <a16:rowId xmlns:a16="http://schemas.microsoft.com/office/drawing/2014/main" val="3137051319"/>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customizer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endParaRPr lang="en-US" sz="1200">
                        <a:solidFill>
                          <a:srgbClr val="FF0000"/>
                        </a:solidFill>
                        <a:latin typeface="Aptos" panose="020B0004020202020204" pitchFamily="34" charset="0"/>
                      </a:endParaRPr>
                    </a:p>
                  </a:txBody>
                  <a:tcPr anchor="ctr"/>
                </a:tc>
                <a:extLst>
                  <a:ext uri="{0D108BD9-81ED-4DB2-BD59-A6C34878D82A}">
                    <a16:rowId xmlns:a16="http://schemas.microsoft.com/office/drawing/2014/main" val="1323722997"/>
                  </a:ext>
                </a:extLst>
              </a:tr>
              <a:tr h="42840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Environment maker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19074967"/>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Transcript Viewer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User (Read)</a:t>
                      </a:r>
                    </a:p>
                  </a:txBody>
                  <a:tcPr anchor="ctr"/>
                </a:tc>
                <a:extLst>
                  <a:ext uri="{0D108BD9-81ED-4DB2-BD59-A6C34878D82A}">
                    <a16:rowId xmlns:a16="http://schemas.microsoft.com/office/drawing/2014/main" val="250451494"/>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Author </a:t>
                      </a:r>
                      <a:r>
                        <a:rPr lang="en-US" sz="1200" b="1" kern="1200">
                          <a:solidFill>
                            <a:schemeClr val="bg2">
                              <a:lumMod val="65000"/>
                              <a:lumOff val="35000"/>
                            </a:schemeClr>
                          </a:solidFill>
                          <a:latin typeface="Aptos SemiBold" panose="020B0004020202020204" pitchFamily="34" charset="0"/>
                        </a:rPr>
                        <a:t>(</a:t>
                      </a:r>
                      <a:r>
                        <a:rPr lang="en-US" sz="1200" b="1" kern="1200">
                          <a:solidFill>
                            <a:schemeClr val="bg2">
                              <a:lumMod val="65000"/>
                              <a:lumOff val="35000"/>
                            </a:schemeClr>
                          </a:solidFill>
                          <a:latin typeface="Aptos SemiBold" panose="020B0004020202020204" pitchFamily="34" charset="0"/>
                          <a:ea typeface="+mn-ea"/>
                          <a:cs typeface="+mn-cs"/>
                        </a:rPr>
                        <a:t>deprecated</a:t>
                      </a:r>
                      <a:r>
                        <a:rPr lang="en-US" sz="1200" b="1" kern="1200">
                          <a:solidFill>
                            <a:schemeClr val="bg2">
                              <a:lumMod val="65000"/>
                              <a:lumOff val="35000"/>
                            </a:schemeClr>
                          </a:solidFill>
                          <a:latin typeface="Aptos SemiBold" panose="020B0004020202020204" pitchFamily="34" charset="0"/>
                        </a:rPr>
                        <a:t>)</a:t>
                      </a:r>
                      <a:endParaRPr lang="en-US" sz="1200" b="1" kern="1200">
                        <a:solidFill>
                          <a:schemeClr val="bg2">
                            <a:lumMod val="65000"/>
                            <a:lumOff val="3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82726638"/>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Contributor</a:t>
                      </a:r>
                      <a:r>
                        <a:rPr lang="en-US" sz="1200" b="1" kern="1200">
                          <a:solidFill>
                            <a:srgbClr val="D83B01"/>
                          </a:solidFill>
                          <a:latin typeface="Aptos SemiBold" panose="020B0004020202020204" pitchFamily="34" charset="0"/>
                        </a:rPr>
                        <a:t> </a:t>
                      </a:r>
                      <a:r>
                        <a:rPr lang="en-US" sz="1200" b="1" kern="1200">
                          <a:solidFill>
                            <a:schemeClr val="bg2">
                              <a:lumMod val="65000"/>
                              <a:lumOff val="35000"/>
                            </a:schemeClr>
                          </a:solidFill>
                          <a:latin typeface="Aptos SemiBold" panose="020B0004020202020204" pitchFamily="34" charset="0"/>
                          <a:ea typeface="+mn-ea"/>
                          <a:cs typeface="+mn-cs"/>
                        </a:rPr>
                        <a:t>(deprecated)</a:t>
                      </a:r>
                    </a:p>
                  </a:txBody>
                  <a:tcPr anchor="ctr"/>
                </a:tc>
                <a:tc>
                  <a:txBody>
                    <a:bodyPr/>
                    <a:lstStyle/>
                    <a:p>
                      <a:pPr marL="720000" algn="l"/>
                      <a:r>
                        <a:rPr lang="en-US" sz="1200">
                          <a:solidFill>
                            <a:schemeClr val="tx1"/>
                          </a:solidFill>
                          <a:latin typeface="Aptos" panose="020B0004020202020204" pitchFamily="34" charset="0"/>
                        </a:rPr>
                        <a:t>User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User (CRUD)</a:t>
                      </a:r>
                    </a:p>
                  </a:txBody>
                  <a:tcPr anchor="ctr"/>
                </a:tc>
                <a:tc>
                  <a:txBody>
                    <a:bodyPr/>
                    <a:lstStyle/>
                    <a:p>
                      <a:pPr marL="720000" algn="l"/>
                      <a:r>
                        <a:rPr lang="en-US" sz="1200">
                          <a:solidFill>
                            <a:schemeClr val="tx1"/>
                          </a:solidFill>
                          <a:latin typeface="Aptos" panose="020B0004020202020204" pitchFamily="34" charset="0"/>
                        </a:rPr>
                        <a:t>None</a:t>
                      </a:r>
                    </a:p>
                  </a:txBody>
                  <a:tcPr anchor="ctr"/>
                </a:tc>
                <a:extLst>
                  <a:ext uri="{0D108BD9-81ED-4DB2-BD59-A6C34878D82A}">
                    <a16:rowId xmlns:a16="http://schemas.microsoft.com/office/drawing/2014/main" val="2118287956"/>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Omnichannel administrator</a:t>
                      </a:r>
                      <a:endParaRPr lang="en-US" sz="1200" b="0" kern="1200">
                        <a:solidFill>
                          <a:schemeClr val="tx1">
                            <a:lumMod val="95000"/>
                          </a:schemeClr>
                        </a:solidFill>
                        <a:latin typeface="Aptos"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None</a:t>
                      </a:r>
                      <a:endParaRPr lang="en-US" sz="1200">
                        <a:solidFill>
                          <a:schemeClr val="tx1"/>
                        </a:solidFill>
                        <a:latin typeface="Aptos" panose="020B0004020202020204" pitchFamily="34" charset="0"/>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None</a:t>
                      </a:r>
                      <a:endParaRPr lang="en-US" sz="1200">
                        <a:solidFill>
                          <a:schemeClr val="tx1"/>
                        </a:solidFill>
                        <a:latin typeface="Aptos" panose="020B0004020202020204" pitchFamily="34" charset="0"/>
                      </a:endParaRPr>
                    </a:p>
                  </a:txBody>
                  <a:tcPr anchor="ctr"/>
                </a:tc>
                <a:extLst>
                  <a:ext uri="{0D108BD9-81ED-4DB2-BD59-A6C34878D82A}">
                    <a16:rowId xmlns:a16="http://schemas.microsoft.com/office/drawing/2014/main" val="2465519208"/>
                  </a:ext>
                </a:extLst>
              </a:tr>
            </a:tbl>
          </a:graphicData>
        </a:graphic>
      </p:graphicFrame>
      <p:pic>
        <p:nvPicPr>
          <p:cNvPr id="13" name="Graphic 12">
            <a:extLst>
              <a:ext uri="{FF2B5EF4-FFF2-40B4-BE49-F238E27FC236}">
                <a16:creationId xmlns:a16="http://schemas.microsoft.com/office/drawing/2014/main" id="{351772ED-75FD-AE72-2E15-8B3F29D231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2055305"/>
            <a:ext cx="180000" cy="180000"/>
          </a:xfrm>
          <a:prstGeom prst="rect">
            <a:avLst/>
          </a:prstGeom>
        </p:spPr>
      </p:pic>
      <p:pic>
        <p:nvPicPr>
          <p:cNvPr id="17" name="Graphic 16">
            <a:extLst>
              <a:ext uri="{FF2B5EF4-FFF2-40B4-BE49-F238E27FC236}">
                <a16:creationId xmlns:a16="http://schemas.microsoft.com/office/drawing/2014/main" id="{67DADBE7-961D-A6F5-BB86-93CC5B83BC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2915677"/>
            <a:ext cx="180000" cy="180000"/>
          </a:xfrm>
          <a:prstGeom prst="rect">
            <a:avLst/>
          </a:prstGeom>
        </p:spPr>
      </p:pic>
      <p:pic>
        <p:nvPicPr>
          <p:cNvPr id="23" name="Graphic 22">
            <a:extLst>
              <a:ext uri="{FF2B5EF4-FFF2-40B4-BE49-F238E27FC236}">
                <a16:creationId xmlns:a16="http://schemas.microsoft.com/office/drawing/2014/main" id="{061F1684-17B3-2893-A236-1693331005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11614" y="3345863"/>
            <a:ext cx="180000" cy="180000"/>
          </a:xfrm>
          <a:prstGeom prst="rect">
            <a:avLst/>
          </a:prstGeom>
        </p:spPr>
      </p:pic>
      <p:sp>
        <p:nvSpPr>
          <p:cNvPr id="26" name="Rectangle 25">
            <a:extLst>
              <a:ext uri="{FF2B5EF4-FFF2-40B4-BE49-F238E27FC236}">
                <a16:creationId xmlns:a16="http://schemas.microsoft.com/office/drawing/2014/main" id="{2961276E-D850-2C5E-C20D-8300788EC828}"/>
              </a:ext>
            </a:extLst>
          </p:cNvPr>
          <p:cNvSpPr/>
          <p:nvPr/>
        </p:nvSpPr>
        <p:spPr bwMode="auto">
          <a:xfrm>
            <a:off x="276200" y="5128522"/>
            <a:ext cx="8420100" cy="1482820"/>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tab pos="361950" algn="l"/>
              </a:tabLst>
              <a:defRPr/>
            </a:pPr>
            <a:r>
              <a:rPr kumimoji="0" lang="en-US" sz="1400" b="1"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How are Copilot Studio records secured in Dataverse?</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When an agent is created, a team gets also created and the chatbot is shared with that team.</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Copilot subcomponents (e.g., topics, entities, files, etc.) are shared with the same team.</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Conversation Transcripts are implicitly shared with their parent agent’s team, but only users that have a read access on the Conversation Transcript table can access them.</a:t>
            </a:r>
          </a:p>
        </p:txBody>
      </p:sp>
      <p:pic>
        <p:nvPicPr>
          <p:cNvPr id="4" name="Graphic 3">
            <a:extLst>
              <a:ext uri="{FF2B5EF4-FFF2-40B4-BE49-F238E27FC236}">
                <a16:creationId xmlns:a16="http://schemas.microsoft.com/office/drawing/2014/main" id="{C2251CEE-0EA5-CA23-F5EC-C1DC9F7468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3776049"/>
            <a:ext cx="180000" cy="180000"/>
          </a:xfrm>
          <a:prstGeom prst="rect">
            <a:avLst/>
          </a:prstGeom>
        </p:spPr>
      </p:pic>
      <p:pic>
        <p:nvPicPr>
          <p:cNvPr id="6" name="Graphic 5">
            <a:extLst>
              <a:ext uri="{FF2B5EF4-FFF2-40B4-BE49-F238E27FC236}">
                <a16:creationId xmlns:a16="http://schemas.microsoft.com/office/drawing/2014/main" id="{E0A0A892-F8A3-2BBE-FCBC-ABBD846A7D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4206235"/>
            <a:ext cx="180000" cy="180000"/>
          </a:xfrm>
          <a:prstGeom prst="rect">
            <a:avLst/>
          </a:prstGeom>
        </p:spPr>
      </p:pic>
      <p:pic>
        <p:nvPicPr>
          <p:cNvPr id="8" name="Graphic 7">
            <a:extLst>
              <a:ext uri="{FF2B5EF4-FFF2-40B4-BE49-F238E27FC236}">
                <a16:creationId xmlns:a16="http://schemas.microsoft.com/office/drawing/2014/main" id="{07D80AD0-5B51-6E49-E566-D2AA9FEE41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2485491"/>
            <a:ext cx="180000" cy="180000"/>
          </a:xfrm>
          <a:prstGeom prst="rect">
            <a:avLst/>
          </a:prstGeom>
        </p:spPr>
      </p:pic>
      <p:pic>
        <p:nvPicPr>
          <p:cNvPr id="9" name="Graphic 8">
            <a:extLst>
              <a:ext uri="{FF2B5EF4-FFF2-40B4-BE49-F238E27FC236}">
                <a16:creationId xmlns:a16="http://schemas.microsoft.com/office/drawing/2014/main" id="{FEE851F6-A9C3-1A5B-82CB-680ACA82FF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4636419"/>
            <a:ext cx="180000" cy="180000"/>
          </a:xfrm>
          <a:prstGeom prst="rect">
            <a:avLst/>
          </a:prstGeom>
        </p:spPr>
      </p:pic>
      <p:pic>
        <p:nvPicPr>
          <p:cNvPr id="10" name="Graphic 9">
            <a:extLst>
              <a:ext uri="{FF2B5EF4-FFF2-40B4-BE49-F238E27FC236}">
                <a16:creationId xmlns:a16="http://schemas.microsoft.com/office/drawing/2014/main" id="{E9B77CAC-849A-5DFE-EFC7-3EE75E6292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0914" y="2055305"/>
            <a:ext cx="180000" cy="180000"/>
          </a:xfrm>
          <a:prstGeom prst="rect">
            <a:avLst/>
          </a:prstGeom>
        </p:spPr>
      </p:pic>
      <p:pic>
        <p:nvPicPr>
          <p:cNvPr id="11" name="Graphic 10">
            <a:extLst>
              <a:ext uri="{FF2B5EF4-FFF2-40B4-BE49-F238E27FC236}">
                <a16:creationId xmlns:a16="http://schemas.microsoft.com/office/drawing/2014/main" id="{2AD29670-B2A0-D15B-F2AA-AB6EA51C4A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2915677"/>
            <a:ext cx="180000" cy="180000"/>
          </a:xfrm>
          <a:prstGeom prst="rect">
            <a:avLst/>
          </a:prstGeom>
        </p:spPr>
      </p:pic>
      <p:pic>
        <p:nvPicPr>
          <p:cNvPr id="12" name="Graphic 11">
            <a:extLst>
              <a:ext uri="{FF2B5EF4-FFF2-40B4-BE49-F238E27FC236}">
                <a16:creationId xmlns:a16="http://schemas.microsoft.com/office/drawing/2014/main" id="{E909BFC0-0412-32A3-A336-0DA45FA505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0914" y="3345863"/>
            <a:ext cx="180000" cy="180000"/>
          </a:xfrm>
          <a:prstGeom prst="rect">
            <a:avLst/>
          </a:prstGeom>
        </p:spPr>
      </p:pic>
      <p:pic>
        <p:nvPicPr>
          <p:cNvPr id="14" name="Graphic 13">
            <a:extLst>
              <a:ext uri="{FF2B5EF4-FFF2-40B4-BE49-F238E27FC236}">
                <a16:creationId xmlns:a16="http://schemas.microsoft.com/office/drawing/2014/main" id="{4447FE37-FA6D-8399-A992-0AA8DB1036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3776049"/>
            <a:ext cx="180000" cy="180000"/>
          </a:xfrm>
          <a:prstGeom prst="rect">
            <a:avLst/>
          </a:prstGeom>
        </p:spPr>
      </p:pic>
      <p:pic>
        <p:nvPicPr>
          <p:cNvPr id="15" name="Graphic 14">
            <a:extLst>
              <a:ext uri="{FF2B5EF4-FFF2-40B4-BE49-F238E27FC236}">
                <a16:creationId xmlns:a16="http://schemas.microsoft.com/office/drawing/2014/main" id="{7D1284FA-1CB6-1AE4-EC62-B8A37461B4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4206235"/>
            <a:ext cx="180000" cy="180000"/>
          </a:xfrm>
          <a:prstGeom prst="rect">
            <a:avLst/>
          </a:prstGeom>
        </p:spPr>
      </p:pic>
      <p:pic>
        <p:nvPicPr>
          <p:cNvPr id="16" name="Graphic 15">
            <a:extLst>
              <a:ext uri="{FF2B5EF4-FFF2-40B4-BE49-F238E27FC236}">
                <a16:creationId xmlns:a16="http://schemas.microsoft.com/office/drawing/2014/main" id="{260A47A5-3308-9B3E-1406-3743B7355C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0914" y="2485491"/>
            <a:ext cx="180000" cy="180000"/>
          </a:xfrm>
          <a:prstGeom prst="rect">
            <a:avLst/>
          </a:prstGeom>
        </p:spPr>
      </p:pic>
      <p:pic>
        <p:nvPicPr>
          <p:cNvPr id="19" name="Graphic 18">
            <a:extLst>
              <a:ext uri="{FF2B5EF4-FFF2-40B4-BE49-F238E27FC236}">
                <a16:creationId xmlns:a16="http://schemas.microsoft.com/office/drawing/2014/main" id="{2FF27392-1FE2-52E9-BA1B-344D611550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0914" y="4636419"/>
            <a:ext cx="180000" cy="180000"/>
          </a:xfrm>
          <a:prstGeom prst="rect">
            <a:avLst/>
          </a:prstGeom>
        </p:spPr>
      </p:pic>
      <p:pic>
        <p:nvPicPr>
          <p:cNvPr id="20" name="Graphic 19">
            <a:extLst>
              <a:ext uri="{FF2B5EF4-FFF2-40B4-BE49-F238E27FC236}">
                <a16:creationId xmlns:a16="http://schemas.microsoft.com/office/drawing/2014/main" id="{99935FF4-F626-9BC0-CE6B-D354D533C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8314" y="2055305"/>
            <a:ext cx="180000" cy="180000"/>
          </a:xfrm>
          <a:prstGeom prst="rect">
            <a:avLst/>
          </a:prstGeom>
        </p:spPr>
      </p:pic>
      <p:pic>
        <p:nvPicPr>
          <p:cNvPr id="24" name="Graphic 23">
            <a:extLst>
              <a:ext uri="{FF2B5EF4-FFF2-40B4-BE49-F238E27FC236}">
                <a16:creationId xmlns:a16="http://schemas.microsoft.com/office/drawing/2014/main" id="{B5E7BFB9-BAAC-C743-24D6-B44CBED059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8314" y="3776049"/>
            <a:ext cx="180000" cy="180000"/>
          </a:xfrm>
          <a:prstGeom prst="rect">
            <a:avLst/>
          </a:prstGeom>
        </p:spPr>
      </p:pic>
      <p:pic>
        <p:nvPicPr>
          <p:cNvPr id="28" name="Graphic 27">
            <a:extLst>
              <a:ext uri="{FF2B5EF4-FFF2-40B4-BE49-F238E27FC236}">
                <a16:creationId xmlns:a16="http://schemas.microsoft.com/office/drawing/2014/main" id="{323C6C8C-E3B1-CA17-95F8-AAEE268A82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4636419"/>
            <a:ext cx="180000" cy="180000"/>
          </a:xfrm>
          <a:prstGeom prst="rect">
            <a:avLst/>
          </a:prstGeom>
        </p:spPr>
      </p:pic>
      <p:pic>
        <p:nvPicPr>
          <p:cNvPr id="29" name="Graphic 28">
            <a:extLst>
              <a:ext uri="{FF2B5EF4-FFF2-40B4-BE49-F238E27FC236}">
                <a16:creationId xmlns:a16="http://schemas.microsoft.com/office/drawing/2014/main" id="{52D9B36E-CAD0-07D2-DA18-4EED8675E9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8314" y="3345863"/>
            <a:ext cx="180000" cy="180000"/>
          </a:xfrm>
          <a:prstGeom prst="rect">
            <a:avLst/>
          </a:prstGeom>
        </p:spPr>
      </p:pic>
      <p:pic>
        <p:nvPicPr>
          <p:cNvPr id="30" name="Graphic 29">
            <a:extLst>
              <a:ext uri="{FF2B5EF4-FFF2-40B4-BE49-F238E27FC236}">
                <a16:creationId xmlns:a16="http://schemas.microsoft.com/office/drawing/2014/main" id="{DDA4BD5B-BA07-294D-424D-C9665FB905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4206235"/>
            <a:ext cx="180000" cy="180000"/>
          </a:xfrm>
          <a:prstGeom prst="rect">
            <a:avLst/>
          </a:prstGeom>
        </p:spPr>
      </p:pic>
      <p:pic>
        <p:nvPicPr>
          <p:cNvPr id="31" name="Graphic 30">
            <a:extLst>
              <a:ext uri="{FF2B5EF4-FFF2-40B4-BE49-F238E27FC236}">
                <a16:creationId xmlns:a16="http://schemas.microsoft.com/office/drawing/2014/main" id="{A356C2B7-92AF-DFA9-3A36-A6C4AD2B8D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2915677"/>
            <a:ext cx="180000" cy="180000"/>
          </a:xfrm>
          <a:prstGeom prst="rect">
            <a:avLst/>
          </a:prstGeom>
        </p:spPr>
      </p:pic>
      <p:pic>
        <p:nvPicPr>
          <p:cNvPr id="18" name="Graphic 17">
            <a:extLst>
              <a:ext uri="{FF2B5EF4-FFF2-40B4-BE49-F238E27FC236}">
                <a16:creationId xmlns:a16="http://schemas.microsoft.com/office/drawing/2014/main" id="{11C7FDEE-339D-F6DF-1E50-24A957FF13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2490635"/>
            <a:ext cx="180000" cy="180000"/>
          </a:xfrm>
          <a:prstGeom prst="rect">
            <a:avLst/>
          </a:prstGeom>
        </p:spPr>
      </p:pic>
    </p:spTree>
    <p:extLst>
      <p:ext uri="{BB962C8B-B14F-4D97-AF65-F5344CB8AC3E}">
        <p14:creationId xmlns:p14="http://schemas.microsoft.com/office/powerpoint/2010/main" val="409025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52196-E3A9-5A02-4B0A-43215D1D1225}"/>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12E31E58-C52D-93F0-F033-F32A1017C62C}"/>
              </a:ext>
              <a:ext uri="{C183D7F6-B498-43B3-948B-1728B52AA6E4}">
                <adec:decorative xmlns:adec="http://schemas.microsoft.com/office/drawing/2017/decorative" val="1"/>
              </a:ext>
            </a:extLst>
          </p:cNvPr>
          <p:cNvSpPr/>
          <p:nvPr/>
        </p:nvSpPr>
        <p:spPr bwMode="auto">
          <a:xfrm>
            <a:off x="588263" y="936967"/>
            <a:ext cx="3477325" cy="5683250"/>
          </a:xfrm>
          <a:prstGeom prst="roundRect">
            <a:avLst>
              <a:gd name="adj" fmla="val 459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47D8DFD2-1DAA-6345-CAC1-78CAFAA3AE48}"/>
              </a:ext>
            </a:extLst>
          </p:cNvPr>
          <p:cNvSpPr txBox="1">
            <a:spLocks/>
          </p:cNvSpPr>
          <p:nvPr/>
        </p:nvSpPr>
        <p:spPr>
          <a:xfrm>
            <a:off x="834742" y="1148291"/>
            <a:ext cx="1880158" cy="375298"/>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Tenant Controls</a:t>
            </a:r>
          </a:p>
        </p:txBody>
      </p:sp>
      <p:sp>
        <p:nvSpPr>
          <p:cNvPr id="98" name="TextBox 97">
            <a:extLst>
              <a:ext uri="{FF2B5EF4-FFF2-40B4-BE49-F238E27FC236}">
                <a16:creationId xmlns:a16="http://schemas.microsoft.com/office/drawing/2014/main" id="{4396C453-C88F-3A39-D717-812F2C0B3066}"/>
              </a:ext>
            </a:extLst>
          </p:cNvPr>
          <p:cNvSpPr txBox="1"/>
          <p:nvPr/>
        </p:nvSpPr>
        <p:spPr>
          <a:xfrm>
            <a:off x="834742" y="1707635"/>
            <a:ext cx="3230846" cy="4585871"/>
          </a:xfrm>
          <a:prstGeom prst="rect">
            <a:avLst/>
          </a:prstGeom>
          <a:noFill/>
        </p:spPr>
        <p:txBody>
          <a:bodyPr wrap="square" lIns="0" tIns="0" rIns="0" bIns="0" rtlCol="0">
            <a:spAutoFit/>
          </a:bodyPr>
          <a:lstStyle/>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Skills with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Chat without Microsoft Entra ID authentication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Microsoft Teams channel in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Direct Line channels in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Facebook channel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Omnichannel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Knowledge source with SharePoint and OneDrive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Knowledge source with public websites and data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Knowledge source with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documents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Application Insights in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Copilot Studio</a:t>
            </a:r>
          </a:p>
        </p:txBody>
      </p:sp>
      <p:sp>
        <p:nvSpPr>
          <p:cNvPr id="15" name="Rounded Rectangle 14">
            <a:extLst>
              <a:ext uri="{FF2B5EF4-FFF2-40B4-BE49-F238E27FC236}">
                <a16:creationId xmlns:a16="http://schemas.microsoft.com/office/drawing/2014/main" id="{98D9EC73-1BCB-E723-4BB6-F7C4A342DC21}"/>
              </a:ext>
              <a:ext uri="{C183D7F6-B498-43B3-948B-1728B52AA6E4}">
                <adec:decorative xmlns:adec="http://schemas.microsoft.com/office/drawing/2017/decorative" val="1"/>
              </a:ext>
            </a:extLst>
          </p:cNvPr>
          <p:cNvSpPr/>
          <p:nvPr/>
        </p:nvSpPr>
        <p:spPr bwMode="auto">
          <a:xfrm>
            <a:off x="4356100" y="936967"/>
            <a:ext cx="7253287" cy="5683250"/>
          </a:xfrm>
          <a:prstGeom prst="roundRect">
            <a:avLst>
              <a:gd name="adj" fmla="val 29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47D4F73E-F2A4-99FB-E04E-6A4B12038112}"/>
              </a:ext>
            </a:extLst>
          </p:cNvPr>
          <p:cNvSpPr txBox="1">
            <a:spLocks/>
          </p:cNvSpPr>
          <p:nvPr/>
        </p:nvSpPr>
        <p:spPr>
          <a:xfrm>
            <a:off x="4602579" y="1148291"/>
            <a:ext cx="4216517" cy="375298"/>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Data Loss Prevention Policies - Extended</a:t>
            </a:r>
          </a:p>
        </p:txBody>
      </p:sp>
      <p:sp>
        <p:nvSpPr>
          <p:cNvPr id="48" name="TextBox 47">
            <a:extLst>
              <a:ext uri="{FF2B5EF4-FFF2-40B4-BE49-F238E27FC236}">
                <a16:creationId xmlns:a16="http://schemas.microsoft.com/office/drawing/2014/main" id="{BBB6294F-F5FB-E78B-14DC-42A5F9815A68}"/>
              </a:ext>
            </a:extLst>
          </p:cNvPr>
          <p:cNvSpPr txBox="1"/>
          <p:nvPr/>
        </p:nvSpPr>
        <p:spPr>
          <a:xfrm>
            <a:off x="4602579" y="1707635"/>
            <a:ext cx="6754680" cy="4355038"/>
          </a:xfrm>
          <a:prstGeom prst="rect">
            <a:avLst/>
          </a:prstGeom>
          <a:noFill/>
        </p:spPr>
        <p:txBody>
          <a:bodyPr wrap="square" lIns="0" tIns="0" rIns="0" bIns="0" rtlCol="0">
            <a:spAutoFit/>
          </a:bodyPr>
          <a:lstStyle/>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Block copilot makers from using skills in Copilot Studio copilots</a:t>
            </a: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No-Authentication and Generic </a:t>
            </a:r>
            <a:r>
              <a:rPr kumimoji="0" lang="en-US" sz="14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Oauth</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from being used as an Authentication Provider in agents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agents from being published to Microsoft Teams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the Demo, Custom Website, and other Direct Line Channels such</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t>
            </a:r>
            <a:r>
              <a:rPr kumimoji="0" lang="en-US" sz="14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Twillio</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and other Mobile App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Facebook as Copilot Studio Publish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Omnichannel as Copilot Studio Publish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agents configured with SharePoint</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OneDrive as a knowledge source. Supports </a:t>
            </a: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DLP connector endpoint</a:t>
            </a:r>
            <a:b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b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filtering </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allow or deny endpoints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agents configured with public websites</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 knowledge source. Supports </a:t>
            </a: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DLP connector endpoint filtering </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allow</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or deny endpoints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agents configured with documents</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 knowledge source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connecting copilot with Application Insights </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05558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0"/>
                                  </p:stCondLst>
                                  <p:childTnLst>
                                    <p:animMotion origin="layout" path="M -2.08333E-6 -4.07407E-6 L -2.08333E-6 0.03542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0"/>
                                  </p:stCondLst>
                                  <p:childTnLst>
                                    <p:animMotion origin="layout" path="M -2.08333E-6 -4.07407E-6 L -2.08333E-6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0"/>
                                  </p:stCondLst>
                                  <p:childTnLst>
                                    <p:animMotion origin="layout" path="M -2.08333E-6 -4.07407E-6 L -2.08333E-6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par>
                                <p:cTn id="28" presetID="42" presetClass="path" presetSubtype="0" decel="100000" fill="hold" grpId="1" nodeType="withEffect">
                                  <p:stCondLst>
                                    <p:cond delay="100"/>
                                  </p:stCondLst>
                                  <p:childTnLst>
                                    <p:animMotion origin="layout" path="M -1.45833E-6 -1.85185E-6 L -1.45833E-6 0.03542 " pathEditMode="relative" rAng="0" ptsTypes="AA">
                                      <p:cBhvr>
                                        <p:cTn id="29" dur="700" spd="-100000" fill="hold"/>
                                        <p:tgtEl>
                                          <p:spTgt spid="98"/>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42" presetClass="path" presetSubtype="0" decel="100000" fill="hold" grpId="1" nodeType="withEffect">
                                  <p:stCondLst>
                                    <p:cond delay="100"/>
                                  </p:stCondLst>
                                  <p:childTnLst>
                                    <p:animMotion origin="layout" path="M 2.91667E-6 2.22222E-6 L 2.91667E-6 0.03541 " pathEditMode="relative" rAng="0" ptsTypes="AA">
                                      <p:cBhvr>
                                        <p:cTn id="34" dur="700" spd="-100000" fill="hold"/>
                                        <p:tgtEl>
                                          <p:spTgt spid="4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98" grpId="0"/>
      <p:bldP spid="98" grpId="1"/>
      <p:bldP spid="15" grpId="0" animBg="1"/>
      <p:bldP spid="15" grpId="1" animBg="1"/>
      <p:bldP spid="19" grpId="0" animBg="1"/>
      <p:bldP spid="19" grpId="1" animBg="1"/>
      <p:bldP spid="48" grpId="0"/>
      <p:bldP spid="48"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2E3B6-06AE-97A4-79EE-71E00ED4BE6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9A9EF96-556F-A917-4B81-A83BB29E33CF}"/>
              </a:ext>
            </a:extLst>
          </p:cNvPr>
          <p:cNvSpPr>
            <a:spLocks noGrp="1"/>
          </p:cNvSpPr>
          <p:nvPr>
            <p:ph type="title"/>
          </p:nvPr>
        </p:nvSpPr>
        <p:spPr>
          <a:xfrm>
            <a:off x="588963" y="457200"/>
            <a:ext cx="11017250" cy="1107996"/>
          </a:xfrm>
        </p:spPr>
        <p:txBody>
          <a:bodyPr/>
          <a:lstStyle/>
          <a:p>
            <a:r>
              <a:rPr lang="en-US"/>
              <a:t>Overview of DLP Policies and Copilot Studio </a:t>
            </a:r>
            <a:br>
              <a:rPr lang="en-US"/>
            </a:br>
            <a:r>
              <a:rPr lang="en-US"/>
              <a:t>DLP Connectors</a:t>
            </a:r>
            <a:r>
              <a:rPr lang="en-US">
                <a:solidFill>
                  <a:schemeClr val="tx1">
                    <a:alpha val="0"/>
                  </a:schemeClr>
                </a:solidFill>
              </a:rPr>
              <a:t> 2</a:t>
            </a:r>
            <a:endParaRPr lang="en-US"/>
          </a:p>
        </p:txBody>
      </p:sp>
      <p:sp>
        <p:nvSpPr>
          <p:cNvPr id="14" name="Text Placeholder 5">
            <a:extLst>
              <a:ext uri="{FF2B5EF4-FFF2-40B4-BE49-F238E27FC236}">
                <a16:creationId xmlns:a16="http://schemas.microsoft.com/office/drawing/2014/main" id="{0137B39B-934C-8E84-9CED-7D37FB4916AF}"/>
              </a:ext>
            </a:extLst>
          </p:cNvPr>
          <p:cNvSpPr txBox="1">
            <a:spLocks/>
          </p:cNvSpPr>
          <p:nvPr/>
        </p:nvSpPr>
        <p:spPr>
          <a:xfrm>
            <a:off x="584200" y="2017713"/>
            <a:ext cx="4714875" cy="4124206"/>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0"/>
              </a:spcAft>
              <a:buClr>
                <a:srgbClr val="0078D4"/>
              </a:buClr>
              <a:buSzPct val="13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We are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updating how we enforce Data Loss Prevention (DLP) policies in Copilot Studio.</a:t>
            </a:r>
            <a:endParaRPr kumimoji="0" lang="en-US" sz="1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What is it happening?</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Transitioning the default enforcement level from Disabled to Enabled in two stages:</a:t>
            </a:r>
          </a:p>
          <a:p>
            <a:pPr marL="180000" marR="0" lvl="0" indent="-180000" algn="l" defTabSz="932742"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January 2025: </a:t>
            </a: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Default mode changes to Soft-Enabled. Published bots run, DLP checks enforced for updates. Option to change back to Disabled removed in PowerShell.</a:t>
            </a:r>
          </a:p>
          <a:p>
            <a:pPr marL="180000" marR="0" lvl="0" indent="-180000" algn="l" defTabSz="932742"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February 2025: Default </a:t>
            </a: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mode changes to Enabled. All bots and updates subject to DLP policies. PowerShell commands to change enforcement level removed.</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What do I need to do to prepare?</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Update your DLP policy enforcement level to Enabled before the planned updates. </a:t>
            </a:r>
          </a:p>
        </p:txBody>
      </p:sp>
      <p:cxnSp>
        <p:nvCxnSpPr>
          <p:cNvPr id="20" name="Straight Connector 19">
            <a:extLst>
              <a:ext uri="{FF2B5EF4-FFF2-40B4-BE49-F238E27FC236}">
                <a16:creationId xmlns:a16="http://schemas.microsoft.com/office/drawing/2014/main" id="{BBEA3481-62D2-A18E-B5A7-882C22BBBB6D}"/>
              </a:ext>
              <a:ext uri="{C183D7F6-B498-43B3-948B-1728B52AA6E4}">
                <adec:decorative xmlns:adec="http://schemas.microsoft.com/office/drawing/2017/decorative" val="1"/>
              </a:ext>
            </a:extLst>
          </p:cNvPr>
          <p:cNvCxnSpPr>
            <a:cxnSpLocks/>
          </p:cNvCxnSpPr>
          <p:nvPr/>
        </p:nvCxnSpPr>
        <p:spPr>
          <a:xfrm flipH="1">
            <a:off x="585785" y="2756712"/>
            <a:ext cx="4713290"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Rounded Rectangle 35">
            <a:extLst>
              <a:ext uri="{FF2B5EF4-FFF2-40B4-BE49-F238E27FC236}">
                <a16:creationId xmlns:a16="http://schemas.microsoft.com/office/drawing/2014/main" id="{FCDD0B60-13A3-DC16-12EE-12CD700E459C}"/>
              </a:ext>
              <a:ext uri="{C183D7F6-B498-43B3-948B-1728B52AA6E4}">
                <adec:decorative xmlns:adec="http://schemas.microsoft.com/office/drawing/2017/decorative" val="1"/>
              </a:ext>
            </a:extLst>
          </p:cNvPr>
          <p:cNvSpPr/>
          <p:nvPr/>
        </p:nvSpPr>
        <p:spPr bwMode="auto">
          <a:xfrm>
            <a:off x="5686425" y="4883499"/>
            <a:ext cx="5917312" cy="1385539"/>
          </a:xfrm>
          <a:prstGeom prst="roundRect">
            <a:avLst>
              <a:gd name="adj" fmla="val 108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9B1AB54F-2A8B-735B-71EB-7E97B9AA2E23}"/>
              </a:ext>
            </a:extLst>
          </p:cNvPr>
          <p:cNvSpPr txBox="1"/>
          <p:nvPr/>
        </p:nvSpPr>
        <p:spPr>
          <a:xfrm>
            <a:off x="6368715" y="5299269"/>
            <a:ext cx="4552732"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This command is still relevant if you want to change back the default to soft-enabled</a:t>
            </a:r>
          </a:p>
        </p:txBody>
      </p:sp>
      <p:cxnSp>
        <p:nvCxnSpPr>
          <p:cNvPr id="43" name="Straight Arrow Connector 42">
            <a:extLst>
              <a:ext uri="{FF2B5EF4-FFF2-40B4-BE49-F238E27FC236}">
                <a16:creationId xmlns:a16="http://schemas.microsoft.com/office/drawing/2014/main" id="{601D4A84-15BA-6DA5-9B0A-AE4F4504658E}"/>
              </a:ext>
              <a:ext uri="{C183D7F6-B498-43B3-948B-1728B52AA6E4}">
                <adec:decorative xmlns:adec="http://schemas.microsoft.com/office/drawing/2017/decorative" val="1"/>
              </a:ext>
            </a:extLst>
          </p:cNvPr>
          <p:cNvCxnSpPr>
            <a:cxnSpLocks/>
          </p:cNvCxnSpPr>
          <p:nvPr/>
        </p:nvCxnSpPr>
        <p:spPr>
          <a:xfrm flipV="1">
            <a:off x="10206568" y="4204932"/>
            <a:ext cx="0" cy="678567"/>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553DB07E-55CD-F949-F17A-DA4C84233262}"/>
              </a:ext>
              <a:ext uri="{C183D7F6-B498-43B3-948B-1728B52AA6E4}">
                <adec:decorative xmlns:adec="http://schemas.microsoft.com/office/drawing/2017/decorative" val="1"/>
              </a:ext>
            </a:extLst>
          </p:cNvPr>
          <p:cNvSpPr/>
          <p:nvPr/>
        </p:nvSpPr>
        <p:spPr bwMode="auto">
          <a:xfrm>
            <a:off x="5686425" y="2017714"/>
            <a:ext cx="2805640" cy="2187218"/>
          </a:xfrm>
          <a:prstGeom prst="roundRect">
            <a:avLst>
              <a:gd name="adj" fmla="val 70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4" name="TextBox 23">
            <a:extLst>
              <a:ext uri="{FF2B5EF4-FFF2-40B4-BE49-F238E27FC236}">
                <a16:creationId xmlns:a16="http://schemas.microsoft.com/office/drawing/2014/main" id="{7909F479-DAAE-9805-716D-DADDDC841F14}"/>
              </a:ext>
            </a:extLst>
          </p:cNvPr>
          <p:cNvSpPr txBox="1"/>
          <p:nvPr/>
        </p:nvSpPr>
        <p:spPr>
          <a:xfrm>
            <a:off x="5964728" y="2375224"/>
            <a:ext cx="2404875" cy="13029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Add or update the learn-more and admin contact email links in DLP errors for copilot makers</a:t>
            </a:r>
          </a:p>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Configure learn more and contact </a:t>
            </a:r>
            <a:b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in DLP errors | Copilot Studio</a:t>
            </a:r>
          </a:p>
        </p:txBody>
      </p:sp>
      <p:sp>
        <p:nvSpPr>
          <p:cNvPr id="26" name="TextBox 25">
            <a:extLst>
              <a:ext uri="{FF2B5EF4-FFF2-40B4-BE49-F238E27FC236}">
                <a16:creationId xmlns:a16="http://schemas.microsoft.com/office/drawing/2014/main" id="{D0BF8B00-0D92-0E90-BC08-B3CDE21037F2}"/>
              </a:ext>
            </a:extLst>
          </p:cNvPr>
          <p:cNvSpPr txBox="1"/>
          <p:nvPr/>
        </p:nvSpPr>
        <p:spPr>
          <a:xfrm>
            <a:off x="9004130" y="2392157"/>
            <a:ext cx="2404875" cy="13798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Enable or disable DLP in an auditing mode via:</a:t>
            </a:r>
          </a:p>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t>Set-</a:t>
            </a:r>
            <a:b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8661C5"/>
                </a:solidFill>
                <a:effectLst/>
                <a:uLnTx/>
                <a:uFillTx/>
                <a:latin typeface="Courier New" panose="02070309020205020404" pitchFamily="49" charset="0"/>
                <a:ea typeface="+mn-ea"/>
                <a:cs typeface="Courier New" panose="02070309020205020404" pitchFamily="49" charset="0"/>
              </a:rPr>
              <a:t>PowerVirtualAgentsDlpEnforcement</a:t>
            </a:r>
            <a: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t> –</a:t>
            </a:r>
            <a:b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318581"/>
                </a:solidFill>
                <a:effectLst/>
                <a:uLnTx/>
                <a:uFillTx/>
                <a:latin typeface="Courier New" panose="02070309020205020404" pitchFamily="49" charset="0"/>
                <a:ea typeface="+mn-ea"/>
                <a:cs typeface="Courier New" panose="02070309020205020404" pitchFamily="49" charset="0"/>
              </a:rPr>
              <a:t>TenantId</a:t>
            </a:r>
            <a:r>
              <a:rPr kumimoji="0" lang="en-US" sz="1100" b="1" i="0" u="none" strike="noStrike" kern="1200" cap="none" spc="0" normalizeH="0" baseline="0" noProof="0">
                <a:ln>
                  <a:noFill/>
                </a:ln>
                <a:solidFill>
                  <a:srgbClr val="31858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&lt;tenant ID&gt; </a:t>
            </a:r>
            <a:r>
              <a:rPr kumimoji="0" lang="en-US" sz="1100" b="1" i="0" u="none" strike="noStrike" kern="1200" cap="none" spc="0" normalizeH="0" baseline="0" noProof="0">
                <a:ln>
                  <a:noFill/>
                </a:ln>
                <a:solidFill>
                  <a:srgbClr val="318581"/>
                </a:solidFill>
                <a:effectLst/>
                <a:uLnTx/>
                <a:uFillTx/>
                <a:latin typeface="Courier New" panose="02070309020205020404" pitchFamily="49" charset="0"/>
                <a:ea typeface="+mn-ea"/>
                <a:cs typeface="Courier New" panose="02070309020205020404" pitchFamily="49" charset="0"/>
              </a:rPr>
              <a:t>-Mode</a:t>
            </a:r>
            <a:br>
              <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000000"/>
                </a:solidFill>
                <a:effectLst/>
                <a:uLnTx/>
                <a:uFillTx/>
                <a:latin typeface="Courier New" panose="02070309020205020404" pitchFamily="49" charset="0"/>
                <a:ea typeface="+mn-ea"/>
                <a:cs typeface="Courier New" panose="02070309020205020404" pitchFamily="49" charset="0"/>
              </a:rPr>
              <a:t>SoftEnabled</a:t>
            </a:r>
            <a:endPar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Rounded Rectangle 1">
            <a:extLst>
              <a:ext uri="{FF2B5EF4-FFF2-40B4-BE49-F238E27FC236}">
                <a16:creationId xmlns:a16="http://schemas.microsoft.com/office/drawing/2014/main" id="{4673299A-4189-9ED5-21A7-7DF4CB11FEE8}"/>
              </a:ext>
              <a:ext uri="{C183D7F6-B498-43B3-948B-1728B52AA6E4}">
                <adec:decorative xmlns:adec="http://schemas.microsoft.com/office/drawing/2017/decorative" val="1"/>
              </a:ext>
            </a:extLst>
          </p:cNvPr>
          <p:cNvSpPr/>
          <p:nvPr/>
        </p:nvSpPr>
        <p:spPr bwMode="auto">
          <a:xfrm>
            <a:off x="8803748" y="2017714"/>
            <a:ext cx="2805640" cy="2187218"/>
          </a:xfrm>
          <a:prstGeom prst="roundRect">
            <a:avLst>
              <a:gd name="adj" fmla="val 70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51671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grpId="1" nodeType="withEffect">
                                  <p:stCondLst>
                                    <p:cond delay="100"/>
                                  </p:stCondLst>
                                  <p:childTnLst>
                                    <p:animMotion origin="layout" path="M -4.16667E-7 -3.7037E-6 L -4.16667E-7 0.03542 " pathEditMode="relative" rAng="0" ptsTypes="AA">
                                      <p:cBhvr>
                                        <p:cTn id="24" dur="700" spd="-100000" fill="hold"/>
                                        <p:tgtEl>
                                          <p:spTgt spid="24"/>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decel="100000" fill="hold" grpId="1" nodeType="withEffect">
                                  <p:stCondLst>
                                    <p:cond delay="100"/>
                                  </p:stCondLst>
                                  <p:childTnLst>
                                    <p:animMotion origin="layout" path="M 6.25E-7 4.44444E-6 L 6.25E-7 0.03541 " pathEditMode="relative" rAng="0" ptsTypes="AA">
                                      <p:cBhvr>
                                        <p:cTn id="29" dur="700" spd="-100000" fill="hold"/>
                                        <p:tgtEl>
                                          <p:spTgt spid="26"/>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100"/>
                                  </p:stCondLst>
                                  <p:childTnLst>
                                    <p:animMotion origin="layout" path="M -2.08333E-7 -3.7037E-6 L -2.08333E-7 0.03542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42" presetClass="path" presetSubtype="0" decel="100000" fill="hold" nodeType="withEffect">
                                  <p:stCondLst>
                                    <p:cond delay="100"/>
                                  </p:stCondLst>
                                  <p:childTnLst>
                                    <p:animMotion origin="layout" path="M 6.25E-7 0 L 6.25E-7 0.03542 " pathEditMode="relative" rAng="0" ptsTypes="AA">
                                      <p:cBhvr>
                                        <p:cTn id="39" dur="700" spd="-100000" fill="hold"/>
                                        <p:tgtEl>
                                          <p:spTgt spid="43"/>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38"/>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42" presetClass="path" presetSubtype="0" decel="100000" fill="hold" grpId="1" nodeType="withEffect">
                                  <p:stCondLst>
                                    <p:cond delay="100"/>
                                  </p:stCondLst>
                                  <p:childTnLst>
                                    <p:animMotion origin="layout" path="M -2.08333E-6 -4.07407E-6 L -2.08333E-6 0.03542 " pathEditMode="relative" rAng="0" ptsTypes="AA">
                                      <p:cBhvr>
                                        <p:cTn id="49" dur="700" spd="-100000" fill="hold"/>
                                        <p:tgtEl>
                                          <p:spTgt spid="36"/>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100"/>
                                  </p:stCondLst>
                                  <p:childTnLst>
                                    <p:animMotion origin="layout" path="M 6.25E-7 -3.7037E-6 L 6.25E-7 0.03542 " pathEditMode="relative" rAng="0" ptsTypes="AA">
                                      <p:cBhvr>
                                        <p:cTn id="5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36" grpId="0" animBg="1"/>
      <p:bldP spid="36" grpId="1" animBg="1"/>
      <p:bldP spid="38" grpId="0"/>
      <p:bldP spid="38" grpId="1"/>
      <p:bldP spid="23" grpId="0" animBg="1"/>
      <p:bldP spid="23" grpId="1" animBg="1"/>
      <p:bldP spid="24" grpId="0"/>
      <p:bldP spid="24" grpId="1"/>
      <p:bldP spid="26" grpId="0"/>
      <p:bldP spid="26" grpId="1"/>
      <p:bldP spid="2" grpId="0" animBg="1"/>
      <p:bldP spid="2"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68C8-518D-6D86-78B7-0904937BE3EE}"/>
              </a:ext>
            </a:extLst>
          </p:cNvPr>
          <p:cNvSpPr>
            <a:spLocks noGrp="1"/>
          </p:cNvSpPr>
          <p:nvPr>
            <p:ph type="title"/>
          </p:nvPr>
        </p:nvSpPr>
        <p:spPr/>
        <p:txBody>
          <a:bodyPr/>
          <a:lstStyle/>
          <a:p>
            <a:r>
              <a:rPr lang="en-US"/>
              <a:t>DLP policies and rules can be relaxed per </a:t>
            </a:r>
            <a:r>
              <a:rPr lang="en-US" err="1"/>
              <a:t>environement</a:t>
            </a:r>
            <a:endParaRPr lang="en-150"/>
          </a:p>
        </p:txBody>
      </p:sp>
      <p:sp>
        <p:nvSpPr>
          <p:cNvPr id="4" name="Text Placeholder 3">
            <a:extLst>
              <a:ext uri="{FF2B5EF4-FFF2-40B4-BE49-F238E27FC236}">
                <a16:creationId xmlns:a16="http://schemas.microsoft.com/office/drawing/2014/main" id="{2510CD8D-796E-6D3F-FCC8-8BAA2113E253}"/>
              </a:ext>
            </a:extLst>
          </p:cNvPr>
          <p:cNvSpPr>
            <a:spLocks noGrp="1"/>
          </p:cNvSpPr>
          <p:nvPr>
            <p:ph type="body" sz="quarter" idx="10"/>
          </p:nvPr>
        </p:nvSpPr>
        <p:spPr>
          <a:xfrm>
            <a:off x="585787" y="1111792"/>
            <a:ext cx="11020425" cy="666750"/>
          </a:xfrm>
        </p:spPr>
        <p:txBody>
          <a:bodyPr/>
          <a:lstStyle/>
          <a:p>
            <a:r>
              <a:rPr lang="en-US"/>
              <a:t>With governance and processes, use-cases can be reviewed </a:t>
            </a:r>
            <a:br>
              <a:rPr lang="en-US"/>
            </a:br>
            <a:r>
              <a:rPr lang="en-US"/>
              <a:t>and approved for broader adoption</a:t>
            </a:r>
            <a:endParaRPr lang="en-150"/>
          </a:p>
        </p:txBody>
      </p:sp>
      <p:graphicFrame>
        <p:nvGraphicFramePr>
          <p:cNvPr id="7" name="Diagram 6">
            <a:extLst>
              <a:ext uri="{FF2B5EF4-FFF2-40B4-BE49-F238E27FC236}">
                <a16:creationId xmlns:a16="http://schemas.microsoft.com/office/drawing/2014/main" id="{BB6C1397-C82A-38B2-4148-80E520306B5B}"/>
              </a:ext>
            </a:extLst>
          </p:cNvPr>
          <p:cNvGraphicFramePr/>
          <p:nvPr/>
        </p:nvGraphicFramePr>
        <p:xfrm>
          <a:off x="574675" y="2131943"/>
          <a:ext cx="10981486" cy="426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7068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75A38-2C8D-D732-8566-D3B9E7C45F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0D1D3-5216-9322-A181-A837B6EEF114}"/>
              </a:ext>
            </a:extLst>
          </p:cNvPr>
          <p:cNvSpPr>
            <a:spLocks noGrp="1"/>
          </p:cNvSpPr>
          <p:nvPr>
            <p:ph type="title"/>
          </p:nvPr>
        </p:nvSpPr>
        <p:spPr/>
        <p:txBody>
          <a:bodyPr/>
          <a:lstStyle/>
          <a:p>
            <a:r>
              <a:rPr lang="en-US"/>
              <a:t>Securing Copilot Studio usage at scale</a:t>
            </a:r>
            <a:endParaRPr lang="en-150"/>
          </a:p>
        </p:txBody>
      </p:sp>
      <p:sp>
        <p:nvSpPr>
          <p:cNvPr id="5" name="Text Placeholder 4">
            <a:extLst>
              <a:ext uri="{FF2B5EF4-FFF2-40B4-BE49-F238E27FC236}">
                <a16:creationId xmlns:a16="http://schemas.microsoft.com/office/drawing/2014/main" id="{7AC5CE75-9A11-F3F2-894A-6FF883F77890}"/>
              </a:ext>
            </a:extLst>
          </p:cNvPr>
          <p:cNvSpPr>
            <a:spLocks noGrp="1"/>
          </p:cNvSpPr>
          <p:nvPr>
            <p:ph type="body" sz="quarter" idx="10"/>
          </p:nvPr>
        </p:nvSpPr>
        <p:spPr>
          <a:xfrm>
            <a:off x="1579418" y="1109833"/>
            <a:ext cx="10026795" cy="460638"/>
          </a:xfrm>
        </p:spPr>
        <p:txBody>
          <a:bodyPr/>
          <a:lstStyle/>
          <a:p>
            <a:r>
              <a:rPr lang="en-US"/>
              <a:t>Data Loss Prevention Policies can be configured to:</a:t>
            </a:r>
            <a:endParaRPr lang="en-150"/>
          </a:p>
        </p:txBody>
      </p:sp>
      <p:sp>
        <p:nvSpPr>
          <p:cNvPr id="6" name="Text Placeholder 5">
            <a:extLst>
              <a:ext uri="{FF2B5EF4-FFF2-40B4-BE49-F238E27FC236}">
                <a16:creationId xmlns:a16="http://schemas.microsoft.com/office/drawing/2014/main" id="{7C579AD7-D81F-40CE-2089-A7C3D9945867}"/>
              </a:ext>
            </a:extLst>
          </p:cNvPr>
          <p:cNvSpPr>
            <a:spLocks noGrp="1"/>
          </p:cNvSpPr>
          <p:nvPr>
            <p:ph type="body" sz="quarter" idx="11"/>
          </p:nvPr>
        </p:nvSpPr>
        <p:spPr>
          <a:xfrm>
            <a:off x="1579418" y="1792483"/>
            <a:ext cx="9996212" cy="1428700"/>
          </a:xfrm>
        </p:spPr>
        <p:txBody>
          <a:bodyPr/>
          <a:lstStyle/>
          <a:p>
            <a:pPr>
              <a:buFont typeface="Arial" panose="020B0604020202020204" pitchFamily="34" charset="0"/>
              <a:buChar char="•"/>
            </a:pPr>
            <a:r>
              <a:rPr lang="en-US" sz="2000"/>
              <a:t>Apply to all environments in a tenant</a:t>
            </a:r>
          </a:p>
          <a:p>
            <a:pPr>
              <a:buFont typeface="Arial" panose="020B0604020202020204" pitchFamily="34" charset="0"/>
              <a:buChar char="•"/>
            </a:pPr>
            <a:r>
              <a:rPr lang="en-US" sz="2000"/>
              <a:t>Apply to only a subset of environments</a:t>
            </a:r>
          </a:p>
          <a:p>
            <a:pPr>
              <a:buFont typeface="Arial" panose="020B0604020202020204" pitchFamily="34" charset="0"/>
              <a:buChar char="•"/>
            </a:pPr>
            <a:r>
              <a:rPr lang="en-US" sz="2000"/>
              <a:t>Apply to all environments but a subset of environments</a:t>
            </a:r>
            <a:endParaRPr lang="en-150" sz="2000"/>
          </a:p>
        </p:txBody>
      </p:sp>
      <p:sp>
        <p:nvSpPr>
          <p:cNvPr id="12" name="Text Placeholder 4">
            <a:extLst>
              <a:ext uri="{FF2B5EF4-FFF2-40B4-BE49-F238E27FC236}">
                <a16:creationId xmlns:a16="http://schemas.microsoft.com/office/drawing/2014/main" id="{CCF8DBE7-9807-0FC9-960B-6EC67D4C99AD}"/>
              </a:ext>
            </a:extLst>
          </p:cNvPr>
          <p:cNvSpPr txBox="1">
            <a:spLocks/>
          </p:cNvSpPr>
          <p:nvPr/>
        </p:nvSpPr>
        <p:spPr>
          <a:xfrm>
            <a:off x="1610000" y="3308112"/>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 Loss Prevention Policies can be used to enforce:</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 name="Text Placeholder 5">
            <a:extLst>
              <a:ext uri="{FF2B5EF4-FFF2-40B4-BE49-F238E27FC236}">
                <a16:creationId xmlns:a16="http://schemas.microsoft.com/office/drawing/2014/main" id="{BF876BC5-89A5-CB38-9744-962802E75D9C}"/>
              </a:ext>
            </a:extLst>
          </p:cNvPr>
          <p:cNvSpPr txBox="1">
            <a:spLocks/>
          </p:cNvSpPr>
          <p:nvPr/>
        </p:nvSpPr>
        <p:spPr>
          <a:xfrm>
            <a:off x="1579417" y="3990762"/>
            <a:ext cx="10026795" cy="2430820"/>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unauthenticated usage.</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individual channels.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knowledge sources.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individual connectors (e.g., ServiceNow, Salesforce, HTTP requests…)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connecting to skills.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integrating with Application Insights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15" name="Graphic 14" descr="Shield Tick outline">
            <a:extLst>
              <a:ext uri="{FF2B5EF4-FFF2-40B4-BE49-F238E27FC236}">
                <a16:creationId xmlns:a16="http://schemas.microsoft.com/office/drawing/2014/main" id="{425725F0-9F5D-D4A2-33B9-6AE465D9E3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675" y="1161260"/>
            <a:ext cx="914400" cy="914400"/>
          </a:xfrm>
          <a:prstGeom prst="rect">
            <a:avLst/>
          </a:prstGeom>
        </p:spPr>
      </p:pic>
      <p:pic>
        <p:nvPicPr>
          <p:cNvPr id="16" name="Graphic 15" descr="Shield Tick outline">
            <a:extLst>
              <a:ext uri="{FF2B5EF4-FFF2-40B4-BE49-F238E27FC236}">
                <a16:creationId xmlns:a16="http://schemas.microsoft.com/office/drawing/2014/main" id="{A40D154E-C0C2-796D-DE4F-FDECA37D9C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788" y="3308112"/>
            <a:ext cx="914400" cy="914400"/>
          </a:xfrm>
          <a:prstGeom prst="rect">
            <a:avLst/>
          </a:prstGeom>
        </p:spPr>
      </p:pic>
    </p:spTree>
    <p:extLst>
      <p:ext uri="{BB962C8B-B14F-4D97-AF65-F5344CB8AC3E}">
        <p14:creationId xmlns:p14="http://schemas.microsoft.com/office/powerpoint/2010/main" val="1477843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4E78C-4D38-5036-6094-4ADED09A9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F0016-AD2B-38FE-E62B-4198BE5AAC2F}"/>
              </a:ext>
            </a:extLst>
          </p:cNvPr>
          <p:cNvSpPr>
            <a:spLocks noGrp="1"/>
          </p:cNvSpPr>
          <p:nvPr>
            <p:ph type="title"/>
          </p:nvPr>
        </p:nvSpPr>
        <p:spPr/>
        <p:txBody>
          <a:bodyPr/>
          <a:lstStyle/>
          <a:p>
            <a:r>
              <a:rPr lang="en-US"/>
              <a:t>Securing critical Copilot Studio use cases</a:t>
            </a:r>
            <a:endParaRPr lang="en-150"/>
          </a:p>
        </p:txBody>
      </p:sp>
      <p:sp>
        <p:nvSpPr>
          <p:cNvPr id="5" name="Text Placeholder 4">
            <a:extLst>
              <a:ext uri="{FF2B5EF4-FFF2-40B4-BE49-F238E27FC236}">
                <a16:creationId xmlns:a16="http://schemas.microsoft.com/office/drawing/2014/main" id="{D8B8CAFD-8E7E-16C3-9F7C-E2AF059B33F5}"/>
              </a:ext>
            </a:extLst>
          </p:cNvPr>
          <p:cNvSpPr>
            <a:spLocks noGrp="1"/>
          </p:cNvSpPr>
          <p:nvPr>
            <p:ph type="body" sz="quarter" idx="10"/>
          </p:nvPr>
        </p:nvSpPr>
        <p:spPr>
          <a:xfrm>
            <a:off x="1579417" y="1298614"/>
            <a:ext cx="10026795" cy="460638"/>
          </a:xfrm>
        </p:spPr>
        <p:txBody>
          <a:bodyPr/>
          <a:lstStyle/>
          <a:p>
            <a:r>
              <a:rPr lang="en-US"/>
              <a:t>Run connectors in the context of virtual networks</a:t>
            </a:r>
            <a:endParaRPr lang="en-150"/>
          </a:p>
        </p:txBody>
      </p:sp>
      <p:sp>
        <p:nvSpPr>
          <p:cNvPr id="6" name="Text Placeholder 5">
            <a:extLst>
              <a:ext uri="{FF2B5EF4-FFF2-40B4-BE49-F238E27FC236}">
                <a16:creationId xmlns:a16="http://schemas.microsoft.com/office/drawing/2014/main" id="{7AB80378-53A4-6EB1-698C-20595D519842}"/>
              </a:ext>
            </a:extLst>
          </p:cNvPr>
          <p:cNvSpPr>
            <a:spLocks noGrp="1"/>
          </p:cNvSpPr>
          <p:nvPr>
            <p:ph type="body" sz="quarter" idx="11"/>
          </p:nvPr>
        </p:nvSpPr>
        <p:spPr>
          <a:xfrm>
            <a:off x="1579417" y="1901756"/>
            <a:ext cx="9996212" cy="460638"/>
          </a:xfrm>
        </p:spPr>
        <p:txBody>
          <a:bodyPr/>
          <a:lstStyle/>
          <a:p>
            <a:pPr>
              <a:buFont typeface="Arial" panose="020B0604020202020204" pitchFamily="34" charset="0"/>
              <a:buChar char="•"/>
            </a:pPr>
            <a:r>
              <a:rPr lang="en-US" sz="2000"/>
              <a:t>To access internal resource without exposing them to the public internet</a:t>
            </a:r>
            <a:endParaRPr lang="en-150" sz="2000"/>
          </a:p>
        </p:txBody>
      </p:sp>
      <p:sp>
        <p:nvSpPr>
          <p:cNvPr id="12" name="Text Placeholder 4">
            <a:extLst>
              <a:ext uri="{FF2B5EF4-FFF2-40B4-BE49-F238E27FC236}">
                <a16:creationId xmlns:a16="http://schemas.microsoft.com/office/drawing/2014/main" id="{AD961EFC-930A-2C74-4C5F-707E28340F6F}"/>
              </a:ext>
            </a:extLst>
          </p:cNvPr>
          <p:cNvSpPr txBox="1">
            <a:spLocks/>
          </p:cNvSpPr>
          <p:nvPr/>
        </p:nvSpPr>
        <p:spPr>
          <a:xfrm>
            <a:off x="1579417" y="3728600"/>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Running continuous access evaluation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pic>
        <p:nvPicPr>
          <p:cNvPr id="4" name="Graphic 3">
            <a:extLst>
              <a:ext uri="{FF2B5EF4-FFF2-40B4-BE49-F238E27FC236}">
                <a16:creationId xmlns:a16="http://schemas.microsoft.com/office/drawing/2014/main" id="{48510D96-7D81-FBF7-5286-A9752388F3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151" y="1220286"/>
            <a:ext cx="712643" cy="712643"/>
          </a:xfrm>
          <a:prstGeom prst="rect">
            <a:avLst/>
          </a:prstGeom>
        </p:spPr>
      </p:pic>
      <p:pic>
        <p:nvPicPr>
          <p:cNvPr id="8" name="Graphic 7">
            <a:extLst>
              <a:ext uri="{FF2B5EF4-FFF2-40B4-BE49-F238E27FC236}">
                <a16:creationId xmlns:a16="http://schemas.microsoft.com/office/drawing/2014/main" id="{88148667-1A5A-ED1E-C43F-06072FEF59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300" y="2522591"/>
            <a:ext cx="598347" cy="598347"/>
          </a:xfrm>
          <a:prstGeom prst="rect">
            <a:avLst/>
          </a:prstGeom>
        </p:spPr>
      </p:pic>
      <p:pic>
        <p:nvPicPr>
          <p:cNvPr id="10" name="Graphic 9">
            <a:extLst>
              <a:ext uri="{FF2B5EF4-FFF2-40B4-BE49-F238E27FC236}">
                <a16:creationId xmlns:a16="http://schemas.microsoft.com/office/drawing/2014/main" id="{88BBA901-93CC-D29F-7387-833BBE61AA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19800" y="3352800"/>
            <a:ext cx="152400" cy="152400"/>
          </a:xfrm>
          <a:prstGeom prst="rect">
            <a:avLst/>
          </a:prstGeom>
        </p:spPr>
      </p:pic>
      <p:pic>
        <p:nvPicPr>
          <p:cNvPr id="14" name="Graphic 13">
            <a:extLst>
              <a:ext uri="{FF2B5EF4-FFF2-40B4-BE49-F238E27FC236}">
                <a16:creationId xmlns:a16="http://schemas.microsoft.com/office/drawing/2014/main" id="{B759B239-D760-7B5D-43C3-0052A99A81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734" y="5066431"/>
            <a:ext cx="691862" cy="691862"/>
          </a:xfrm>
          <a:prstGeom prst="rect">
            <a:avLst/>
          </a:prstGeom>
        </p:spPr>
      </p:pic>
      <p:sp>
        <p:nvSpPr>
          <p:cNvPr id="17" name="Text Placeholder 4">
            <a:extLst>
              <a:ext uri="{FF2B5EF4-FFF2-40B4-BE49-F238E27FC236}">
                <a16:creationId xmlns:a16="http://schemas.microsoft.com/office/drawing/2014/main" id="{6F038469-661F-37AD-FCE1-7D257E164FEA}"/>
              </a:ext>
            </a:extLst>
          </p:cNvPr>
          <p:cNvSpPr txBox="1">
            <a:spLocks/>
          </p:cNvSpPr>
          <p:nvPr/>
        </p:nvSpPr>
        <p:spPr>
          <a:xfrm>
            <a:off x="1579417" y="2522316"/>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Securing the Copilot Studio endpoints behind an IP Firewall</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8" name="Text Placeholder 5">
            <a:extLst>
              <a:ext uri="{FF2B5EF4-FFF2-40B4-BE49-F238E27FC236}">
                <a16:creationId xmlns:a16="http://schemas.microsoft.com/office/drawing/2014/main" id="{E11B044B-DC34-21DC-5542-B64DAEEE2FCB}"/>
              </a:ext>
            </a:extLst>
          </p:cNvPr>
          <p:cNvSpPr txBox="1">
            <a:spLocks/>
          </p:cNvSpPr>
          <p:nvPr/>
        </p:nvSpPr>
        <p:spPr>
          <a:xfrm>
            <a:off x="1610000" y="4336262"/>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avoid access tokens being reused from unauthorized locations or devices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20" name="Graphic 19">
            <a:extLst>
              <a:ext uri="{FF2B5EF4-FFF2-40B4-BE49-F238E27FC236}">
                <a16:creationId xmlns:a16="http://schemas.microsoft.com/office/drawing/2014/main" id="{AE873057-252B-7EFC-02E6-2305108A11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3258" y="3789873"/>
            <a:ext cx="546389" cy="546389"/>
          </a:xfrm>
          <a:prstGeom prst="rect">
            <a:avLst/>
          </a:prstGeom>
        </p:spPr>
      </p:pic>
      <p:sp>
        <p:nvSpPr>
          <p:cNvPr id="21" name="Text Placeholder 5">
            <a:extLst>
              <a:ext uri="{FF2B5EF4-FFF2-40B4-BE49-F238E27FC236}">
                <a16:creationId xmlns:a16="http://schemas.microsoft.com/office/drawing/2014/main" id="{2A7B4502-9D1A-9599-B2DF-331E8A6466D0}"/>
              </a:ext>
            </a:extLst>
          </p:cNvPr>
          <p:cNvSpPr txBox="1">
            <a:spLocks/>
          </p:cNvSpPr>
          <p:nvPr/>
        </p:nvSpPr>
        <p:spPr>
          <a:xfrm>
            <a:off x="1610000" y="3120938"/>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only access Copilot Studio agents from authorized locations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
        <p:nvSpPr>
          <p:cNvPr id="22" name="Text Placeholder 4">
            <a:extLst>
              <a:ext uri="{FF2B5EF4-FFF2-40B4-BE49-F238E27FC236}">
                <a16:creationId xmlns:a16="http://schemas.microsoft.com/office/drawing/2014/main" id="{5A445AFA-1EF0-578F-D71B-7E56041A8DFA}"/>
              </a:ext>
            </a:extLst>
          </p:cNvPr>
          <p:cNvSpPr txBox="1">
            <a:spLocks/>
          </p:cNvSpPr>
          <p:nvPr/>
        </p:nvSpPr>
        <p:spPr>
          <a:xfrm>
            <a:off x="1610000" y="4951724"/>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Setting secrets to access Copilot Studio endpoints</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3" name="Text Placeholder 5">
            <a:extLst>
              <a:ext uri="{FF2B5EF4-FFF2-40B4-BE49-F238E27FC236}">
                <a16:creationId xmlns:a16="http://schemas.microsoft.com/office/drawing/2014/main" id="{DF845476-AA04-8C18-0FD0-1ACB919FF492}"/>
              </a:ext>
            </a:extLst>
          </p:cNvPr>
          <p:cNvSpPr txBox="1">
            <a:spLocks/>
          </p:cNvSpPr>
          <p:nvPr/>
        </p:nvSpPr>
        <p:spPr>
          <a:xfrm>
            <a:off x="1640583" y="5559386"/>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Require a secret to obtain a conversation token in exchange</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72561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74326-B5E2-2F9D-5DB0-6B82313D5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1A537-C960-6985-0938-95482C3A522E}"/>
              </a:ext>
            </a:extLst>
          </p:cNvPr>
          <p:cNvSpPr>
            <a:spLocks noGrp="1"/>
          </p:cNvSpPr>
          <p:nvPr>
            <p:ph type="title"/>
          </p:nvPr>
        </p:nvSpPr>
        <p:spPr>
          <a:xfrm>
            <a:off x="574674" y="292100"/>
            <a:ext cx="9715639" cy="460638"/>
          </a:xfrm>
        </p:spPr>
        <p:txBody>
          <a:bodyPr/>
          <a:lstStyle/>
          <a:p>
            <a:r>
              <a:rPr lang="en-US" sz="3200"/>
              <a:t>Controlling adoption with sharing rules</a:t>
            </a:r>
            <a:endParaRPr lang="en-150" sz="3200"/>
          </a:p>
        </p:txBody>
      </p:sp>
      <p:sp>
        <p:nvSpPr>
          <p:cNvPr id="5" name="Text Placeholder 4">
            <a:extLst>
              <a:ext uri="{FF2B5EF4-FFF2-40B4-BE49-F238E27FC236}">
                <a16:creationId xmlns:a16="http://schemas.microsoft.com/office/drawing/2014/main" id="{DE15A7EE-29AA-2D86-95E7-316DEC53B75A}"/>
              </a:ext>
            </a:extLst>
          </p:cNvPr>
          <p:cNvSpPr>
            <a:spLocks noGrp="1"/>
          </p:cNvSpPr>
          <p:nvPr>
            <p:ph type="body" sz="quarter" idx="10"/>
          </p:nvPr>
        </p:nvSpPr>
        <p:spPr>
          <a:xfrm>
            <a:off x="1579417" y="1298614"/>
            <a:ext cx="10026795" cy="460638"/>
          </a:xfrm>
        </p:spPr>
        <p:txBody>
          <a:bodyPr/>
          <a:lstStyle/>
          <a:p>
            <a:r>
              <a:rPr lang="en-US"/>
              <a:t>Block/Let people grant Editor permissions when agents are shared</a:t>
            </a:r>
            <a:endParaRPr lang="en-150"/>
          </a:p>
        </p:txBody>
      </p:sp>
      <p:sp>
        <p:nvSpPr>
          <p:cNvPr id="6" name="Text Placeholder 5">
            <a:extLst>
              <a:ext uri="{FF2B5EF4-FFF2-40B4-BE49-F238E27FC236}">
                <a16:creationId xmlns:a16="http://schemas.microsoft.com/office/drawing/2014/main" id="{F95CD480-38B5-1DF4-342F-359BABF41352}"/>
              </a:ext>
            </a:extLst>
          </p:cNvPr>
          <p:cNvSpPr>
            <a:spLocks noGrp="1"/>
          </p:cNvSpPr>
          <p:nvPr>
            <p:ph type="body" sz="quarter" idx="11"/>
          </p:nvPr>
        </p:nvSpPr>
        <p:spPr>
          <a:xfrm>
            <a:off x="1579417" y="1901756"/>
            <a:ext cx="9996212" cy="460638"/>
          </a:xfrm>
        </p:spPr>
        <p:txBody>
          <a:bodyPr/>
          <a:lstStyle/>
          <a:p>
            <a:pPr>
              <a:buFont typeface="Arial" panose="020B0604020202020204" pitchFamily="34" charset="0"/>
              <a:buChar char="•"/>
            </a:pPr>
            <a:r>
              <a:rPr lang="en-US" sz="2000"/>
              <a:t>So that only admins can share agents with other makers.</a:t>
            </a:r>
            <a:endParaRPr lang="en-150" sz="2000"/>
          </a:p>
        </p:txBody>
      </p:sp>
      <p:sp>
        <p:nvSpPr>
          <p:cNvPr id="12" name="Text Placeholder 4">
            <a:extLst>
              <a:ext uri="{FF2B5EF4-FFF2-40B4-BE49-F238E27FC236}">
                <a16:creationId xmlns:a16="http://schemas.microsoft.com/office/drawing/2014/main" id="{07003920-602C-333F-08FC-1C455F77371C}"/>
              </a:ext>
            </a:extLst>
          </p:cNvPr>
          <p:cNvSpPr txBox="1">
            <a:spLocks/>
          </p:cNvSpPr>
          <p:nvPr/>
        </p:nvSpPr>
        <p:spPr>
          <a:xfrm>
            <a:off x="1579417" y="3728600"/>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Block/Only share with individuals (no security groups)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pic>
        <p:nvPicPr>
          <p:cNvPr id="10" name="Graphic 9">
            <a:extLst>
              <a:ext uri="{FF2B5EF4-FFF2-40B4-BE49-F238E27FC236}">
                <a16:creationId xmlns:a16="http://schemas.microsoft.com/office/drawing/2014/main" id="{30D61ECE-2CEF-866D-7114-82822297E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800" y="3352800"/>
            <a:ext cx="152400" cy="152400"/>
          </a:xfrm>
          <a:prstGeom prst="rect">
            <a:avLst/>
          </a:prstGeom>
        </p:spPr>
      </p:pic>
      <p:sp>
        <p:nvSpPr>
          <p:cNvPr id="17" name="Text Placeholder 4">
            <a:extLst>
              <a:ext uri="{FF2B5EF4-FFF2-40B4-BE49-F238E27FC236}">
                <a16:creationId xmlns:a16="http://schemas.microsoft.com/office/drawing/2014/main" id="{1FF9512E-CBA8-93B4-189B-4D0BC5799FD9}"/>
              </a:ext>
            </a:extLst>
          </p:cNvPr>
          <p:cNvSpPr txBox="1">
            <a:spLocks/>
          </p:cNvSpPr>
          <p:nvPr/>
        </p:nvSpPr>
        <p:spPr>
          <a:xfrm>
            <a:off x="1579417" y="2522316"/>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Block/Let people grant Viewer permissions when agents are shared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8" name="Text Placeholder 5">
            <a:extLst>
              <a:ext uri="{FF2B5EF4-FFF2-40B4-BE49-F238E27FC236}">
                <a16:creationId xmlns:a16="http://schemas.microsoft.com/office/drawing/2014/main" id="{45FE2766-6F2D-DEF2-4F8A-9EB19B378BB8}"/>
              </a:ext>
            </a:extLst>
          </p:cNvPr>
          <p:cNvSpPr txBox="1">
            <a:spLocks/>
          </p:cNvSpPr>
          <p:nvPr/>
        </p:nvSpPr>
        <p:spPr>
          <a:xfrm>
            <a:off x="1610000" y="4336262"/>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So that makers are forced to hand-pick the individual end-users of an agent.</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
        <p:nvSpPr>
          <p:cNvPr id="21" name="Text Placeholder 5">
            <a:extLst>
              <a:ext uri="{FF2B5EF4-FFF2-40B4-BE49-F238E27FC236}">
                <a16:creationId xmlns:a16="http://schemas.microsoft.com/office/drawing/2014/main" id="{25EF1382-CF99-8EF0-2B74-EF7D5A9BE47F}"/>
              </a:ext>
            </a:extLst>
          </p:cNvPr>
          <p:cNvSpPr txBox="1">
            <a:spLocks/>
          </p:cNvSpPr>
          <p:nvPr/>
        </p:nvSpPr>
        <p:spPr>
          <a:xfrm>
            <a:off x="1610000" y="3120938"/>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So that only admins can share agents with end-users.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3" name="Graphic 2">
            <a:extLst>
              <a:ext uri="{FF2B5EF4-FFF2-40B4-BE49-F238E27FC236}">
                <a16:creationId xmlns:a16="http://schemas.microsoft.com/office/drawing/2014/main" id="{53F79EC4-EA7B-31F8-E379-6B671BD97C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1330144"/>
            <a:ext cx="664780" cy="664780"/>
          </a:xfrm>
          <a:prstGeom prst="rect">
            <a:avLst/>
          </a:prstGeom>
        </p:spPr>
      </p:pic>
      <p:pic>
        <p:nvPicPr>
          <p:cNvPr id="7" name="Graphic 6">
            <a:extLst>
              <a:ext uri="{FF2B5EF4-FFF2-40B4-BE49-F238E27FC236}">
                <a16:creationId xmlns:a16="http://schemas.microsoft.com/office/drawing/2014/main" id="{F65AA1B5-B586-D540-BCC1-55C6468E7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2540800"/>
            <a:ext cx="664780" cy="664780"/>
          </a:xfrm>
          <a:prstGeom prst="rect">
            <a:avLst/>
          </a:prstGeom>
        </p:spPr>
      </p:pic>
      <p:pic>
        <p:nvPicPr>
          <p:cNvPr id="9" name="Graphic 8">
            <a:extLst>
              <a:ext uri="{FF2B5EF4-FFF2-40B4-BE49-F238E27FC236}">
                <a16:creationId xmlns:a16="http://schemas.microsoft.com/office/drawing/2014/main" id="{B2AB9F2B-1DBF-80D5-4DDD-7EE9842266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3760130"/>
            <a:ext cx="664780" cy="664780"/>
          </a:xfrm>
          <a:prstGeom prst="rect">
            <a:avLst/>
          </a:prstGeom>
        </p:spPr>
      </p:pic>
      <p:sp>
        <p:nvSpPr>
          <p:cNvPr id="11" name="Text Placeholder 4">
            <a:extLst>
              <a:ext uri="{FF2B5EF4-FFF2-40B4-BE49-F238E27FC236}">
                <a16:creationId xmlns:a16="http://schemas.microsoft.com/office/drawing/2014/main" id="{337AC656-9C34-C19C-52C6-8E8CF42CAAD7}"/>
              </a:ext>
            </a:extLst>
          </p:cNvPr>
          <p:cNvSpPr txBox="1">
            <a:spLocks/>
          </p:cNvSpPr>
          <p:nvPr/>
        </p:nvSpPr>
        <p:spPr>
          <a:xfrm>
            <a:off x="1579417" y="4951724"/>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Allow/Limit number of end-users who can access each agent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 name="Text Placeholder 5">
            <a:extLst>
              <a:ext uri="{FF2B5EF4-FFF2-40B4-BE49-F238E27FC236}">
                <a16:creationId xmlns:a16="http://schemas.microsoft.com/office/drawing/2014/main" id="{6C2B0C08-4D8A-D734-37C5-58D047B55730}"/>
              </a:ext>
            </a:extLst>
          </p:cNvPr>
          <p:cNvSpPr txBox="1">
            <a:spLocks/>
          </p:cNvSpPr>
          <p:nvPr/>
        </p:nvSpPr>
        <p:spPr>
          <a:xfrm>
            <a:off x="1610000" y="5559386"/>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avoid broad sharing of an agent.</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15" name="Graphic 14">
            <a:extLst>
              <a:ext uri="{FF2B5EF4-FFF2-40B4-BE49-F238E27FC236}">
                <a16:creationId xmlns:a16="http://schemas.microsoft.com/office/drawing/2014/main" id="{F9A14A8B-7DB7-D6EF-1ABD-A8A18EBBAA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4983254"/>
            <a:ext cx="664780" cy="664780"/>
          </a:xfrm>
          <a:prstGeom prst="rect">
            <a:avLst/>
          </a:prstGeom>
        </p:spPr>
      </p:pic>
    </p:spTree>
    <p:extLst>
      <p:ext uri="{BB962C8B-B14F-4D97-AF65-F5344CB8AC3E}">
        <p14:creationId xmlns:p14="http://schemas.microsoft.com/office/powerpoint/2010/main" val="1044853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Single sign-on (SSO)</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Automatic signing in authenticated users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Copilot Studio supports single sign-on (SSO), which means agents can sign the user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SSO needs to be implemented on your web pages, mobile applications.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For Microsoft Teams, SSO is seamless if you select the “Entra ID” authentication. It can also be configured with Manual Entra ID v2, but in this case the Teams app must be deployed as a zip file, not with the 1-click Teams deployment from Copilot Studio.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Configure SSO with Entra ID for web/apps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Configure SSO with Entra ID for Teams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Configure SSO on the web with Entra ID</a:t>
            </a:r>
            <a:endParaRPr lang="en-US" sz="1200">
              <a:latin typeface="Aptos" panose="020B0004020202020204" pitchFamily="34" charset="0"/>
            </a:endParaRPr>
          </a:p>
        </p:txBody>
      </p:sp>
      <p:graphicFrame>
        <p:nvGraphicFramePr>
          <p:cNvPr id="9" name="Table 42">
            <a:extLst>
              <a:ext uri="{FF2B5EF4-FFF2-40B4-BE49-F238E27FC236}">
                <a16:creationId xmlns:a16="http://schemas.microsoft.com/office/drawing/2014/main" id="{74F17236-3FF6-1432-8902-FDF0D0869537}"/>
              </a:ext>
            </a:extLst>
          </p:cNvPr>
          <p:cNvGraphicFramePr>
            <a:graphicFrameLocks noGrp="1"/>
          </p:cNvGraphicFramePr>
          <p:nvPr>
            <p:extLst>
              <p:ext uri="{D42A27DB-BD31-4B8C-83A1-F6EECF244321}">
                <p14:modId xmlns:p14="http://schemas.microsoft.com/office/powerpoint/2010/main" val="1124189783"/>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SSO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are you going to implement these?</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10" name="Rectangle: Folded Corner 9">
            <a:extLst>
              <a:ext uri="{FF2B5EF4-FFF2-40B4-BE49-F238E27FC236}">
                <a16:creationId xmlns:a16="http://schemas.microsoft.com/office/drawing/2014/main" id="{ADFC6DBE-5508-A7C2-85EE-BC90405E2B94}"/>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Internal agent: </a:t>
            </a:r>
          </a:p>
          <a:p>
            <a:pPr marL="285750" marR="0" lvl="0" indent="-2857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Teams users and intranet website users must be automatically signed in (Entra ID v2).</a:t>
            </a:r>
          </a:p>
          <a:p>
            <a:pPr marL="285750" marR="0" lvl="0" indent="-2857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SSO must also work on the internal SharePoint intranet.</a:t>
            </a:r>
          </a:p>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External agent: </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SSO with Entra ID</a:t>
            </a:r>
          </a:p>
        </p:txBody>
      </p:sp>
    </p:spTree>
    <p:extLst>
      <p:ext uri="{BB962C8B-B14F-4D97-AF65-F5344CB8AC3E}">
        <p14:creationId xmlns:p14="http://schemas.microsoft.com/office/powerpoint/2010/main" val="4249828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Monitoring</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Capture telemetry, measure performance, and setup alerts with Application Insights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In addition to the native analytics features within Copilot Studio, you can send telemetry data to Application Insights.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You can send custom events to Azure Application Insights.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Capture Copilot Studio telemetry with Azure Application Insights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Set up Application Insights with Power Automate</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781482224"/>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you plan to technically monitor your agents?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you plan to technically monitor your integrations and cloud flows?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other technical monitoring requirements and plans?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Application Insights to log activities, errors, and custom events. Also used to monitor Generative Answers and details on failed or moderated answers.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Application Insights for cloud flows.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the agent client load time on the web page will be monitored with our web analytics tools.</a:t>
            </a:r>
          </a:p>
        </p:txBody>
      </p:sp>
    </p:spTree>
    <p:extLst>
      <p:ext uri="{BB962C8B-B14F-4D97-AF65-F5344CB8AC3E}">
        <p14:creationId xmlns:p14="http://schemas.microsoft.com/office/powerpoint/2010/main" val="340826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9ADD-9657-CC66-B2F4-44D4A55339C7}"/>
              </a:ext>
            </a:extLst>
          </p:cNvPr>
          <p:cNvSpPr>
            <a:spLocks noGrp="1"/>
          </p:cNvSpPr>
          <p:nvPr>
            <p:ph type="title"/>
          </p:nvPr>
        </p:nvSpPr>
        <p:spPr/>
        <p:txBody>
          <a:bodyPr/>
          <a:lstStyle/>
          <a:p>
            <a:r>
              <a:rPr lang="en-US"/>
              <a:t>Key concepts: Copilot Studio Agents </a:t>
            </a:r>
          </a:p>
        </p:txBody>
      </p:sp>
      <p:sp>
        <p:nvSpPr>
          <p:cNvPr id="4" name="Text Placeholder 3">
            <a:extLst>
              <a:ext uri="{FF2B5EF4-FFF2-40B4-BE49-F238E27FC236}">
                <a16:creationId xmlns:a16="http://schemas.microsoft.com/office/drawing/2014/main" id="{39C8EA5D-4666-FDC2-C315-6F5E5CE9DB8B}"/>
              </a:ext>
            </a:extLst>
          </p:cNvPr>
          <p:cNvSpPr>
            <a:spLocks noGrp="1"/>
          </p:cNvSpPr>
          <p:nvPr>
            <p:ph type="body" sz="quarter" idx="10"/>
          </p:nvPr>
        </p:nvSpPr>
        <p:spPr>
          <a:xfrm>
            <a:off x="2613454" y="1198605"/>
            <a:ext cx="8995934" cy="1507525"/>
          </a:xfrm>
        </p:spPr>
        <p:txBody>
          <a:bodyPr/>
          <a:lstStyle/>
          <a:p>
            <a:pPr marL="0" indent="0">
              <a:buNone/>
            </a:pPr>
            <a:r>
              <a:rPr lang="en-US" b="1">
                <a:solidFill>
                  <a:srgbClr val="0078D4"/>
                </a:solidFill>
              </a:rPr>
              <a:t>Microsoft 365 Copilot </a:t>
            </a:r>
            <a:r>
              <a:rPr lang="en-US" b="1"/>
              <a:t>and</a:t>
            </a:r>
            <a:r>
              <a:rPr lang="en-US" b="1">
                <a:solidFill>
                  <a:schemeClr val="accent2"/>
                </a:solidFill>
              </a:rPr>
              <a:t> </a:t>
            </a:r>
            <a:r>
              <a:rPr lang="en-US" b="1">
                <a:solidFill>
                  <a:srgbClr val="0078D4"/>
                </a:solidFill>
              </a:rPr>
              <a:t>Copilot Chat </a:t>
            </a:r>
            <a:r>
              <a:rPr lang="en-US" b="1"/>
              <a:t>offer </a:t>
            </a:r>
            <a:r>
              <a:rPr lang="en-US" b="1">
                <a:solidFill>
                  <a:schemeClr val="tx1"/>
                </a:solidFill>
              </a:rPr>
              <a:t>predefined experiences for employees. </a:t>
            </a:r>
          </a:p>
          <a:p>
            <a:pPr marL="0" indent="0">
              <a:buNone/>
            </a:pPr>
            <a:endParaRPr lang="en-US" b="1">
              <a:solidFill>
                <a:schemeClr val="accent2"/>
              </a:solidFill>
            </a:endParaRPr>
          </a:p>
          <a:p>
            <a:pPr marL="0" indent="0">
              <a:buNone/>
            </a:pPr>
            <a:r>
              <a:rPr lang="en-US" b="1">
                <a:solidFill>
                  <a:schemeClr val="tx1"/>
                </a:solidFill>
              </a:rPr>
              <a:t>They</a:t>
            </a:r>
            <a:r>
              <a:rPr lang="en-US" b="1"/>
              <a:t> can be </a:t>
            </a:r>
            <a:r>
              <a:rPr lang="en-US" b="1">
                <a:solidFill>
                  <a:srgbClr val="0078D4"/>
                </a:solidFill>
              </a:rPr>
              <a:t>augmented and specialized with agents</a:t>
            </a:r>
            <a:r>
              <a:rPr lang="en-US" b="1"/>
              <a:t>.</a:t>
            </a:r>
          </a:p>
        </p:txBody>
      </p:sp>
      <p:sp>
        <p:nvSpPr>
          <p:cNvPr id="7" name="TextBox 6">
            <a:extLst>
              <a:ext uri="{FF2B5EF4-FFF2-40B4-BE49-F238E27FC236}">
                <a16:creationId xmlns:a16="http://schemas.microsoft.com/office/drawing/2014/main" id="{32FAE1BF-5E99-C75A-7108-341268E05F39}"/>
              </a:ext>
            </a:extLst>
          </p:cNvPr>
          <p:cNvSpPr txBox="1"/>
          <p:nvPr/>
        </p:nvSpPr>
        <p:spPr>
          <a:xfrm>
            <a:off x="574993" y="2872945"/>
            <a:ext cx="11256602" cy="301621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150" sz="2000" b="1" i="0" u="none" strike="noStrike" kern="1200" cap="none" spc="0" normalizeH="0" baseline="0" noProof="0">
                <a:ln>
                  <a:noFill/>
                </a:ln>
                <a:solidFill>
                  <a:srgbClr val="0076D2"/>
                </a:solidFill>
                <a:effectLst/>
                <a:uLnTx/>
                <a:uFillTx/>
                <a:latin typeface="Segoe UI"/>
                <a:ea typeface="+mn-ea"/>
                <a:cs typeface="+mn-cs"/>
              </a:rPr>
              <a:t>Declarative </a:t>
            </a:r>
            <a:r>
              <a:rPr kumimoji="0" lang="en-US" sz="2000" b="1" i="0" u="none" strike="noStrike" kern="1200" cap="none" spc="0" normalizeH="0" baseline="0" noProof="0">
                <a:ln>
                  <a:noFill/>
                </a:ln>
                <a:solidFill>
                  <a:srgbClr val="0076D2"/>
                </a:solidFill>
                <a:effectLst/>
                <a:uLnTx/>
                <a:uFillTx/>
                <a:latin typeface="Segoe UI"/>
                <a:ea typeface="+mn-ea"/>
                <a:cs typeface="+mn-cs"/>
              </a:rPr>
              <a:t>A</a:t>
            </a:r>
            <a:r>
              <a:rPr kumimoji="0" lang="en-150" sz="2000" b="1" i="0" u="none" strike="noStrike" kern="1200" cap="none" spc="0" normalizeH="0" baseline="0" noProof="0">
                <a:ln>
                  <a:noFill/>
                </a:ln>
                <a:solidFill>
                  <a:srgbClr val="0076D2"/>
                </a:solidFill>
                <a:effectLst/>
                <a:uLnTx/>
                <a:uFillTx/>
                <a:latin typeface="Segoe UI"/>
                <a:ea typeface="+mn-ea"/>
                <a:cs typeface="+mn-cs"/>
              </a:rPr>
              <a:t>gents</a:t>
            </a:r>
            <a:r>
              <a:rPr kumimoji="0" lang="en-US" sz="2000" b="1" i="0" u="none" strike="noStrike" kern="1200" cap="none" spc="0" normalizeH="0" baseline="0" noProof="0">
                <a:ln>
                  <a:noFill/>
                </a:ln>
                <a:solidFill>
                  <a:srgbClr val="0076D2"/>
                </a:solidFill>
                <a:effectLst/>
                <a:uLnTx/>
                <a:uFillTx/>
                <a:latin typeface="Segoe UI"/>
                <a:ea typeface="+mn-ea"/>
                <a:cs typeface="+mn-cs"/>
              </a:rPr>
              <a:t> (aka DA) – </a:t>
            </a:r>
            <a:r>
              <a:rPr kumimoji="0" lang="en-US" sz="2000" b="1" i="0" u="none" strike="noStrike" kern="1200" cap="none" spc="0" normalizeH="0" baseline="0" noProof="0">
                <a:ln>
                  <a:noFill/>
                </a:ln>
                <a:solidFill>
                  <a:srgbClr val="0078D4"/>
                </a:solidFill>
                <a:effectLst/>
                <a:uLnTx/>
                <a:uFillTx/>
                <a:latin typeface="Segoe UI"/>
                <a:ea typeface="+mn-ea"/>
                <a:cs typeface="+mn-cs"/>
              </a:rPr>
              <a:t>built</a:t>
            </a:r>
            <a:r>
              <a:rPr kumimoji="0" lang="en-US" sz="2000" b="1" i="0" u="none" strike="noStrike" kern="1200" cap="none" spc="0" normalizeH="0" baseline="0" noProof="0">
                <a:ln>
                  <a:noFill/>
                </a:ln>
                <a:solidFill>
                  <a:srgbClr val="0076D2"/>
                </a:solidFill>
                <a:effectLst/>
                <a:uLnTx/>
                <a:uFillTx/>
                <a:latin typeface="Segoe UI"/>
                <a:ea typeface="+mn-ea"/>
                <a:cs typeface="+mn-cs"/>
              </a:rPr>
              <a:t> via Agent Builder feature in Microsoft 365 Copilot</a:t>
            </a:r>
            <a:br>
              <a:rPr kumimoji="0" lang="en-150" sz="2000" b="0" i="0" u="none" strike="noStrike" kern="1200" cap="none" spc="0" normalizeH="0" baseline="0" noProof="0">
                <a:ln>
                  <a:noFill/>
                </a:ln>
                <a:solidFill>
                  <a:srgbClr val="3B3734"/>
                </a:solidFill>
                <a:effectLst/>
                <a:uLnTx/>
                <a:uFillTx/>
                <a:latin typeface="Segoe UI"/>
                <a:ea typeface="+mn-ea"/>
                <a:cs typeface="+mn-cs"/>
              </a:rPr>
            </a:br>
            <a:r>
              <a:rPr kumimoji="0" lang="en-US" sz="2000" b="0" i="0" u="none" strike="noStrike" kern="1200" cap="none" spc="0" normalizeH="0" baseline="0" noProof="0">
                <a:ln>
                  <a:noFill/>
                </a:ln>
                <a:solidFill>
                  <a:srgbClr val="3B3734"/>
                </a:solidFill>
                <a:effectLst/>
                <a:uLnTx/>
                <a:uFillTx/>
                <a:latin typeface="Segoe UI"/>
                <a:ea typeface="+mn-ea"/>
                <a:cs typeface="+mn-cs"/>
              </a:rPr>
              <a:t>They use Copilot’s orchestrator and foundational model as their core. They simply scope their tasks with specific instructions, pre-defined prompts, knowledge sources, and actions.</a:t>
            </a:r>
            <a:r>
              <a:rPr kumimoji="0" lang="en-150" sz="2000" b="0" i="0" u="none" strike="noStrike" kern="1200" cap="none" spc="0" normalizeH="0" baseline="0" noProof="0">
                <a:ln>
                  <a:noFill/>
                </a:ln>
                <a:solidFill>
                  <a:srgbClr val="3B3734"/>
                </a:solidFill>
                <a:effectLst/>
                <a:uLnTx/>
                <a:uFillTx/>
                <a:latin typeface="Segoe UI"/>
                <a:ea typeface="+mn-ea"/>
                <a:cs typeface="+mn-cs"/>
              </a:rPr>
              <a:t> </a:t>
            </a:r>
            <a:br>
              <a:rPr kumimoji="0" lang="en-US" sz="2000" b="0" i="0" u="none" strike="noStrike" kern="1200" cap="none" spc="0" normalizeH="0" baseline="0" noProof="0">
                <a:ln>
                  <a:noFill/>
                </a:ln>
                <a:solidFill>
                  <a:srgbClr val="3B3734"/>
                </a:solidFill>
                <a:effectLst/>
                <a:uLnTx/>
                <a:uFillTx/>
                <a:latin typeface="Segoe UI"/>
                <a:ea typeface="+mn-ea"/>
                <a:cs typeface="+mn-cs"/>
              </a:rPr>
            </a:br>
            <a:r>
              <a:rPr kumimoji="0" lang="en-150" sz="2000" b="0" i="0" u="none" strike="noStrike" kern="1200" cap="none" spc="0" normalizeH="0" baseline="0" noProof="0">
                <a:ln>
                  <a:noFill/>
                </a:ln>
                <a:solidFill>
                  <a:srgbClr val="3B3734"/>
                </a:solidFill>
                <a:effectLst/>
                <a:uLnTx/>
                <a:uFillTx/>
                <a:latin typeface="Segoe UI"/>
                <a:ea typeface="+mn-ea"/>
                <a:cs typeface="+mn-cs"/>
              </a:rPr>
              <a:t>Ideal for</a:t>
            </a:r>
            <a:r>
              <a:rPr kumimoji="0" lang="en-US" sz="2000" b="0" i="0" u="none" strike="noStrike" kern="1200" cap="none" spc="0" normalizeH="0" baseline="0" noProof="0">
                <a:ln>
                  <a:noFill/>
                </a:ln>
                <a:solidFill>
                  <a:srgbClr val="3B3734"/>
                </a:solidFill>
                <a:effectLst/>
                <a:uLnTx/>
                <a:uFillTx/>
                <a:latin typeface="Segoe UI"/>
                <a:ea typeface="+mn-ea"/>
                <a:cs typeface="+mn-cs"/>
              </a:rPr>
              <a:t> simple</a:t>
            </a:r>
            <a:r>
              <a:rPr kumimoji="0" lang="en-150" sz="2000" b="0" i="0" u="none" strike="noStrike" kern="1200" cap="none" spc="0" normalizeH="0" baseline="0" noProof="0">
                <a:ln>
                  <a:noFill/>
                </a:ln>
                <a:solidFill>
                  <a:srgbClr val="3B3734"/>
                </a:solidFill>
                <a:effectLst/>
                <a:uLnTx/>
                <a:uFillTx/>
                <a:latin typeface="Segoe UI"/>
                <a:ea typeface="+mn-ea"/>
                <a:cs typeface="+mn-cs"/>
              </a:rPr>
              <a:t> scoped</a:t>
            </a:r>
            <a:r>
              <a:rPr kumimoji="0" lang="en-US" sz="2000" b="0" i="0" u="none" strike="noStrike" kern="1200" cap="none" spc="0" normalizeH="0" baseline="0" noProof="0">
                <a:ln>
                  <a:noFill/>
                </a:ln>
                <a:solidFill>
                  <a:srgbClr val="3B3734"/>
                </a:solidFill>
                <a:effectLst/>
                <a:uLnTx/>
                <a:uFillTx/>
                <a:latin typeface="Segoe UI"/>
                <a:ea typeface="+mn-ea"/>
                <a:cs typeface="+mn-cs"/>
              </a:rPr>
              <a:t> knowledge retrieval or</a:t>
            </a:r>
            <a:r>
              <a:rPr kumimoji="0" lang="en-150" sz="2000" b="0" i="0" u="none" strike="noStrike" kern="1200" cap="none" spc="0" normalizeH="0" baseline="0" noProof="0">
                <a:ln>
                  <a:noFill/>
                </a:ln>
                <a:solidFill>
                  <a:srgbClr val="3B3734"/>
                </a:solidFill>
                <a:effectLst/>
                <a:uLnTx/>
                <a:uFillTx/>
                <a:latin typeface="Segoe UI"/>
                <a:ea typeface="+mn-ea"/>
                <a:cs typeface="+mn-cs"/>
              </a:rPr>
              <a:t> task-specific use</a:t>
            </a:r>
            <a:r>
              <a:rPr kumimoji="0" lang="en-US" sz="2000" b="0" i="0" u="none" strike="noStrike" kern="1200" cap="none" spc="0" normalizeH="0" baseline="0" noProof="0">
                <a:ln>
                  <a:noFill/>
                </a:ln>
                <a:solidFill>
                  <a:srgbClr val="3B3734"/>
                </a:solidFill>
                <a:effectLst/>
                <a:uLnTx/>
                <a:uFillTx/>
                <a:latin typeface="Segoe UI"/>
                <a:ea typeface="+mn-ea"/>
                <a:cs typeface="+mn-cs"/>
              </a:rPr>
              <a:t>-</a:t>
            </a:r>
            <a:r>
              <a:rPr kumimoji="0" lang="en-150" sz="2000" b="0" i="0" u="none" strike="noStrike" kern="1200" cap="none" spc="0" normalizeH="0" baseline="0" noProof="0">
                <a:ln>
                  <a:noFill/>
                </a:ln>
                <a:solidFill>
                  <a:srgbClr val="3B3734"/>
                </a:solidFill>
                <a:effectLst/>
                <a:uLnTx/>
                <a:uFillTx/>
                <a:latin typeface="Segoe UI"/>
                <a:ea typeface="+mn-ea"/>
                <a:cs typeface="+mn-cs"/>
              </a:rPr>
              <a:t>cases.</a:t>
            </a:r>
            <a:endParaRPr kumimoji="0" lang="en-US" sz="2000" b="0" i="0" u="none" strike="noStrike" kern="1200" cap="none" spc="0" normalizeH="0" baseline="0" noProof="0">
              <a:ln>
                <a:noFill/>
              </a:ln>
              <a:solidFill>
                <a:srgbClr val="3B3734"/>
              </a:soli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000" b="1" i="0" u="none" strike="noStrike" kern="1200" cap="none" spc="0" normalizeH="0" baseline="0" noProof="0">
              <a:ln>
                <a:noFill/>
              </a:ln>
              <a:solidFill>
                <a:srgbClr val="0076D2"/>
              </a:soli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150" sz="2000" b="1" i="0" u="none" strike="noStrike" kern="1200" cap="none" spc="0" normalizeH="0" baseline="0" noProof="0">
                <a:ln>
                  <a:noFill/>
                </a:ln>
                <a:solidFill>
                  <a:srgbClr val="0076D2"/>
                </a:solidFill>
                <a:effectLst/>
                <a:uLnTx/>
                <a:uFillTx/>
                <a:latin typeface="Segoe UI"/>
                <a:ea typeface="+mn-ea"/>
                <a:cs typeface="+mn-cs"/>
              </a:rPr>
              <a:t>Custom </a:t>
            </a:r>
            <a:r>
              <a:rPr kumimoji="0" lang="en-US" sz="2000" b="1" i="0" u="none" strike="noStrike" kern="1200" cap="none" spc="0" normalizeH="0" baseline="0" noProof="0">
                <a:ln>
                  <a:noFill/>
                </a:ln>
                <a:solidFill>
                  <a:srgbClr val="0076D2"/>
                </a:solidFill>
                <a:effectLst/>
                <a:uLnTx/>
                <a:uFillTx/>
                <a:latin typeface="Segoe UI"/>
                <a:ea typeface="+mn-ea"/>
                <a:cs typeface="+mn-cs"/>
              </a:rPr>
              <a:t>E</a:t>
            </a:r>
            <a:r>
              <a:rPr kumimoji="0" lang="en-150" sz="2000" b="1" i="0" u="none" strike="noStrike" kern="1200" cap="none" spc="0" normalizeH="0" baseline="0" noProof="0">
                <a:ln>
                  <a:noFill/>
                </a:ln>
                <a:solidFill>
                  <a:srgbClr val="0076D2"/>
                </a:solidFill>
                <a:effectLst/>
                <a:uLnTx/>
                <a:uFillTx/>
                <a:latin typeface="Segoe UI"/>
                <a:ea typeface="+mn-ea"/>
                <a:cs typeface="+mn-cs"/>
              </a:rPr>
              <a:t>ngine </a:t>
            </a:r>
            <a:r>
              <a:rPr kumimoji="0" lang="en-US" sz="2000" b="1" i="0" u="none" strike="noStrike" kern="1200" cap="none" spc="0" normalizeH="0" baseline="0" noProof="0">
                <a:ln>
                  <a:noFill/>
                </a:ln>
                <a:solidFill>
                  <a:srgbClr val="0076D2"/>
                </a:solidFill>
                <a:effectLst/>
                <a:uLnTx/>
                <a:uFillTx/>
                <a:latin typeface="Segoe UI"/>
                <a:ea typeface="+mn-ea"/>
                <a:cs typeface="+mn-cs"/>
              </a:rPr>
              <a:t>A</a:t>
            </a:r>
            <a:r>
              <a:rPr kumimoji="0" lang="en-150" sz="2000" b="1" i="0" u="none" strike="noStrike" kern="1200" cap="none" spc="0" normalizeH="0" baseline="0" noProof="0">
                <a:ln>
                  <a:noFill/>
                </a:ln>
                <a:solidFill>
                  <a:srgbClr val="0076D2"/>
                </a:solidFill>
                <a:effectLst/>
                <a:uLnTx/>
                <a:uFillTx/>
                <a:latin typeface="Segoe UI"/>
                <a:ea typeface="+mn-ea"/>
                <a:cs typeface="+mn-cs"/>
              </a:rPr>
              <a:t>gents</a:t>
            </a:r>
            <a:r>
              <a:rPr kumimoji="0" lang="en-US" sz="2000" b="1" i="0" u="none" strike="noStrike" kern="1200" cap="none" spc="0" normalizeH="0" baseline="0" noProof="0">
                <a:ln>
                  <a:noFill/>
                </a:ln>
                <a:solidFill>
                  <a:srgbClr val="0076D2"/>
                </a:solidFill>
                <a:effectLst/>
                <a:uLnTx/>
                <a:uFillTx/>
                <a:latin typeface="Segoe UI"/>
                <a:ea typeface="+mn-ea"/>
                <a:cs typeface="+mn-cs"/>
              </a:rPr>
              <a:t> (aka CEA) – built via Copilot Studio</a:t>
            </a:r>
            <a:br>
              <a:rPr kumimoji="0" lang="en-150" sz="2000" b="0" i="0" u="none" strike="noStrike" kern="1200" cap="none" spc="0" normalizeH="0" baseline="0" noProof="0">
                <a:ln>
                  <a:noFill/>
                </a:ln>
                <a:solidFill>
                  <a:srgbClr val="3B3734"/>
                </a:solidFill>
                <a:effectLst/>
                <a:uLnTx/>
                <a:uFillTx/>
                <a:latin typeface="Segoe UI"/>
                <a:ea typeface="+mn-ea"/>
                <a:cs typeface="+mn-cs"/>
              </a:rPr>
            </a:br>
            <a:r>
              <a:rPr kumimoji="0" lang="en-US" sz="2000" b="0" i="0" u="none" strike="noStrike" kern="1200" cap="none" spc="0" normalizeH="0" baseline="0" noProof="0">
                <a:ln>
                  <a:noFill/>
                </a:ln>
                <a:solidFill>
                  <a:srgbClr val="3B3734"/>
                </a:solidFill>
                <a:effectLst/>
                <a:uLnTx/>
                <a:uFillTx/>
                <a:latin typeface="Segoe UI"/>
                <a:ea typeface="+mn-ea"/>
                <a:cs typeface="+mn-cs"/>
              </a:rPr>
              <a:t>They don’t use Copilot’s orchestrator at their core – they come with their own orchestration, knowledge, skills, etc. and they can run on a different platform than Microsoft Copilot.</a:t>
            </a:r>
            <a:br>
              <a:rPr kumimoji="0" lang="en-US" sz="2000" b="0" i="0" u="none" strike="noStrike" kern="1200" cap="none" spc="0" normalizeH="0" baseline="0" noProof="0">
                <a:ln>
                  <a:noFill/>
                </a:ln>
                <a:solidFill>
                  <a:srgbClr val="3B3734"/>
                </a:solidFill>
                <a:effectLst/>
                <a:uLnTx/>
                <a:uFillTx/>
                <a:latin typeface="Segoe UI"/>
                <a:ea typeface="+mn-ea"/>
                <a:cs typeface="+mn-cs"/>
              </a:rPr>
            </a:br>
            <a:r>
              <a:rPr kumimoji="0" lang="en-US" sz="2000" b="0" i="0" u="none" strike="noStrike" kern="1200" cap="none" spc="0" normalizeH="0" baseline="0" noProof="0">
                <a:ln>
                  <a:noFill/>
                </a:ln>
                <a:solidFill>
                  <a:srgbClr val="3B3734"/>
                </a:solidFill>
                <a:effectLst/>
                <a:uLnTx/>
                <a:uFillTx/>
                <a:latin typeface="Segoe UI"/>
                <a:ea typeface="+mn-ea"/>
                <a:cs typeface="+mn-cs"/>
              </a:rPr>
              <a:t>Ideal for more advanced or complex use-cases.</a:t>
            </a:r>
          </a:p>
        </p:txBody>
      </p:sp>
      <p:pic>
        <p:nvPicPr>
          <p:cNvPr id="3" name="Graphic 2">
            <a:extLst>
              <a:ext uri="{FF2B5EF4-FFF2-40B4-BE49-F238E27FC236}">
                <a16:creationId xmlns:a16="http://schemas.microsoft.com/office/drawing/2014/main" id="{F189C240-3430-3E03-8AC5-C1E692D8395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2612" y="1012496"/>
            <a:ext cx="1601718" cy="160171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68878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4E0E2-56B1-0DA0-2596-4AB48BA620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17CD8E3-C5D5-F642-AF91-429A1576C7B5}"/>
              </a:ext>
            </a:extLst>
          </p:cNvPr>
          <p:cNvSpPr>
            <a:spLocks noGrp="1"/>
          </p:cNvSpPr>
          <p:nvPr>
            <p:ph type="title"/>
          </p:nvPr>
        </p:nvSpPr>
        <p:spPr/>
        <p:txBody>
          <a:bodyPr/>
          <a:lstStyle/>
          <a:p>
            <a:r>
              <a:rPr lang="it-IT"/>
              <a:t>Prompt Injection </a:t>
            </a:r>
            <a:r>
              <a:rPr lang="it-IT" err="1"/>
              <a:t>Mitigations</a:t>
            </a:r>
            <a:endParaRPr lang="en-US"/>
          </a:p>
        </p:txBody>
      </p:sp>
      <p:grpSp>
        <p:nvGrpSpPr>
          <p:cNvPr id="67" name="Group 66" descr="Breadcrumb: Data Security and&#10;User Permissions.&#10;">
            <a:extLst>
              <a:ext uri="{FF2B5EF4-FFF2-40B4-BE49-F238E27FC236}">
                <a16:creationId xmlns:a16="http://schemas.microsoft.com/office/drawing/2014/main" id="{67ADFEC5-FCF0-D7DD-F82F-98551AEE0858}"/>
              </a:ext>
            </a:extLst>
          </p:cNvPr>
          <p:cNvGrpSpPr/>
          <p:nvPr/>
        </p:nvGrpSpPr>
        <p:grpSpPr>
          <a:xfrm>
            <a:off x="9457855" y="-228600"/>
            <a:ext cx="2151533" cy="814388"/>
            <a:chOff x="9457855" y="-228600"/>
            <a:chExt cx="2151533" cy="814388"/>
          </a:xfrm>
        </p:grpSpPr>
        <p:sp>
          <p:nvSpPr>
            <p:cNvPr id="68" name="Rounded Rectangle 67">
              <a:extLst>
                <a:ext uri="{FF2B5EF4-FFF2-40B4-BE49-F238E27FC236}">
                  <a16:creationId xmlns:a16="http://schemas.microsoft.com/office/drawing/2014/main" id="{01F9A22D-1E83-5327-88C3-09C8985BD34B}"/>
                </a:ext>
                <a:ext uri="{C183D7F6-B498-43B3-948B-1728B52AA6E4}">
                  <adec:decorative xmlns:adec="http://schemas.microsoft.com/office/drawing/2017/decorative" val="1"/>
                </a:ext>
              </a:extLst>
            </p:cNvPr>
            <p:cNvSpPr/>
            <p:nvPr/>
          </p:nvSpPr>
          <p:spPr bwMode="auto">
            <a:xfrm>
              <a:off x="9457855" y="-228600"/>
              <a:ext cx="2151533" cy="814388"/>
            </a:xfrm>
            <a:prstGeom prst="roundRect">
              <a:avLst>
                <a:gd name="adj" fmla="val 19743"/>
              </a:avLst>
            </a:prstGeom>
            <a:solidFill>
              <a:srgbClr val="FFFFFF">
                <a:alpha val="50196"/>
              </a:srgbClr>
            </a:solidFill>
            <a:ln w="12700" cap="rnd" cmpd="sng" algn="ctr">
              <a:gradFill flip="none" rotWithShape="1">
                <a:gsLst>
                  <a:gs pos="23000">
                    <a:schemeClr val="tx1">
                      <a:alpha val="0"/>
                    </a:schemeClr>
                  </a:gs>
                  <a:gs pos="38000">
                    <a:schemeClr val="tx1"/>
                  </a:gs>
                </a:gsLst>
                <a:lin ang="5400000" scaled="1"/>
                <a:tileRect/>
              </a:gradFill>
              <a:prstDash val="solid"/>
              <a:headEnd type="none" w="lg" len="sm"/>
              <a:tailEnd type="none" w="lg" len="sm"/>
            </a:ln>
            <a:effectLst/>
          </p:spPr>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69" name="Graphic 10">
              <a:extLst>
                <a:ext uri="{FF2B5EF4-FFF2-40B4-BE49-F238E27FC236}">
                  <a16:creationId xmlns:a16="http://schemas.microsoft.com/office/drawing/2014/main" id="{AFEC6B87-BDF6-9735-C219-4B7743E25789}"/>
                </a:ext>
                <a:ext uri="{C183D7F6-B498-43B3-948B-1728B52AA6E4}">
                  <adec:decorative xmlns:adec="http://schemas.microsoft.com/office/drawing/2017/decorative" val="1"/>
                </a:ext>
              </a:extLst>
            </p:cNvPr>
            <p:cNvSpPr/>
            <p:nvPr/>
          </p:nvSpPr>
          <p:spPr>
            <a:xfrm>
              <a:off x="9668509" y="156033"/>
              <a:ext cx="195983" cy="24497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squar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0" name="TextBox 69">
              <a:extLst>
                <a:ext uri="{FF2B5EF4-FFF2-40B4-BE49-F238E27FC236}">
                  <a16:creationId xmlns:a16="http://schemas.microsoft.com/office/drawing/2014/main" id="{FB80CA51-E46E-6258-121D-270C577673D6}"/>
                </a:ext>
                <a:ext uri="{C183D7F6-B498-43B3-948B-1728B52AA6E4}">
                  <adec:decorative xmlns:adec="http://schemas.microsoft.com/office/drawing/2017/decorative" val="1"/>
                </a:ext>
              </a:extLst>
            </p:cNvPr>
            <p:cNvSpPr txBox="1"/>
            <p:nvPr/>
          </p:nvSpPr>
          <p:spPr>
            <a:xfrm>
              <a:off x="10013950" y="170115"/>
              <a:ext cx="159543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DATA SECURITY AND </a:t>
              </a:r>
              <a:b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b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USER PERMISSIONS</a:t>
              </a:r>
            </a:p>
          </p:txBody>
        </p:sp>
      </p:grpSp>
      <p:sp>
        <p:nvSpPr>
          <p:cNvPr id="47" name="Rounded Rectangle 46">
            <a:extLst>
              <a:ext uri="{FF2B5EF4-FFF2-40B4-BE49-F238E27FC236}">
                <a16:creationId xmlns:a16="http://schemas.microsoft.com/office/drawing/2014/main" id="{BDE705F7-2928-45DE-F681-0A43EF9EA430}"/>
              </a:ext>
              <a:ext uri="{C183D7F6-B498-43B3-948B-1728B52AA6E4}">
                <adec:decorative xmlns:adec="http://schemas.microsoft.com/office/drawing/2017/decorative" val="1"/>
              </a:ext>
            </a:extLst>
          </p:cNvPr>
          <p:cNvSpPr/>
          <p:nvPr/>
        </p:nvSpPr>
        <p:spPr bwMode="auto">
          <a:xfrm>
            <a:off x="588263" y="1432879"/>
            <a:ext cx="11015474" cy="2021006"/>
          </a:xfrm>
          <a:prstGeom prst="roundRect">
            <a:avLst>
              <a:gd name="adj" fmla="val 750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52" name="TextBox 51">
            <a:extLst>
              <a:ext uri="{FF2B5EF4-FFF2-40B4-BE49-F238E27FC236}">
                <a16:creationId xmlns:a16="http://schemas.microsoft.com/office/drawing/2014/main" id="{CAD81549-9650-3D12-D069-A13572F6AAEE}"/>
              </a:ext>
              <a:ext uri="{C183D7F6-B498-43B3-948B-1728B52AA6E4}">
                <adec:decorative xmlns:adec="http://schemas.microsoft.com/office/drawing/2017/decorative" val="1"/>
              </a:ext>
            </a:extLst>
          </p:cNvPr>
          <p:cNvSpPr txBox="1">
            <a:spLocks noChangeAspect="1"/>
          </p:cNvSpPr>
          <p:nvPr/>
        </p:nvSpPr>
        <p:spPr>
          <a:xfrm>
            <a:off x="2919374" y="1644104"/>
            <a:ext cx="834219" cy="834219"/>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0" tIns="0" rIns="0" bIns="0" rtlCol="0">
            <a:no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53" name="Graphic 15">
            <a:extLst>
              <a:ext uri="{FF2B5EF4-FFF2-40B4-BE49-F238E27FC236}">
                <a16:creationId xmlns:a16="http://schemas.microsoft.com/office/drawing/2014/main" id="{EADDB2CF-DF9C-59F9-8DB2-A65FE60A4CF2}"/>
              </a:ext>
              <a:ext uri="{C183D7F6-B498-43B3-948B-1728B52AA6E4}">
                <adec:decorative xmlns:adec="http://schemas.microsoft.com/office/drawing/2017/decorative" val="1"/>
              </a:ext>
            </a:extLst>
          </p:cNvPr>
          <p:cNvSpPr/>
          <p:nvPr/>
        </p:nvSpPr>
        <p:spPr>
          <a:xfrm>
            <a:off x="3127722" y="1852311"/>
            <a:ext cx="417522" cy="417804"/>
          </a:xfrm>
          <a:custGeom>
            <a:avLst/>
            <a:gdLst>
              <a:gd name="connsiteX0" fmla="*/ 639228 w 867777"/>
              <a:gd name="connsiteY0" fmla="*/ 9528 h 868365"/>
              <a:gd name="connsiteX1" fmla="*/ 685274 w 867777"/>
              <a:gd name="connsiteY1" fmla="*/ 9528 h 868365"/>
              <a:gd name="connsiteX2" fmla="*/ 859033 w 867777"/>
              <a:gd name="connsiteY2" fmla="*/ 183287 h 868365"/>
              <a:gd name="connsiteX3" fmla="*/ 857408 w 867777"/>
              <a:gd name="connsiteY3" fmla="*/ 229333 h 868365"/>
              <a:gd name="connsiteX4" fmla="*/ 812987 w 867777"/>
              <a:gd name="connsiteY4" fmla="*/ 229333 h 868365"/>
              <a:gd name="connsiteX5" fmla="*/ 792570 w 867777"/>
              <a:gd name="connsiteY5" fmla="*/ 208916 h 868365"/>
              <a:gd name="connsiteX6" fmla="*/ 718940 w 867777"/>
              <a:gd name="connsiteY6" fmla="*/ 282329 h 868365"/>
              <a:gd name="connsiteX7" fmla="*/ 826236 w 867777"/>
              <a:gd name="connsiteY7" fmla="*/ 389625 h 868365"/>
              <a:gd name="connsiteX8" fmla="*/ 827013 w 867777"/>
              <a:gd name="connsiteY8" fmla="*/ 435693 h 868365"/>
              <a:gd name="connsiteX9" fmla="*/ 780946 w 867777"/>
              <a:gd name="connsiteY9" fmla="*/ 436471 h 868365"/>
              <a:gd name="connsiteX10" fmla="*/ 780146 w 867777"/>
              <a:gd name="connsiteY10" fmla="*/ 435672 h 868365"/>
              <a:gd name="connsiteX11" fmla="*/ 716290 w 867777"/>
              <a:gd name="connsiteY11" fmla="*/ 371815 h 868365"/>
              <a:gd name="connsiteX12" fmla="*/ 419119 w 867777"/>
              <a:gd name="connsiteY12" fmla="*/ 669030 h 868365"/>
              <a:gd name="connsiteX13" fmla="*/ 303960 w 867777"/>
              <a:gd name="connsiteY13" fmla="*/ 716726 h 868365"/>
              <a:gd name="connsiteX14" fmla="*/ 197707 w 867777"/>
              <a:gd name="connsiteY14" fmla="*/ 716726 h 868365"/>
              <a:gd name="connsiteX15" fmla="*/ 55225 w 867777"/>
              <a:gd name="connsiteY15" fmla="*/ 859209 h 868365"/>
              <a:gd name="connsiteX16" fmla="*/ 9156 w 867777"/>
              <a:gd name="connsiteY16" fmla="*/ 858431 h 868365"/>
              <a:gd name="connsiteX17" fmla="*/ 9135 w 867777"/>
              <a:gd name="connsiteY17" fmla="*/ 813163 h 868365"/>
              <a:gd name="connsiteX18" fmla="*/ 151617 w 867777"/>
              <a:gd name="connsiteY18" fmla="*/ 670680 h 868365"/>
              <a:gd name="connsiteX19" fmla="*/ 151617 w 867777"/>
              <a:gd name="connsiteY19" fmla="*/ 564383 h 868365"/>
              <a:gd name="connsiteX20" fmla="*/ 199314 w 867777"/>
              <a:gd name="connsiteY20" fmla="*/ 449181 h 868365"/>
              <a:gd name="connsiteX21" fmla="*/ 214170 w 867777"/>
              <a:gd name="connsiteY21" fmla="*/ 434368 h 868365"/>
              <a:gd name="connsiteX22" fmla="*/ 280633 w 867777"/>
              <a:gd name="connsiteY22" fmla="*/ 500831 h 868365"/>
              <a:gd name="connsiteX23" fmla="*/ 326701 w 867777"/>
              <a:gd name="connsiteY23" fmla="*/ 500054 h 868365"/>
              <a:gd name="connsiteX24" fmla="*/ 326723 w 867777"/>
              <a:gd name="connsiteY24" fmla="*/ 454785 h 868365"/>
              <a:gd name="connsiteX25" fmla="*/ 260217 w 867777"/>
              <a:gd name="connsiteY25" fmla="*/ 388322 h 868365"/>
              <a:gd name="connsiteX26" fmla="*/ 301050 w 867777"/>
              <a:gd name="connsiteY26" fmla="*/ 347489 h 868365"/>
              <a:gd name="connsiteX27" fmla="*/ 367513 w 867777"/>
              <a:gd name="connsiteY27" fmla="*/ 413952 h 868365"/>
              <a:gd name="connsiteX28" fmla="*/ 413559 w 867777"/>
              <a:gd name="connsiteY28" fmla="*/ 415576 h 868365"/>
              <a:gd name="connsiteX29" fmla="*/ 415183 w 867777"/>
              <a:gd name="connsiteY29" fmla="*/ 369530 h 868365"/>
              <a:gd name="connsiteX30" fmla="*/ 413559 w 867777"/>
              <a:gd name="connsiteY30" fmla="*/ 367906 h 868365"/>
              <a:gd name="connsiteX31" fmla="*/ 347096 w 867777"/>
              <a:gd name="connsiteY31" fmla="*/ 301443 h 868365"/>
              <a:gd name="connsiteX32" fmla="*/ 387929 w 867777"/>
              <a:gd name="connsiteY32" fmla="*/ 260609 h 868365"/>
              <a:gd name="connsiteX33" fmla="*/ 454392 w 867777"/>
              <a:gd name="connsiteY33" fmla="*/ 327072 h 868365"/>
              <a:gd name="connsiteX34" fmla="*/ 500438 w 867777"/>
              <a:gd name="connsiteY34" fmla="*/ 328698 h 868365"/>
              <a:gd name="connsiteX35" fmla="*/ 502063 w 867777"/>
              <a:gd name="connsiteY35" fmla="*/ 282652 h 868365"/>
              <a:gd name="connsiteX36" fmla="*/ 500438 w 867777"/>
              <a:gd name="connsiteY36" fmla="*/ 281026 h 868365"/>
              <a:gd name="connsiteX37" fmla="*/ 433975 w 867777"/>
              <a:gd name="connsiteY37" fmla="*/ 214563 h 868365"/>
              <a:gd name="connsiteX38" fmla="*/ 496529 w 867777"/>
              <a:gd name="connsiteY38" fmla="*/ 152010 h 868365"/>
              <a:gd name="connsiteX39" fmla="*/ 432672 w 867777"/>
              <a:gd name="connsiteY39" fmla="*/ 88154 h 868365"/>
              <a:gd name="connsiteX40" fmla="*/ 434297 w 867777"/>
              <a:gd name="connsiteY40" fmla="*/ 42108 h 868365"/>
              <a:gd name="connsiteX41" fmla="*/ 478718 w 867777"/>
              <a:gd name="connsiteY41" fmla="*/ 42108 h 868365"/>
              <a:gd name="connsiteX42" fmla="*/ 586014 w 867777"/>
              <a:gd name="connsiteY42" fmla="*/ 149404 h 868365"/>
              <a:gd name="connsiteX43" fmla="*/ 659601 w 867777"/>
              <a:gd name="connsiteY43" fmla="*/ 75991 h 868365"/>
              <a:gd name="connsiteX44" fmla="*/ 639185 w 867777"/>
              <a:gd name="connsiteY44" fmla="*/ 55574 h 868365"/>
              <a:gd name="connsiteX45" fmla="*/ 639185 w 867777"/>
              <a:gd name="connsiteY45" fmla="*/ 9528 h 868365"/>
              <a:gd name="connsiteX46" fmla="*/ 746481 w 867777"/>
              <a:gd name="connsiteY46" fmla="*/ 162870 h 868365"/>
              <a:gd name="connsiteX47" fmla="*/ 705647 w 867777"/>
              <a:gd name="connsiteY47" fmla="*/ 122037 h 868365"/>
              <a:gd name="connsiteX48" fmla="*/ 632104 w 867777"/>
              <a:gd name="connsiteY48" fmla="*/ 195450 h 868365"/>
              <a:gd name="connsiteX49" fmla="*/ 672894 w 867777"/>
              <a:gd name="connsiteY49" fmla="*/ 236283 h 868365"/>
              <a:gd name="connsiteX50" fmla="*/ 746481 w 867777"/>
              <a:gd name="connsiteY50" fmla="*/ 162870 h 86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7777" h="868365">
                <a:moveTo>
                  <a:pt x="639228" y="9528"/>
                </a:moveTo>
                <a:cubicBezTo>
                  <a:pt x="651947" y="-3176"/>
                  <a:pt x="672555" y="-3176"/>
                  <a:pt x="685274" y="9528"/>
                </a:cubicBezTo>
                <a:lnTo>
                  <a:pt x="859033" y="183287"/>
                </a:lnTo>
                <a:cubicBezTo>
                  <a:pt x="871300" y="196451"/>
                  <a:pt x="870571" y="217066"/>
                  <a:pt x="857408" y="229333"/>
                </a:cubicBezTo>
                <a:cubicBezTo>
                  <a:pt x="844898" y="240992"/>
                  <a:pt x="825497" y="240992"/>
                  <a:pt x="812987" y="229333"/>
                </a:cubicBezTo>
                <a:lnTo>
                  <a:pt x="792570" y="208916"/>
                </a:lnTo>
                <a:lnTo>
                  <a:pt x="718940" y="282329"/>
                </a:lnTo>
                <a:lnTo>
                  <a:pt x="826236" y="389625"/>
                </a:lnTo>
                <a:cubicBezTo>
                  <a:pt x="839172" y="402132"/>
                  <a:pt x="839520" y="422757"/>
                  <a:pt x="827013" y="435693"/>
                </a:cubicBezTo>
                <a:cubicBezTo>
                  <a:pt x="814507" y="448630"/>
                  <a:pt x="793882" y="448977"/>
                  <a:pt x="780946" y="436471"/>
                </a:cubicBezTo>
                <a:cubicBezTo>
                  <a:pt x="780676" y="436210"/>
                  <a:pt x="780407" y="435945"/>
                  <a:pt x="780146" y="435672"/>
                </a:cubicBezTo>
                <a:lnTo>
                  <a:pt x="716290" y="371815"/>
                </a:lnTo>
                <a:lnTo>
                  <a:pt x="419119" y="669030"/>
                </a:lnTo>
                <a:cubicBezTo>
                  <a:pt x="388572" y="699568"/>
                  <a:pt x="347152" y="716722"/>
                  <a:pt x="303960" y="716726"/>
                </a:cubicBezTo>
                <a:lnTo>
                  <a:pt x="197707" y="716726"/>
                </a:lnTo>
                <a:lnTo>
                  <a:pt x="55225" y="859209"/>
                </a:lnTo>
                <a:cubicBezTo>
                  <a:pt x="42288" y="871715"/>
                  <a:pt x="21663" y="871367"/>
                  <a:pt x="9156" y="858431"/>
                </a:cubicBezTo>
                <a:cubicBezTo>
                  <a:pt x="-3044" y="845812"/>
                  <a:pt x="-3053" y="825795"/>
                  <a:pt x="9135" y="813163"/>
                </a:cubicBezTo>
                <a:lnTo>
                  <a:pt x="151617" y="670680"/>
                </a:lnTo>
                <a:lnTo>
                  <a:pt x="151617" y="564383"/>
                </a:lnTo>
                <a:cubicBezTo>
                  <a:pt x="151609" y="521178"/>
                  <a:pt x="168766" y="479737"/>
                  <a:pt x="199314" y="449181"/>
                </a:cubicBezTo>
                <a:lnTo>
                  <a:pt x="214170" y="434368"/>
                </a:lnTo>
                <a:lnTo>
                  <a:pt x="280633" y="500831"/>
                </a:lnTo>
                <a:cubicBezTo>
                  <a:pt x="293570" y="513337"/>
                  <a:pt x="314195" y="512990"/>
                  <a:pt x="326701" y="500054"/>
                </a:cubicBezTo>
                <a:cubicBezTo>
                  <a:pt x="338901" y="487434"/>
                  <a:pt x="338911" y="467417"/>
                  <a:pt x="326723" y="454785"/>
                </a:cubicBezTo>
                <a:lnTo>
                  <a:pt x="260217" y="388322"/>
                </a:lnTo>
                <a:lnTo>
                  <a:pt x="301050" y="347489"/>
                </a:lnTo>
                <a:lnTo>
                  <a:pt x="367513" y="413952"/>
                </a:lnTo>
                <a:cubicBezTo>
                  <a:pt x="379780" y="427114"/>
                  <a:pt x="400396" y="427844"/>
                  <a:pt x="413559" y="415576"/>
                </a:cubicBezTo>
                <a:cubicBezTo>
                  <a:pt x="426721" y="403309"/>
                  <a:pt x="427451" y="382697"/>
                  <a:pt x="415183" y="369530"/>
                </a:cubicBezTo>
                <a:cubicBezTo>
                  <a:pt x="414662" y="368970"/>
                  <a:pt x="414119" y="368427"/>
                  <a:pt x="413559" y="367906"/>
                </a:cubicBezTo>
                <a:lnTo>
                  <a:pt x="347096" y="301443"/>
                </a:lnTo>
                <a:lnTo>
                  <a:pt x="387929" y="260609"/>
                </a:lnTo>
                <a:lnTo>
                  <a:pt x="454392" y="327072"/>
                </a:lnTo>
                <a:cubicBezTo>
                  <a:pt x="466659" y="340236"/>
                  <a:pt x="487276" y="340964"/>
                  <a:pt x="500438" y="328698"/>
                </a:cubicBezTo>
                <a:cubicBezTo>
                  <a:pt x="513600" y="316431"/>
                  <a:pt x="514330" y="295816"/>
                  <a:pt x="502063" y="282652"/>
                </a:cubicBezTo>
                <a:cubicBezTo>
                  <a:pt x="501541" y="282091"/>
                  <a:pt x="500998" y="281549"/>
                  <a:pt x="500438" y="281026"/>
                </a:cubicBezTo>
                <a:lnTo>
                  <a:pt x="433975" y="214563"/>
                </a:lnTo>
                <a:lnTo>
                  <a:pt x="496529" y="152010"/>
                </a:lnTo>
                <a:lnTo>
                  <a:pt x="432672" y="88154"/>
                </a:lnTo>
                <a:cubicBezTo>
                  <a:pt x="420405" y="74990"/>
                  <a:pt x="421135" y="54374"/>
                  <a:pt x="434297" y="42108"/>
                </a:cubicBezTo>
                <a:cubicBezTo>
                  <a:pt x="446807" y="30449"/>
                  <a:pt x="466208" y="30449"/>
                  <a:pt x="478718" y="42108"/>
                </a:cubicBezTo>
                <a:lnTo>
                  <a:pt x="586014" y="149404"/>
                </a:lnTo>
                <a:lnTo>
                  <a:pt x="659601" y="75991"/>
                </a:lnTo>
                <a:lnTo>
                  <a:pt x="639185" y="55574"/>
                </a:lnTo>
                <a:cubicBezTo>
                  <a:pt x="626478" y="42854"/>
                  <a:pt x="626478" y="22248"/>
                  <a:pt x="639185" y="9528"/>
                </a:cubicBezTo>
                <a:close/>
                <a:moveTo>
                  <a:pt x="746481" y="162870"/>
                </a:moveTo>
                <a:lnTo>
                  <a:pt x="705647" y="122037"/>
                </a:lnTo>
                <a:lnTo>
                  <a:pt x="632104" y="195450"/>
                </a:lnTo>
                <a:lnTo>
                  <a:pt x="672894" y="236283"/>
                </a:lnTo>
                <a:lnTo>
                  <a:pt x="746481" y="162870"/>
                </a:ln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9C76A4E0-302E-1E33-8A1F-E3B461D0C4F5}"/>
              </a:ext>
            </a:extLst>
          </p:cNvPr>
          <p:cNvSpPr txBox="1"/>
          <p:nvPr/>
        </p:nvSpPr>
        <p:spPr>
          <a:xfrm>
            <a:off x="582624" y="2635601"/>
            <a:ext cx="5507718"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Direct and Indirect</a:t>
            </a:r>
            <a:b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b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Prompt Injections</a:t>
            </a:r>
          </a:p>
        </p:txBody>
      </p:sp>
      <p:cxnSp>
        <p:nvCxnSpPr>
          <p:cNvPr id="49" name="Straight Arrow Connector 48">
            <a:extLst>
              <a:ext uri="{FF2B5EF4-FFF2-40B4-BE49-F238E27FC236}">
                <a16:creationId xmlns:a16="http://schemas.microsoft.com/office/drawing/2014/main" id="{4F5649FC-C962-54B4-DB2E-EA6C346C24A1}"/>
              </a:ext>
              <a:ext uri="{C183D7F6-B498-43B3-948B-1728B52AA6E4}">
                <adec:decorative xmlns:adec="http://schemas.microsoft.com/office/drawing/2017/decorative" val="1"/>
              </a:ext>
            </a:extLst>
          </p:cNvPr>
          <p:cNvCxnSpPr>
            <a:cxnSpLocks/>
          </p:cNvCxnSpPr>
          <p:nvPr/>
        </p:nvCxnSpPr>
        <p:spPr>
          <a:xfrm>
            <a:off x="6096000" y="1432879"/>
            <a:ext cx="0" cy="2021006"/>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C57ADC2-50AE-611A-3C9A-F425C289ED7D}"/>
              </a:ext>
              <a:ext uri="{C183D7F6-B498-43B3-948B-1728B52AA6E4}">
                <adec:decorative xmlns:adec="http://schemas.microsoft.com/office/drawing/2017/decorative" val="1"/>
              </a:ext>
            </a:extLst>
          </p:cNvPr>
          <p:cNvSpPr txBox="1">
            <a:spLocks noChangeAspect="1"/>
          </p:cNvSpPr>
          <p:nvPr/>
        </p:nvSpPr>
        <p:spPr>
          <a:xfrm>
            <a:off x="8435582" y="1644104"/>
            <a:ext cx="834219" cy="834219"/>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0" tIns="0" rIns="0" bIns="0" rtlCol="0">
            <a:no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nvGrpSpPr>
          <p:cNvPr id="60" name="Group 59">
            <a:extLst>
              <a:ext uri="{FF2B5EF4-FFF2-40B4-BE49-F238E27FC236}">
                <a16:creationId xmlns:a16="http://schemas.microsoft.com/office/drawing/2014/main" id="{15789186-E1D0-D192-4496-6F55BF9C006F}"/>
              </a:ext>
              <a:ext uri="{C183D7F6-B498-43B3-948B-1728B52AA6E4}">
                <adec:decorative xmlns:adec="http://schemas.microsoft.com/office/drawing/2017/decorative" val="1"/>
              </a:ext>
            </a:extLst>
          </p:cNvPr>
          <p:cNvGrpSpPr/>
          <p:nvPr/>
        </p:nvGrpSpPr>
        <p:grpSpPr>
          <a:xfrm>
            <a:off x="8663019" y="1831307"/>
            <a:ext cx="379344" cy="459812"/>
            <a:chOff x="8427509" y="-703310"/>
            <a:chExt cx="379344" cy="459812"/>
          </a:xfrm>
        </p:grpSpPr>
        <p:sp>
          <p:nvSpPr>
            <p:cNvPr id="57" name="Freeform 18">
              <a:extLst>
                <a:ext uri="{FF2B5EF4-FFF2-40B4-BE49-F238E27FC236}">
                  <a16:creationId xmlns:a16="http://schemas.microsoft.com/office/drawing/2014/main" id="{997B91FE-ED25-EC18-D872-05AED239DE93}"/>
                </a:ext>
                <a:ext uri="{C183D7F6-B498-43B3-948B-1728B52AA6E4}">
                  <adec:decorative xmlns:adec="http://schemas.microsoft.com/office/drawing/2017/decorative" val="1"/>
                </a:ext>
              </a:extLst>
            </p:cNvPr>
            <p:cNvSpPr/>
            <p:nvPr/>
          </p:nvSpPr>
          <p:spPr>
            <a:xfrm>
              <a:off x="8565453" y="-565367"/>
              <a:ext cx="114952" cy="137943"/>
            </a:xfrm>
            <a:custGeom>
              <a:avLst/>
              <a:gdLst>
                <a:gd name="connsiteX0" fmla="*/ 24196 w 217198"/>
                <a:gd name="connsiteY0" fmla="*/ 18375 h 260638"/>
                <a:gd name="connsiteX1" fmla="*/ 0 w 217198"/>
                <a:gd name="connsiteY1" fmla="*/ 43440 h 260638"/>
                <a:gd name="connsiteX2" fmla="*/ 24196 w 217198"/>
                <a:gd name="connsiteY2" fmla="*/ 68504 h 260638"/>
                <a:gd name="connsiteX3" fmla="*/ 108599 w 217198"/>
                <a:gd name="connsiteY3" fmla="*/ 86879 h 260638"/>
                <a:gd name="connsiteX4" fmla="*/ 193003 w 217198"/>
                <a:gd name="connsiteY4" fmla="*/ 68504 h 260638"/>
                <a:gd name="connsiteX5" fmla="*/ 217199 w 217198"/>
                <a:gd name="connsiteY5" fmla="*/ 43440 h 260638"/>
                <a:gd name="connsiteX6" fmla="*/ 193003 w 217198"/>
                <a:gd name="connsiteY6" fmla="*/ 18375 h 260638"/>
                <a:gd name="connsiteX7" fmla="*/ 108599 w 217198"/>
                <a:gd name="connsiteY7" fmla="*/ 0 h 260638"/>
                <a:gd name="connsiteX8" fmla="*/ 24196 w 217198"/>
                <a:gd name="connsiteY8" fmla="*/ 18375 h 260638"/>
                <a:gd name="connsiteX9" fmla="*/ 217199 w 217198"/>
                <a:gd name="connsiteY9" fmla="*/ 217199 h 260638"/>
                <a:gd name="connsiteX10" fmla="*/ 217199 w 217198"/>
                <a:gd name="connsiteY10" fmla="*/ 129277 h 260638"/>
                <a:gd name="connsiteX11" fmla="*/ 108599 w 217198"/>
                <a:gd name="connsiteY11" fmla="*/ 152039 h 260638"/>
                <a:gd name="connsiteX12" fmla="*/ 0 w 217198"/>
                <a:gd name="connsiteY12" fmla="*/ 129277 h 260638"/>
                <a:gd name="connsiteX13" fmla="*/ 0 w 217198"/>
                <a:gd name="connsiteY13" fmla="*/ 217199 h 260638"/>
                <a:gd name="connsiteX14" fmla="*/ 24196 w 217198"/>
                <a:gd name="connsiteY14" fmla="*/ 242263 h 260638"/>
                <a:gd name="connsiteX15" fmla="*/ 108599 w 217198"/>
                <a:gd name="connsiteY15" fmla="*/ 260638 h 260638"/>
                <a:gd name="connsiteX16" fmla="*/ 193003 w 217198"/>
                <a:gd name="connsiteY16" fmla="*/ 242263 h 260638"/>
                <a:gd name="connsiteX17" fmla="*/ 217199 w 217198"/>
                <a:gd name="connsiteY17" fmla="*/ 217199 h 26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198" h="260638">
                  <a:moveTo>
                    <a:pt x="24196" y="18375"/>
                  </a:moveTo>
                  <a:cubicBezTo>
                    <a:pt x="2954" y="29800"/>
                    <a:pt x="0" y="40182"/>
                    <a:pt x="0" y="43440"/>
                  </a:cubicBezTo>
                  <a:cubicBezTo>
                    <a:pt x="0" y="46698"/>
                    <a:pt x="2954" y="57080"/>
                    <a:pt x="24196" y="68504"/>
                  </a:cubicBezTo>
                  <a:cubicBezTo>
                    <a:pt x="44178" y="79234"/>
                    <a:pt x="73934" y="86879"/>
                    <a:pt x="108599" y="86879"/>
                  </a:cubicBezTo>
                  <a:cubicBezTo>
                    <a:pt x="143264" y="86879"/>
                    <a:pt x="173064" y="79234"/>
                    <a:pt x="193003" y="68504"/>
                  </a:cubicBezTo>
                  <a:cubicBezTo>
                    <a:pt x="214245" y="57080"/>
                    <a:pt x="217199" y="46698"/>
                    <a:pt x="217199" y="43440"/>
                  </a:cubicBezTo>
                  <a:cubicBezTo>
                    <a:pt x="217199" y="40182"/>
                    <a:pt x="214245" y="29800"/>
                    <a:pt x="193003" y="18375"/>
                  </a:cubicBezTo>
                  <a:cubicBezTo>
                    <a:pt x="172977" y="7645"/>
                    <a:pt x="143264" y="0"/>
                    <a:pt x="108599" y="0"/>
                  </a:cubicBezTo>
                  <a:cubicBezTo>
                    <a:pt x="73934" y="0"/>
                    <a:pt x="44135" y="7645"/>
                    <a:pt x="24196" y="18375"/>
                  </a:cubicBezTo>
                  <a:close/>
                  <a:moveTo>
                    <a:pt x="217199" y="217199"/>
                  </a:moveTo>
                  <a:lnTo>
                    <a:pt x="217199" y="129277"/>
                  </a:lnTo>
                  <a:cubicBezTo>
                    <a:pt x="187008" y="143916"/>
                    <a:pt x="148868" y="152039"/>
                    <a:pt x="108599" y="152039"/>
                  </a:cubicBezTo>
                  <a:cubicBezTo>
                    <a:pt x="68331" y="152039"/>
                    <a:pt x="30191" y="143916"/>
                    <a:pt x="0" y="129277"/>
                  </a:cubicBezTo>
                  <a:lnTo>
                    <a:pt x="0" y="217199"/>
                  </a:lnTo>
                  <a:cubicBezTo>
                    <a:pt x="0" y="220457"/>
                    <a:pt x="2954" y="230795"/>
                    <a:pt x="24196" y="242263"/>
                  </a:cubicBezTo>
                  <a:cubicBezTo>
                    <a:pt x="44178" y="252993"/>
                    <a:pt x="73934" y="260638"/>
                    <a:pt x="108599" y="260638"/>
                  </a:cubicBezTo>
                  <a:cubicBezTo>
                    <a:pt x="143264" y="260638"/>
                    <a:pt x="173064" y="252993"/>
                    <a:pt x="193003" y="242263"/>
                  </a:cubicBezTo>
                  <a:cubicBezTo>
                    <a:pt x="214245" y="230795"/>
                    <a:pt x="217199" y="220457"/>
                    <a:pt x="217199" y="217199"/>
                  </a:cubicBez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9">
              <a:extLst>
                <a:ext uri="{FF2B5EF4-FFF2-40B4-BE49-F238E27FC236}">
                  <a16:creationId xmlns:a16="http://schemas.microsoft.com/office/drawing/2014/main" id="{523C4BF5-0951-6611-C768-D2F59732179A}"/>
                </a:ext>
                <a:ext uri="{C183D7F6-B498-43B3-948B-1728B52AA6E4}">
                  <adec:decorative xmlns:adec="http://schemas.microsoft.com/office/drawing/2017/decorative" val="1"/>
                </a:ext>
              </a:extLst>
            </p:cNvPr>
            <p:cNvSpPr/>
            <p:nvPr/>
          </p:nvSpPr>
          <p:spPr>
            <a:xfrm>
              <a:off x="8427509" y="-703310"/>
              <a:ext cx="379344" cy="459812"/>
            </a:xfrm>
            <a:custGeom>
              <a:avLst/>
              <a:gdLst>
                <a:gd name="connsiteX0" fmla="*/ 0 w 716755"/>
                <a:gd name="connsiteY0" fmla="*/ 108599 h 868794"/>
                <a:gd name="connsiteX1" fmla="*/ 108599 w 716755"/>
                <a:gd name="connsiteY1" fmla="*/ 0 h 868794"/>
                <a:gd name="connsiteX2" fmla="*/ 608156 w 716755"/>
                <a:gd name="connsiteY2" fmla="*/ 0 h 868794"/>
                <a:gd name="connsiteX3" fmla="*/ 716755 w 716755"/>
                <a:gd name="connsiteY3" fmla="*/ 108599 h 868794"/>
                <a:gd name="connsiteX4" fmla="*/ 716755 w 716755"/>
                <a:gd name="connsiteY4" fmla="*/ 727615 h 868794"/>
                <a:gd name="connsiteX5" fmla="*/ 684175 w 716755"/>
                <a:gd name="connsiteY5" fmla="*/ 760195 h 868794"/>
                <a:gd name="connsiteX6" fmla="*/ 65160 w 716755"/>
                <a:gd name="connsiteY6" fmla="*/ 760195 h 868794"/>
                <a:gd name="connsiteX7" fmla="*/ 108599 w 716755"/>
                <a:gd name="connsiteY7" fmla="*/ 803635 h 868794"/>
                <a:gd name="connsiteX8" fmla="*/ 684175 w 716755"/>
                <a:gd name="connsiteY8" fmla="*/ 803635 h 868794"/>
                <a:gd name="connsiteX9" fmla="*/ 716755 w 716755"/>
                <a:gd name="connsiteY9" fmla="*/ 836214 h 868794"/>
                <a:gd name="connsiteX10" fmla="*/ 684175 w 716755"/>
                <a:gd name="connsiteY10" fmla="*/ 868794 h 868794"/>
                <a:gd name="connsiteX11" fmla="*/ 108599 w 716755"/>
                <a:gd name="connsiteY11" fmla="*/ 868794 h 868794"/>
                <a:gd name="connsiteX12" fmla="*/ 0 w 716755"/>
                <a:gd name="connsiteY12" fmla="*/ 760195 h 868794"/>
                <a:gd name="connsiteX13" fmla="*/ 0 w 716755"/>
                <a:gd name="connsiteY13" fmla="*/ 108599 h 868794"/>
                <a:gd name="connsiteX14" fmla="*/ 253949 w 716755"/>
                <a:gd name="connsiteY14" fmla="*/ 221629 h 868794"/>
                <a:gd name="connsiteX15" fmla="*/ 195479 w 716755"/>
                <a:gd name="connsiteY15" fmla="*/ 304078 h 868794"/>
                <a:gd name="connsiteX16" fmla="*/ 195479 w 716755"/>
                <a:gd name="connsiteY16" fmla="*/ 477837 h 868794"/>
                <a:gd name="connsiteX17" fmla="*/ 253949 w 716755"/>
                <a:gd name="connsiteY17" fmla="*/ 560285 h 868794"/>
                <a:gd name="connsiteX18" fmla="*/ 369238 w 716755"/>
                <a:gd name="connsiteY18" fmla="*/ 586436 h 868794"/>
                <a:gd name="connsiteX19" fmla="*/ 484527 w 716755"/>
                <a:gd name="connsiteY19" fmla="*/ 560285 h 868794"/>
                <a:gd name="connsiteX20" fmla="*/ 542996 w 716755"/>
                <a:gd name="connsiteY20" fmla="*/ 477837 h 868794"/>
                <a:gd name="connsiteX21" fmla="*/ 542996 w 716755"/>
                <a:gd name="connsiteY21" fmla="*/ 304078 h 868794"/>
                <a:gd name="connsiteX22" fmla="*/ 484527 w 716755"/>
                <a:gd name="connsiteY22" fmla="*/ 221629 h 868794"/>
                <a:gd name="connsiteX23" fmla="*/ 369238 w 716755"/>
                <a:gd name="connsiteY23" fmla="*/ 195479 h 868794"/>
                <a:gd name="connsiteX24" fmla="*/ 253949 w 716755"/>
                <a:gd name="connsiteY24" fmla="*/ 221629 h 8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6755" h="868794">
                  <a:moveTo>
                    <a:pt x="0" y="108599"/>
                  </a:moveTo>
                  <a:cubicBezTo>
                    <a:pt x="0" y="48622"/>
                    <a:pt x="48622" y="0"/>
                    <a:pt x="108599" y="0"/>
                  </a:cubicBezTo>
                  <a:lnTo>
                    <a:pt x="608156" y="0"/>
                  </a:lnTo>
                  <a:cubicBezTo>
                    <a:pt x="668133" y="0"/>
                    <a:pt x="716755" y="48622"/>
                    <a:pt x="716755" y="108599"/>
                  </a:cubicBezTo>
                  <a:lnTo>
                    <a:pt x="716755" y="727615"/>
                  </a:lnTo>
                  <a:cubicBezTo>
                    <a:pt x="716755" y="745608"/>
                    <a:pt x="702168" y="760195"/>
                    <a:pt x="684175" y="760195"/>
                  </a:cubicBezTo>
                  <a:lnTo>
                    <a:pt x="65160" y="760195"/>
                  </a:lnTo>
                  <a:cubicBezTo>
                    <a:pt x="65160" y="784187"/>
                    <a:pt x="84608" y="803635"/>
                    <a:pt x="108599" y="803635"/>
                  </a:cubicBezTo>
                  <a:lnTo>
                    <a:pt x="684175" y="803635"/>
                  </a:lnTo>
                  <a:cubicBezTo>
                    <a:pt x="702168" y="803635"/>
                    <a:pt x="716755" y="818222"/>
                    <a:pt x="716755" y="836214"/>
                  </a:cubicBezTo>
                  <a:cubicBezTo>
                    <a:pt x="716755" y="854207"/>
                    <a:pt x="702168" y="868794"/>
                    <a:pt x="684175" y="868794"/>
                  </a:cubicBezTo>
                  <a:lnTo>
                    <a:pt x="108599" y="868794"/>
                  </a:lnTo>
                  <a:cubicBezTo>
                    <a:pt x="48622" y="868794"/>
                    <a:pt x="0" y="820172"/>
                    <a:pt x="0" y="760195"/>
                  </a:cubicBezTo>
                  <a:lnTo>
                    <a:pt x="0" y="108599"/>
                  </a:lnTo>
                  <a:close/>
                  <a:moveTo>
                    <a:pt x="253949" y="221629"/>
                  </a:moveTo>
                  <a:cubicBezTo>
                    <a:pt x="224149" y="237702"/>
                    <a:pt x="195479" y="265417"/>
                    <a:pt x="195479" y="304078"/>
                  </a:cubicBezTo>
                  <a:lnTo>
                    <a:pt x="195479" y="477837"/>
                  </a:lnTo>
                  <a:cubicBezTo>
                    <a:pt x="195479" y="516542"/>
                    <a:pt x="224149" y="544213"/>
                    <a:pt x="253949" y="560285"/>
                  </a:cubicBezTo>
                  <a:cubicBezTo>
                    <a:pt x="285138" y="577053"/>
                    <a:pt x="325928" y="586436"/>
                    <a:pt x="369238" y="586436"/>
                  </a:cubicBezTo>
                  <a:cubicBezTo>
                    <a:pt x="412547" y="586436"/>
                    <a:pt x="453337" y="577053"/>
                    <a:pt x="484527" y="560285"/>
                  </a:cubicBezTo>
                  <a:cubicBezTo>
                    <a:pt x="514370" y="544213"/>
                    <a:pt x="542996" y="516542"/>
                    <a:pt x="542996" y="477837"/>
                  </a:cubicBezTo>
                  <a:lnTo>
                    <a:pt x="542996" y="304078"/>
                  </a:lnTo>
                  <a:cubicBezTo>
                    <a:pt x="542996" y="265373"/>
                    <a:pt x="514326" y="237702"/>
                    <a:pt x="484527" y="221629"/>
                  </a:cubicBezTo>
                  <a:cubicBezTo>
                    <a:pt x="453337" y="204862"/>
                    <a:pt x="412547" y="195479"/>
                    <a:pt x="369238" y="195479"/>
                  </a:cubicBezTo>
                  <a:cubicBezTo>
                    <a:pt x="325928" y="195479"/>
                    <a:pt x="285138" y="204862"/>
                    <a:pt x="253949" y="221629"/>
                  </a:cubicBez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 name="TextBox 58">
            <a:extLst>
              <a:ext uri="{FF2B5EF4-FFF2-40B4-BE49-F238E27FC236}">
                <a16:creationId xmlns:a16="http://schemas.microsoft.com/office/drawing/2014/main" id="{6D68A380-7F64-784A-8AE3-96AB1D0C0A44}"/>
              </a:ext>
            </a:extLst>
          </p:cNvPr>
          <p:cNvSpPr txBox="1"/>
          <p:nvPr/>
        </p:nvSpPr>
        <p:spPr>
          <a:xfrm>
            <a:off x="6101651" y="2635601"/>
            <a:ext cx="5502080" cy="5693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Techniques</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Data poisoning / external references</a:t>
            </a:r>
          </a:p>
        </p:txBody>
      </p:sp>
      <p:sp>
        <p:nvSpPr>
          <p:cNvPr id="44" name="Rounded Rectangle 43">
            <a:extLst>
              <a:ext uri="{FF2B5EF4-FFF2-40B4-BE49-F238E27FC236}">
                <a16:creationId xmlns:a16="http://schemas.microsoft.com/office/drawing/2014/main" id="{02F4432C-5534-5732-4EF6-9CE862E6C0A5}"/>
              </a:ext>
              <a:ext uri="{C183D7F6-B498-43B3-948B-1728B52AA6E4}">
                <adec:decorative xmlns:adec="http://schemas.microsoft.com/office/drawing/2017/decorative" val="1"/>
              </a:ext>
            </a:extLst>
          </p:cNvPr>
          <p:cNvSpPr/>
          <p:nvPr/>
        </p:nvSpPr>
        <p:spPr bwMode="auto">
          <a:xfrm>
            <a:off x="588263" y="3889332"/>
            <a:ext cx="11015474" cy="2379706"/>
          </a:xfrm>
          <a:prstGeom prst="roundRect">
            <a:avLst>
              <a:gd name="adj" fmla="val 667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45" name="TextBox 44">
            <a:extLst>
              <a:ext uri="{FF2B5EF4-FFF2-40B4-BE49-F238E27FC236}">
                <a16:creationId xmlns:a16="http://schemas.microsoft.com/office/drawing/2014/main" id="{F3659481-C3C4-9DFE-50FF-AEB87DB6A172}"/>
              </a:ext>
            </a:extLst>
          </p:cNvPr>
          <p:cNvSpPr txBox="1">
            <a:spLocks/>
          </p:cNvSpPr>
          <p:nvPr/>
        </p:nvSpPr>
        <p:spPr>
          <a:xfrm>
            <a:off x="4910124" y="3634138"/>
            <a:ext cx="2371752" cy="52936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Prompt Shield</a:t>
            </a:r>
          </a:p>
        </p:txBody>
      </p:sp>
      <p:pic>
        <p:nvPicPr>
          <p:cNvPr id="46" name="Picture 45" descr="A print-screen of a chat interaction shows a user inputting a distorted text request that appears to ask about a specific endpoint and its utility, but the request was filtered by Azure OpenAI Service’s content filtering system due to being flagged as &quot;Jailbreak.&quot;">
            <a:extLst>
              <a:ext uri="{FF2B5EF4-FFF2-40B4-BE49-F238E27FC236}">
                <a16:creationId xmlns:a16="http://schemas.microsoft.com/office/drawing/2014/main" id="{2879599B-D86C-72AC-9824-1A84CA3F3781}"/>
              </a:ext>
            </a:extLst>
          </p:cNvPr>
          <p:cNvPicPr>
            <a:picLocks noChangeAspect="1"/>
          </p:cNvPicPr>
          <p:nvPr/>
        </p:nvPicPr>
        <p:blipFill>
          <a:blip r:embed="rId3"/>
          <a:stretch>
            <a:fillRect/>
          </a:stretch>
        </p:blipFill>
        <p:spPr>
          <a:xfrm>
            <a:off x="1639473" y="4234226"/>
            <a:ext cx="8913055" cy="1893118"/>
          </a:xfrm>
          <a:prstGeom prst="rect">
            <a:avLst/>
          </a:prstGeom>
          <a:ln>
            <a:noFill/>
          </a:ln>
        </p:spPr>
      </p:pic>
    </p:spTree>
    <p:extLst>
      <p:ext uri="{BB962C8B-B14F-4D97-AF65-F5344CB8AC3E}">
        <p14:creationId xmlns:p14="http://schemas.microsoft.com/office/powerpoint/2010/main" val="340841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47"/>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4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5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42" presetClass="path" presetSubtype="0" decel="100000" fill="hold" grpId="1" nodeType="withEffect">
                                  <p:stCondLst>
                                    <p:cond delay="100"/>
                                  </p:stCondLst>
                                  <p:childTnLst>
                                    <p:animMotion origin="layout" path="M -2.08333E-6 -4.07407E-6 L -2.08333E-6 0.03542 " pathEditMode="relative" rAng="0" ptsTypes="AA">
                                      <p:cBhvr>
                                        <p:cTn id="29" dur="700" spd="-100000" fill="hold"/>
                                        <p:tgtEl>
                                          <p:spTgt spid="53"/>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42" presetClass="path" presetSubtype="0" decel="100000" fill="hold" grpId="1" nodeType="withEffect">
                                  <p:stCondLst>
                                    <p:cond delay="100"/>
                                  </p:stCondLst>
                                  <p:childTnLst>
                                    <p:animMotion origin="layout" path="M -2.08333E-6 -4.07407E-6 L -2.08333E-6 0.03542 " pathEditMode="relative" rAng="0" ptsTypes="AA">
                                      <p:cBhvr>
                                        <p:cTn id="34" dur="700" spd="-100000" fill="hold"/>
                                        <p:tgtEl>
                                          <p:spTgt spid="55"/>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42" presetClass="path" presetSubtype="0" decel="100000" fill="hold" nodeType="withEffect">
                                  <p:stCondLst>
                                    <p:cond delay="100"/>
                                  </p:stCondLst>
                                  <p:childTnLst>
                                    <p:animMotion origin="layout" path="M -2.08333E-6 -4.07407E-6 L -2.08333E-6 0.03542 " pathEditMode="relative" rAng="0" ptsTypes="AA">
                                      <p:cBhvr>
                                        <p:cTn id="39" dur="700" spd="-100000" fill="hold"/>
                                        <p:tgtEl>
                                          <p:spTgt spid="60"/>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54"/>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42" presetClass="path" presetSubtype="0" decel="100000" fill="hold" grpId="1" nodeType="withEffect">
                                  <p:stCondLst>
                                    <p:cond delay="100"/>
                                  </p:stCondLst>
                                  <p:childTnLst>
                                    <p:animMotion origin="layout" path="M -2.08333E-6 -4.07407E-6 L -2.08333E-6 0.03542 " pathEditMode="relative" rAng="0" ptsTypes="AA">
                                      <p:cBhvr>
                                        <p:cTn id="49" dur="700" spd="-100000" fill="hold"/>
                                        <p:tgtEl>
                                          <p:spTgt spid="5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42" presetClass="path" presetSubtype="0" decel="100000" fill="hold" grpId="1" nodeType="withEffect">
                                  <p:stCondLst>
                                    <p:cond delay="200"/>
                                  </p:stCondLst>
                                  <p:childTnLst>
                                    <p:animMotion origin="layout" path="M -2.08333E-6 -4.07407E-6 L -2.08333E-6 0.03542 " pathEditMode="relative" rAng="0" ptsTypes="AA">
                                      <p:cBhvr>
                                        <p:cTn id="54" dur="700" spd="-100000" fill="hold"/>
                                        <p:tgtEl>
                                          <p:spTgt spid="44"/>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42" presetClass="path" presetSubtype="0" decel="100000" fill="hold" nodeType="withEffect">
                                  <p:stCondLst>
                                    <p:cond delay="200"/>
                                  </p:stCondLst>
                                  <p:childTnLst>
                                    <p:animMotion origin="layout" path="M -2.08333E-6 -4.07407E-6 L -2.08333E-6 0.03542 " pathEditMode="relative" rAng="0" ptsTypes="AA">
                                      <p:cBhvr>
                                        <p:cTn id="59" dur="700" spd="-100000" fill="hold"/>
                                        <p:tgtEl>
                                          <p:spTgt spid="46"/>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42" presetClass="path" presetSubtype="0" decel="100000" fill="hold" grpId="1" nodeType="withEffect">
                                  <p:stCondLst>
                                    <p:cond delay="200"/>
                                  </p:stCondLst>
                                  <p:childTnLst>
                                    <p:animMotion origin="layout" path="M 0 1.48148E-6 L 0 0.03542 " pathEditMode="relative" rAng="0" ptsTypes="AA">
                                      <p:cBhvr>
                                        <p:cTn id="64" dur="700" spd="-100000" fill="hold"/>
                                        <p:tgtEl>
                                          <p:spTgt spid="45"/>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par>
                                <p:cTn id="68" presetID="42" presetClass="path" presetSubtype="0" decel="100000" fill="hold" nodeType="withEffect">
                                  <p:stCondLst>
                                    <p:cond delay="0"/>
                                  </p:stCondLst>
                                  <p:childTnLst>
                                    <p:animMotion origin="layout" path="M -2.08333E-6 -4.07407E-6 L -2.08333E-6 0.03542 " pathEditMode="relative" rAng="0" ptsTypes="AA">
                                      <p:cBhvr>
                                        <p:cTn id="69" dur="700" spd="-100000" fill="hold"/>
                                        <p:tgtEl>
                                          <p:spTgt spid="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7" grpId="0" animBg="1"/>
      <p:bldP spid="47" grpId="1" animBg="1"/>
      <p:bldP spid="52" grpId="0" animBg="1"/>
      <p:bldP spid="52" grpId="1" animBg="1"/>
      <p:bldP spid="53" grpId="0" animBg="1"/>
      <p:bldP spid="53" grpId="1" animBg="1"/>
      <p:bldP spid="54" grpId="0"/>
      <p:bldP spid="54" grpId="1"/>
      <p:bldP spid="55" grpId="0" animBg="1"/>
      <p:bldP spid="55" grpId="1" animBg="1"/>
      <p:bldP spid="59" grpId="0"/>
      <p:bldP spid="59" grpId="1"/>
      <p:bldP spid="44" grpId="0" animBg="1"/>
      <p:bldP spid="44" grpId="1" animBg="1"/>
      <p:bldP spid="45" grpId="0" animBg="1"/>
      <p:bldP spid="45"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DBBBD-189B-C449-08C5-44A996681684}"/>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31E10640-6313-22F5-48CF-EA1EEEFC875E}"/>
              </a:ext>
            </a:extLst>
          </p:cNvPr>
          <p:cNvSpPr>
            <a:spLocks noGrp="1"/>
          </p:cNvSpPr>
          <p:nvPr>
            <p:ph type="title"/>
          </p:nvPr>
        </p:nvSpPr>
        <p:spPr/>
        <p:txBody>
          <a:bodyPr/>
          <a:lstStyle/>
          <a:p>
            <a:r>
              <a:rPr lang="en-US"/>
              <a:t>DDoS Protection for Anonymous Chatbots</a:t>
            </a:r>
          </a:p>
        </p:txBody>
      </p:sp>
      <p:grpSp>
        <p:nvGrpSpPr>
          <p:cNvPr id="22" name="Group 21" descr="Breadcrumb: Securing access.">
            <a:extLst>
              <a:ext uri="{FF2B5EF4-FFF2-40B4-BE49-F238E27FC236}">
                <a16:creationId xmlns:a16="http://schemas.microsoft.com/office/drawing/2014/main" id="{DFC6EA67-31EC-0122-FBB9-95050D123804}"/>
              </a:ext>
            </a:extLst>
          </p:cNvPr>
          <p:cNvGrpSpPr/>
          <p:nvPr/>
        </p:nvGrpSpPr>
        <p:grpSpPr>
          <a:xfrm>
            <a:off x="9457855" y="-228600"/>
            <a:ext cx="2151533" cy="814388"/>
            <a:chOff x="9457855" y="685362"/>
            <a:chExt cx="2151533" cy="814388"/>
          </a:xfrm>
        </p:grpSpPr>
        <p:sp>
          <p:nvSpPr>
            <p:cNvPr id="23" name="Rounded Rectangle 22">
              <a:extLst>
                <a:ext uri="{FF2B5EF4-FFF2-40B4-BE49-F238E27FC236}">
                  <a16:creationId xmlns:a16="http://schemas.microsoft.com/office/drawing/2014/main" id="{7052DC63-168C-F137-EB30-02052A81BBE1}"/>
                </a:ext>
                <a:ext uri="{C183D7F6-B498-43B3-948B-1728B52AA6E4}">
                  <adec:decorative xmlns:adec="http://schemas.microsoft.com/office/drawing/2017/decorative" val="1"/>
                </a:ext>
              </a:extLst>
            </p:cNvPr>
            <p:cNvSpPr/>
            <p:nvPr/>
          </p:nvSpPr>
          <p:spPr bwMode="auto">
            <a:xfrm>
              <a:off x="9457855" y="685362"/>
              <a:ext cx="2151533" cy="814388"/>
            </a:xfrm>
            <a:prstGeom prst="roundRect">
              <a:avLst>
                <a:gd name="adj" fmla="val 19743"/>
              </a:avLst>
            </a:prstGeom>
            <a:solidFill>
              <a:srgbClr val="FFFFFF">
                <a:alpha val="50196"/>
              </a:srgbClr>
            </a:solidFill>
            <a:ln w="12700" cap="rnd" cmpd="sng" algn="ctr">
              <a:gradFill flip="none" rotWithShape="1">
                <a:gsLst>
                  <a:gs pos="23000">
                    <a:srgbClr val="000000">
                      <a:alpha val="0"/>
                    </a:srgbClr>
                  </a:gs>
                  <a:gs pos="38000">
                    <a:srgbClr val="000000"/>
                  </a:gs>
                </a:gsLst>
                <a:lin ang="5400000" scaled="1"/>
                <a:tileRect/>
              </a:gradFill>
              <a:prstDash val="solid"/>
              <a:headEnd type="none" w="lg" len="sm"/>
              <a:tailEnd type="none" w="lg" len="sm"/>
            </a:ln>
            <a:effectLst/>
          </p:spPr>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3B50BDE9-9078-2473-6B55-7A89107C2670}"/>
                </a:ext>
                <a:ext uri="{C183D7F6-B498-43B3-948B-1728B52AA6E4}">
                  <adec:decorative xmlns:adec="http://schemas.microsoft.com/office/drawing/2017/decorative" val="1"/>
                </a:ext>
              </a:extLst>
            </p:cNvPr>
            <p:cNvSpPr txBox="1"/>
            <p:nvPr/>
          </p:nvSpPr>
          <p:spPr>
            <a:xfrm>
              <a:off x="10013950" y="1145632"/>
              <a:ext cx="1595438"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SECURING ACCESS</a:t>
              </a:r>
            </a:p>
          </p:txBody>
        </p:sp>
        <p:sp>
          <p:nvSpPr>
            <p:cNvPr id="25" name="Graphic 20">
              <a:extLst>
                <a:ext uri="{FF2B5EF4-FFF2-40B4-BE49-F238E27FC236}">
                  <a16:creationId xmlns:a16="http://schemas.microsoft.com/office/drawing/2014/main" id="{8B6AD95C-4F03-1156-34E2-3C9C9AB620C8}"/>
                </a:ext>
                <a:ext uri="{C183D7F6-B498-43B3-948B-1728B52AA6E4}">
                  <adec:decorative xmlns:adec="http://schemas.microsoft.com/office/drawing/2017/decorative" val="1"/>
                </a:ext>
              </a:extLst>
            </p:cNvPr>
            <p:cNvSpPr/>
            <p:nvPr/>
          </p:nvSpPr>
          <p:spPr>
            <a:xfrm>
              <a:off x="9659908" y="1084077"/>
              <a:ext cx="243049" cy="230897"/>
            </a:xfrm>
            <a:custGeom>
              <a:avLst/>
              <a:gdLst>
                <a:gd name="connsiteX0" fmla="*/ 0 w 756525"/>
                <a:gd name="connsiteY0" fmla="*/ 122935 h 718699"/>
                <a:gd name="connsiteX1" fmla="*/ 122935 w 756525"/>
                <a:gd name="connsiteY1" fmla="*/ 0 h 718699"/>
                <a:gd name="connsiteX2" fmla="*/ 444459 w 756525"/>
                <a:gd name="connsiteY2" fmla="*/ 0 h 718699"/>
                <a:gd name="connsiteX3" fmla="*/ 567394 w 756525"/>
                <a:gd name="connsiteY3" fmla="*/ 122935 h 718699"/>
                <a:gd name="connsiteX4" fmla="*/ 567394 w 756525"/>
                <a:gd name="connsiteY4" fmla="*/ 368806 h 718699"/>
                <a:gd name="connsiteX5" fmla="*/ 444459 w 756525"/>
                <a:gd name="connsiteY5" fmla="*/ 491742 h 718699"/>
                <a:gd name="connsiteX6" fmla="*/ 122935 w 756525"/>
                <a:gd name="connsiteY6" fmla="*/ 491742 h 718699"/>
                <a:gd name="connsiteX7" fmla="*/ 0 w 756525"/>
                <a:gd name="connsiteY7" fmla="*/ 368806 h 718699"/>
                <a:gd name="connsiteX8" fmla="*/ 0 w 756525"/>
                <a:gd name="connsiteY8" fmla="*/ 122935 h 718699"/>
                <a:gd name="connsiteX9" fmla="*/ 742152 w 756525"/>
                <a:gd name="connsiteY9" fmla="*/ 22582 h 718699"/>
                <a:gd name="connsiteX10" fmla="*/ 756526 w 756525"/>
                <a:gd name="connsiteY10" fmla="*/ 47283 h 718699"/>
                <a:gd name="connsiteX11" fmla="*/ 756526 w 756525"/>
                <a:gd name="connsiteY11" fmla="*/ 444459 h 718699"/>
                <a:gd name="connsiteX12" fmla="*/ 728156 w 756525"/>
                <a:gd name="connsiteY12" fmla="*/ 472829 h 718699"/>
                <a:gd name="connsiteX13" fmla="*/ 713555 w 756525"/>
                <a:gd name="connsiteY13" fmla="*/ 468781 h 718699"/>
                <a:gd name="connsiteX14" fmla="*/ 605221 w 756525"/>
                <a:gd name="connsiteY14" fmla="*/ 403796 h 718699"/>
                <a:gd name="connsiteX15" fmla="*/ 605221 w 756525"/>
                <a:gd name="connsiteY15" fmla="*/ 87946 h 718699"/>
                <a:gd name="connsiteX16" fmla="*/ 713555 w 756525"/>
                <a:gd name="connsiteY16" fmla="*/ 22961 h 718699"/>
                <a:gd name="connsiteX17" fmla="*/ 742114 w 756525"/>
                <a:gd name="connsiteY17" fmla="*/ 22582 h 718699"/>
                <a:gd name="connsiteX18" fmla="*/ 232102 w 756525"/>
                <a:gd name="connsiteY18" fmla="*/ 529568 h 718699"/>
                <a:gd name="connsiteX19" fmla="*/ 141849 w 756525"/>
                <a:gd name="connsiteY19" fmla="*/ 595764 h 718699"/>
                <a:gd name="connsiteX20" fmla="*/ 66196 w 756525"/>
                <a:gd name="connsiteY20" fmla="*/ 595764 h 718699"/>
                <a:gd name="connsiteX21" fmla="*/ 37826 w 756525"/>
                <a:gd name="connsiteY21" fmla="*/ 624134 h 718699"/>
                <a:gd name="connsiteX22" fmla="*/ 37826 w 756525"/>
                <a:gd name="connsiteY22" fmla="*/ 684656 h 718699"/>
                <a:gd name="connsiteX23" fmla="*/ 71870 w 756525"/>
                <a:gd name="connsiteY23" fmla="*/ 718700 h 718699"/>
                <a:gd name="connsiteX24" fmla="*/ 145404 w 756525"/>
                <a:gd name="connsiteY24" fmla="*/ 718700 h 718699"/>
                <a:gd name="connsiteX25" fmla="*/ 374178 w 756525"/>
                <a:gd name="connsiteY25" fmla="*/ 529568 h 718699"/>
                <a:gd name="connsiteX26" fmla="*/ 232102 w 756525"/>
                <a:gd name="connsiteY26" fmla="*/ 529568 h 71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56525" h="718699">
                  <a:moveTo>
                    <a:pt x="0" y="122935"/>
                  </a:moveTo>
                  <a:cubicBezTo>
                    <a:pt x="0" y="55040"/>
                    <a:pt x="55040" y="0"/>
                    <a:pt x="122935" y="0"/>
                  </a:cubicBezTo>
                  <a:lnTo>
                    <a:pt x="444459" y="0"/>
                  </a:lnTo>
                  <a:cubicBezTo>
                    <a:pt x="512353" y="0"/>
                    <a:pt x="567394" y="55040"/>
                    <a:pt x="567394" y="122935"/>
                  </a:cubicBezTo>
                  <a:lnTo>
                    <a:pt x="567394" y="368806"/>
                  </a:lnTo>
                  <a:cubicBezTo>
                    <a:pt x="567394" y="436701"/>
                    <a:pt x="512353" y="491742"/>
                    <a:pt x="444459" y="491742"/>
                  </a:cubicBezTo>
                  <a:lnTo>
                    <a:pt x="122935" y="491742"/>
                  </a:lnTo>
                  <a:cubicBezTo>
                    <a:pt x="55040" y="491742"/>
                    <a:pt x="0" y="436701"/>
                    <a:pt x="0" y="368806"/>
                  </a:cubicBezTo>
                  <a:lnTo>
                    <a:pt x="0" y="122935"/>
                  </a:lnTo>
                  <a:close/>
                  <a:moveTo>
                    <a:pt x="742152" y="22582"/>
                  </a:moveTo>
                  <a:cubicBezTo>
                    <a:pt x="751045" y="27625"/>
                    <a:pt x="756533" y="37061"/>
                    <a:pt x="756526" y="47283"/>
                  </a:cubicBezTo>
                  <a:lnTo>
                    <a:pt x="756526" y="444459"/>
                  </a:lnTo>
                  <a:cubicBezTo>
                    <a:pt x="756526" y="460127"/>
                    <a:pt x="743824" y="472829"/>
                    <a:pt x="728156" y="472829"/>
                  </a:cubicBezTo>
                  <a:cubicBezTo>
                    <a:pt x="723012" y="472825"/>
                    <a:pt x="717966" y="471429"/>
                    <a:pt x="713555" y="468781"/>
                  </a:cubicBezTo>
                  <a:lnTo>
                    <a:pt x="605221" y="403796"/>
                  </a:lnTo>
                  <a:lnTo>
                    <a:pt x="605221" y="87946"/>
                  </a:lnTo>
                  <a:lnTo>
                    <a:pt x="713555" y="22961"/>
                  </a:lnTo>
                  <a:cubicBezTo>
                    <a:pt x="722312" y="17702"/>
                    <a:pt x="733221" y="17558"/>
                    <a:pt x="742114" y="22582"/>
                  </a:cubicBezTo>
                  <a:close/>
                  <a:moveTo>
                    <a:pt x="232102" y="529568"/>
                  </a:moveTo>
                  <a:cubicBezTo>
                    <a:pt x="219697" y="568972"/>
                    <a:pt x="183159" y="595772"/>
                    <a:pt x="141849" y="595764"/>
                  </a:cubicBezTo>
                  <a:lnTo>
                    <a:pt x="66196" y="595764"/>
                  </a:lnTo>
                  <a:cubicBezTo>
                    <a:pt x="50528" y="595764"/>
                    <a:pt x="37826" y="608466"/>
                    <a:pt x="37826" y="624134"/>
                  </a:cubicBezTo>
                  <a:lnTo>
                    <a:pt x="37826" y="684656"/>
                  </a:lnTo>
                  <a:cubicBezTo>
                    <a:pt x="37826" y="703459"/>
                    <a:pt x="53068" y="718700"/>
                    <a:pt x="71870" y="718700"/>
                  </a:cubicBezTo>
                  <a:lnTo>
                    <a:pt x="145404" y="718700"/>
                  </a:lnTo>
                  <a:cubicBezTo>
                    <a:pt x="257158" y="718696"/>
                    <a:pt x="353161" y="639329"/>
                    <a:pt x="374178" y="529568"/>
                  </a:cubicBezTo>
                  <a:lnTo>
                    <a:pt x="232102" y="529568"/>
                  </a:lnTo>
                  <a:close/>
                </a:path>
              </a:pathLst>
            </a:custGeom>
            <a:gradFill flip="none" rotWithShape="1">
              <a:gsLst>
                <a:gs pos="80000">
                  <a:srgbClr val="0A6BBA"/>
                </a:gs>
                <a:gs pos="0">
                  <a:srgbClr val="AC35AF"/>
                </a:gs>
              </a:gsLst>
              <a:path path="circle">
                <a:fillToRect l="100000" t="100000"/>
              </a:path>
              <a:tileRect r="-100000" b="-100000"/>
            </a:gradFill>
            <a:effectLst/>
          </p:spPr>
          <p:txBody>
            <a:bodyPr wrap="none" lIns="0" tIns="0" rIns="0" bIns="0"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sp>
        <p:nvSpPr>
          <p:cNvPr id="30" name="Rounded Rectangle 29" descr="A table displaying feature limits in a system:&#10;&#10;Agent Builder instructions: 8,000 characters&#10;File upload (size): 512 MB&#10;Files uploaded (# of files): 500&#10;Messages to a single agent: 8,000 RPM (requests per minute) per environment&#10;Sessions (maximum): Unlimited&#10;Power Automate flow requests: 250,000 every 24 hours&#10;Omnichannel Channel Size: 28 KB">
            <a:extLst>
              <a:ext uri="{FF2B5EF4-FFF2-40B4-BE49-F238E27FC236}">
                <a16:creationId xmlns:a16="http://schemas.microsoft.com/office/drawing/2014/main" id="{39283679-E2FA-E568-A168-28880E367D6E}"/>
              </a:ext>
            </a:extLst>
          </p:cNvPr>
          <p:cNvSpPr/>
          <p:nvPr/>
        </p:nvSpPr>
        <p:spPr bwMode="auto">
          <a:xfrm>
            <a:off x="588263" y="1436689"/>
            <a:ext cx="11015474" cy="4832350"/>
          </a:xfrm>
          <a:prstGeom prst="roundRect">
            <a:avLst>
              <a:gd name="adj" fmla="val 324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34" name="Table 33">
            <a:extLst>
              <a:ext uri="{FF2B5EF4-FFF2-40B4-BE49-F238E27FC236}">
                <a16:creationId xmlns:a16="http://schemas.microsoft.com/office/drawing/2014/main" id="{C4A37C38-C0AC-76A2-9B19-9F0496550B37}"/>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902782768"/>
              </p:ext>
            </p:extLst>
          </p:nvPr>
        </p:nvGraphicFramePr>
        <p:xfrm>
          <a:off x="906171" y="1639244"/>
          <a:ext cx="3263893" cy="4427241"/>
        </p:xfrm>
        <a:graphic>
          <a:graphicData uri="http://schemas.openxmlformats.org/drawingml/2006/table">
            <a:tbl>
              <a:tblPr>
                <a:effectLst/>
                <a:tableStyleId>{2D5ABB26-0587-4C30-8999-92F81FD0307C}</a:tableStyleId>
              </a:tblPr>
              <a:tblGrid>
                <a:gridCol w="1764796">
                  <a:extLst>
                    <a:ext uri="{9D8B030D-6E8A-4147-A177-3AD203B41FA5}">
                      <a16:colId xmlns:a16="http://schemas.microsoft.com/office/drawing/2014/main" val="3432735540"/>
                    </a:ext>
                  </a:extLst>
                </a:gridCol>
                <a:gridCol w="1499097">
                  <a:extLst>
                    <a:ext uri="{9D8B030D-6E8A-4147-A177-3AD203B41FA5}">
                      <a16:colId xmlns:a16="http://schemas.microsoft.com/office/drawing/2014/main" val="242669054"/>
                    </a:ext>
                  </a:extLst>
                </a:gridCol>
              </a:tblGrid>
              <a:tr h="513639">
                <a:tc>
                  <a:txBody>
                    <a:bodyPr/>
                    <a:lstStyle/>
                    <a:p>
                      <a:pPr algn="l" fontAlgn="t"/>
                      <a:r>
                        <a:rPr lang="en-US" sz="1800" b="1">
                          <a:solidFill>
                            <a:schemeClr val="accent1"/>
                          </a:solidFill>
                          <a:effectLst/>
                          <a:latin typeface="+mj-lt"/>
                        </a:rPr>
                        <a:t>Feature</a:t>
                      </a:r>
                    </a:p>
                  </a:txBody>
                  <a:tcPr marL="0" marR="0" marT="0" marB="0" anchor="ctr">
                    <a:lnL>
                      <a:noFill/>
                    </a:lnL>
                    <a:lnR w="12700" cap="flat" cmpd="sng" algn="ctr">
                      <a:noFill/>
                      <a:prstDash val="solid"/>
                      <a:round/>
                      <a:headEnd type="none" w="med" len="med"/>
                      <a:tailEnd type="none" w="med" len="med"/>
                    </a:lnR>
                    <a:lnT>
                      <a:noFill/>
                    </a:lnT>
                    <a:lnB w="12700" cap="flat" cmpd="sng" algn="ctr">
                      <a:solidFill>
                        <a:srgbClr val="B1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fontAlgn="t" latinLnBrk="0" hangingPunct="1"/>
                      <a:r>
                        <a:rPr lang="en-US" sz="1800" b="1" kern="1200">
                          <a:solidFill>
                            <a:schemeClr val="accent1"/>
                          </a:solidFill>
                          <a:effectLst/>
                          <a:latin typeface="+mj-lt"/>
                          <a:ea typeface="+mn-ea"/>
                          <a:cs typeface="+mn-cs"/>
                        </a:rPr>
                        <a:t>Limits</a:t>
                      </a:r>
                    </a:p>
                  </a:txBody>
                  <a:tcPr marL="0" marR="0" marT="0" marB="0" anchor="ctr">
                    <a:lnL w="12700" cap="flat" cmpd="sng" algn="ctr">
                      <a:noFill/>
                      <a:prstDash val="solid"/>
                      <a:round/>
                      <a:headEnd type="none" w="med" len="med"/>
                      <a:tailEnd type="none" w="med" len="med"/>
                    </a:lnL>
                    <a:lnR>
                      <a:noFill/>
                    </a:lnR>
                    <a:lnT>
                      <a:noFill/>
                    </a:lnT>
                    <a:lnB w="12700" cap="flat" cmpd="sng" algn="ctr">
                      <a:solidFill>
                        <a:srgbClr val="B1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536703"/>
                  </a:ext>
                </a:extLst>
              </a:tr>
              <a:tr h="559086">
                <a:tc>
                  <a:txBody>
                    <a:bodyPr/>
                    <a:lstStyle/>
                    <a:p>
                      <a:pPr algn="l" fontAlgn="t"/>
                      <a:r>
                        <a:rPr lang="en-US" sz="1400" b="1">
                          <a:solidFill>
                            <a:schemeClr val="tx1"/>
                          </a:solidFill>
                          <a:effectLst/>
                          <a:latin typeface="+mj-lt"/>
                        </a:rPr>
                        <a:t>Agent Builder instructions</a:t>
                      </a:r>
                    </a:p>
                  </a:txBody>
                  <a:tcPr marL="0" marR="0" marT="0" marB="0" anchor="ctr">
                    <a:lnL>
                      <a:noFill/>
                    </a:lnL>
                    <a:lnR w="12700" cap="flat" cmpd="sng" algn="ctr">
                      <a:noFill/>
                      <a:prstDash val="solid"/>
                      <a:round/>
                      <a:headEnd type="none" w="med" len="med"/>
                      <a:tailEnd type="none" w="med" len="med"/>
                    </a:lnR>
                    <a:lnT w="12700" cap="flat" cmpd="sng" algn="ctr">
                      <a:solidFill>
                        <a:srgbClr val="B1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8,000 characters</a:t>
                      </a:r>
                    </a:p>
                  </a:txBody>
                  <a:tcPr marL="0" marR="0" marT="0" marB="0" anchor="ctr">
                    <a:lnL w="12700" cap="flat" cmpd="sng" algn="ctr">
                      <a:noFill/>
                      <a:prstDash val="solid"/>
                      <a:round/>
                      <a:headEnd type="none" w="med" len="med"/>
                      <a:tailEnd type="none" w="med" len="med"/>
                    </a:lnL>
                    <a:lnR>
                      <a:noFill/>
                    </a:lnR>
                    <a:lnT w="12700" cap="flat" cmpd="sng" algn="ctr">
                      <a:solidFill>
                        <a:srgbClr val="B1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333670"/>
                  </a:ext>
                </a:extLst>
              </a:tr>
              <a:tr h="559086">
                <a:tc>
                  <a:txBody>
                    <a:bodyPr/>
                    <a:lstStyle/>
                    <a:p>
                      <a:pPr algn="l" fontAlgn="t"/>
                      <a:r>
                        <a:rPr lang="en-US" sz="1400" b="1">
                          <a:solidFill>
                            <a:schemeClr val="tx1"/>
                          </a:solidFill>
                          <a:effectLst/>
                          <a:latin typeface="+mj-lt"/>
                        </a:rPr>
                        <a:t>File upload </a:t>
                      </a:r>
                      <a:br>
                        <a:rPr lang="en-US" sz="1400" b="1">
                          <a:solidFill>
                            <a:schemeClr val="tx1"/>
                          </a:solidFill>
                          <a:effectLst/>
                          <a:latin typeface="+mj-lt"/>
                        </a:rPr>
                      </a:br>
                      <a:r>
                        <a:rPr lang="en-US" sz="1400" b="1">
                          <a:solidFill>
                            <a:schemeClr val="tx1"/>
                          </a:solidFill>
                          <a:effectLst/>
                          <a:latin typeface="+mj-lt"/>
                        </a:rPr>
                        <a:t>(size)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512 MB</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1149434"/>
                  </a:ext>
                </a:extLst>
              </a:tr>
              <a:tr h="559086">
                <a:tc>
                  <a:txBody>
                    <a:bodyPr/>
                    <a:lstStyle/>
                    <a:p>
                      <a:pPr algn="l" fontAlgn="t"/>
                      <a:r>
                        <a:rPr lang="en-US" sz="1400" b="1">
                          <a:solidFill>
                            <a:schemeClr val="tx1"/>
                          </a:solidFill>
                          <a:effectLst/>
                          <a:latin typeface="+mj-lt"/>
                        </a:rPr>
                        <a:t>Files uploaded </a:t>
                      </a:r>
                      <a:br>
                        <a:rPr lang="en-US" sz="1400" b="1">
                          <a:solidFill>
                            <a:schemeClr val="tx1"/>
                          </a:solidFill>
                          <a:effectLst/>
                          <a:latin typeface="+mj-lt"/>
                        </a:rPr>
                      </a:br>
                      <a:r>
                        <a:rPr lang="en-US" sz="1400" b="1">
                          <a:solidFill>
                            <a:schemeClr val="tx1"/>
                          </a:solidFill>
                          <a:effectLst/>
                          <a:latin typeface="+mj-lt"/>
                        </a:rPr>
                        <a:t>(# of files)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500</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897633"/>
                  </a:ext>
                </a:extLst>
              </a:tr>
              <a:tr h="559086">
                <a:tc>
                  <a:txBody>
                    <a:bodyPr/>
                    <a:lstStyle/>
                    <a:p>
                      <a:pPr algn="l" fontAlgn="t"/>
                      <a:r>
                        <a:rPr lang="en-US" sz="1400" b="1">
                          <a:solidFill>
                            <a:schemeClr val="tx1"/>
                          </a:solidFill>
                          <a:effectLst/>
                          <a:latin typeface="+mj-lt"/>
                        </a:rPr>
                        <a:t>Messages to </a:t>
                      </a:r>
                      <a:br>
                        <a:rPr lang="en-US" sz="1400" b="1">
                          <a:solidFill>
                            <a:schemeClr val="tx1"/>
                          </a:solidFill>
                          <a:effectLst/>
                          <a:latin typeface="+mj-lt"/>
                        </a:rPr>
                      </a:br>
                      <a:r>
                        <a:rPr lang="en-US" sz="1400" b="1">
                          <a:solidFill>
                            <a:schemeClr val="tx1"/>
                          </a:solidFill>
                          <a:effectLst/>
                          <a:latin typeface="+mj-lt"/>
                        </a:rPr>
                        <a:t>a single agent</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8,000 RPM per environment</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6347967"/>
                  </a:ext>
                </a:extLst>
              </a:tr>
              <a:tr h="559086">
                <a:tc>
                  <a:txBody>
                    <a:bodyPr/>
                    <a:lstStyle/>
                    <a:p>
                      <a:pPr algn="l" fontAlgn="t"/>
                      <a:r>
                        <a:rPr lang="en-US" sz="1400" b="1">
                          <a:solidFill>
                            <a:schemeClr val="tx1"/>
                          </a:solidFill>
                          <a:effectLst/>
                          <a:latin typeface="+mj-lt"/>
                        </a:rPr>
                        <a:t>Sessions </a:t>
                      </a:r>
                      <a:br>
                        <a:rPr lang="en-US" sz="1400" b="1">
                          <a:solidFill>
                            <a:schemeClr val="tx1"/>
                          </a:solidFill>
                          <a:effectLst/>
                          <a:latin typeface="+mj-lt"/>
                        </a:rPr>
                      </a:br>
                      <a:r>
                        <a:rPr lang="en-US" sz="1400" b="1">
                          <a:solidFill>
                            <a:schemeClr val="tx1"/>
                          </a:solidFill>
                          <a:effectLst/>
                          <a:latin typeface="+mj-lt"/>
                        </a:rPr>
                        <a:t>(maximum)</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Unlimited</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6782370"/>
                  </a:ext>
                </a:extLst>
              </a:tr>
              <a:tr h="559086">
                <a:tc>
                  <a:txBody>
                    <a:bodyPr/>
                    <a:lstStyle/>
                    <a:p>
                      <a:pPr algn="l" fontAlgn="t"/>
                      <a:r>
                        <a:rPr lang="en-US" sz="1400" b="1">
                          <a:solidFill>
                            <a:schemeClr val="tx1"/>
                          </a:solidFill>
                          <a:effectLst/>
                          <a:latin typeface="+mj-lt"/>
                        </a:rPr>
                        <a:t>Power Automate </a:t>
                      </a:r>
                      <a:br>
                        <a:rPr lang="en-US" sz="1400" b="1">
                          <a:solidFill>
                            <a:schemeClr val="tx1"/>
                          </a:solidFill>
                          <a:effectLst/>
                          <a:latin typeface="+mj-lt"/>
                        </a:rPr>
                      </a:br>
                      <a:r>
                        <a:rPr lang="en-US" sz="1400" b="1">
                          <a:solidFill>
                            <a:schemeClr val="tx1"/>
                          </a:solidFill>
                          <a:effectLst/>
                          <a:latin typeface="+mj-lt"/>
                        </a:rPr>
                        <a:t>flow Requests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250,000 every 24 hours</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5645033"/>
                  </a:ext>
                </a:extLst>
              </a:tr>
              <a:tr h="559086">
                <a:tc>
                  <a:txBody>
                    <a:bodyPr/>
                    <a:lstStyle/>
                    <a:p>
                      <a:pPr algn="l" fontAlgn="t"/>
                      <a:r>
                        <a:rPr lang="en-US" sz="1400" b="1">
                          <a:solidFill>
                            <a:schemeClr val="tx1"/>
                          </a:solidFill>
                          <a:effectLst/>
                          <a:latin typeface="+mj-lt"/>
                        </a:rPr>
                        <a:t>Omnichannel Channel Size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28 kb</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37633856"/>
                  </a:ext>
                </a:extLst>
              </a:tr>
            </a:tbl>
          </a:graphicData>
        </a:graphic>
      </p:graphicFrame>
      <p:cxnSp>
        <p:nvCxnSpPr>
          <p:cNvPr id="32" name="Straight Arrow Connector 31">
            <a:extLst>
              <a:ext uri="{FF2B5EF4-FFF2-40B4-BE49-F238E27FC236}">
                <a16:creationId xmlns:a16="http://schemas.microsoft.com/office/drawing/2014/main" id="{7F302BCE-13AA-EFBA-11B4-D0591589A975}"/>
              </a:ext>
              <a:ext uri="{C183D7F6-B498-43B3-948B-1728B52AA6E4}">
                <adec:decorative xmlns:adec="http://schemas.microsoft.com/office/drawing/2017/decorative" val="1"/>
              </a:ext>
            </a:extLst>
          </p:cNvPr>
          <p:cNvCxnSpPr>
            <a:cxnSpLocks/>
          </p:cNvCxnSpPr>
          <p:nvPr/>
        </p:nvCxnSpPr>
        <p:spPr>
          <a:xfrm>
            <a:off x="4473880" y="1436688"/>
            <a:ext cx="0" cy="4832351"/>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E005C44-F00A-A9DF-741D-D054BBEFD742}"/>
              </a:ext>
            </a:extLst>
          </p:cNvPr>
          <p:cNvSpPr txBox="1"/>
          <p:nvPr/>
        </p:nvSpPr>
        <p:spPr>
          <a:xfrm>
            <a:off x="4883107" y="1828811"/>
            <a:ext cx="6395342" cy="2285241"/>
          </a:xfrm>
          <a:prstGeom prst="rect">
            <a:avLst/>
          </a:prstGeom>
          <a:noFill/>
          <a:ln>
            <a:noFill/>
          </a:ln>
          <a:effectLst/>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
                <a:srgbClr val="8661C5"/>
              </a:buClr>
              <a:buSzPct val="130000"/>
              <a:buFontTx/>
              <a:buNone/>
              <a:tabLst/>
              <a:defRPr/>
            </a:pPr>
            <a:r>
              <a:rPr kumimoji="0" lang="en-US" sz="1400" b="1" i="0" u="none" strike="noStrike" kern="1200" cap="none" spc="0" normalizeH="0" baseline="0" noProof="0">
                <a:ln>
                  <a:noFill/>
                </a:ln>
                <a:solidFill>
                  <a:schemeClr val="accent1"/>
                </a:solidFill>
                <a:effectLst/>
                <a:uLnTx/>
                <a:uFillTx/>
                <a:latin typeface="Segoe UI Semibold"/>
                <a:ea typeface="+mn-ea"/>
                <a:cs typeface="+mn-cs"/>
              </a:rPr>
              <a:t>Copilot Studio </a:t>
            </a:r>
            <a:r>
              <a:rPr kumimoji="0" lang="en-US" sz="1400" b="0" i="0" u="none" strike="noStrike" kern="1200" cap="none" spc="0" normalizeH="0" baseline="0" noProof="0">
                <a:ln>
                  <a:noFill/>
                </a:ln>
                <a:solidFill>
                  <a:srgbClr val="000000"/>
                </a:solidFill>
                <a:effectLst/>
                <a:uLnTx/>
                <a:uFillTx/>
                <a:latin typeface="Segoe UI Semibold"/>
                <a:ea typeface="+mn-ea"/>
                <a:cs typeface="+mn-cs"/>
              </a:rPr>
              <a:t>(as the rest of the Power Platform) is built on Microsoft Azure and </a:t>
            </a:r>
            <a:r>
              <a:rPr kumimoji="0" lang="en-US" sz="1400" b="1" i="0" u="none" strike="noStrike" kern="1200" cap="none" spc="0" normalizeH="0" baseline="0" noProof="0">
                <a:ln>
                  <a:noFill/>
                </a:ln>
                <a:solidFill>
                  <a:schemeClr val="accent1"/>
                </a:solidFill>
                <a:effectLst/>
                <a:uLnTx/>
                <a:uFillTx/>
                <a:latin typeface="Segoe UI Semibold"/>
                <a:ea typeface="+mn-ea"/>
                <a:cs typeface="+mn-cs"/>
              </a:rPr>
              <a:t>uses Azure DDoS Protection to guard against DDoS attacks</a:t>
            </a:r>
            <a:r>
              <a:rPr kumimoji="0" lang="en-US" sz="1400" b="0" i="0" u="none" strike="noStrike" kern="1200" cap="none" spc="0" normalizeH="0" baseline="0" noProof="0">
                <a:ln>
                  <a:noFill/>
                </a:ln>
                <a:solidFill>
                  <a:srgbClr val="8661C5"/>
                </a:solidFill>
                <a:effectLst/>
                <a:uLnTx/>
                <a:uFillTx/>
                <a:latin typeface="Segoe UI Semibold"/>
                <a:ea typeface="+mn-ea"/>
                <a:cs typeface="+mn-cs"/>
              </a:rPr>
              <a:t>.</a:t>
            </a:r>
          </a:p>
          <a:p>
            <a:pPr marL="180000" marR="0" lvl="0" indent="-180000" algn="l" defTabSz="914367" rtl="0" eaLnBrk="1" fontAlgn="auto" latinLnBrk="0" hangingPunct="1">
              <a:lnSpc>
                <a:spcPct val="100000"/>
              </a:lnSpc>
              <a:spcBef>
                <a:spcPts val="0"/>
              </a:spcBef>
              <a:spcAft>
                <a:spcPts val="0"/>
              </a:spcAft>
              <a:buClr>
                <a:srgbClr val="8661C5"/>
              </a:buClr>
              <a:buSzPct val="130000"/>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a:ln>
                  <a:noFill/>
                </a:ln>
                <a:solidFill>
                  <a:schemeClr val="accent1"/>
                </a:solidFill>
                <a:effectLst/>
                <a:uLnTx/>
                <a:uFillTx/>
                <a:latin typeface="Segoe UI Semibold"/>
                <a:ea typeface="+mn-ea"/>
                <a:cs typeface="+mn-cs"/>
              </a:rPr>
              <a:t>Always-on Traffic Monitoring: </a:t>
            </a:r>
            <a:br>
              <a:rPr kumimoji="0" lang="en-US" sz="1200" b="1" i="0" u="none" strike="noStrike" kern="1200" cap="none" spc="0" normalizeH="0" baseline="0" noProof="0">
                <a:ln>
                  <a:noFill/>
                </a:ln>
                <a:solidFill>
                  <a:srgbClr val="8661C5"/>
                </a:solidFill>
                <a:effectLst/>
                <a:uLnTx/>
                <a:uFillTx/>
                <a:latin typeface="Segoe UI Semibold"/>
                <a:ea typeface="+mn-ea"/>
                <a:cs typeface="+mn-cs"/>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Continuously monitors traffic and initiates mitigation when thresholds are exceeded.</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a:ln>
                  <a:noFill/>
                </a:ln>
                <a:solidFill>
                  <a:schemeClr val="accent1"/>
                </a:solidFill>
                <a:effectLst/>
                <a:uLnTx/>
                <a:uFillTx/>
                <a:latin typeface="Segoe UI Semibold"/>
                <a:ea typeface="+mn-ea"/>
                <a:cs typeface="+mn-cs"/>
              </a:rPr>
              <a:t>Adaptive Real-Time Tuning: </a:t>
            </a:r>
            <a:br>
              <a:rPr kumimoji="0" lang="en-US" sz="1200" b="1" i="0" u="none" strike="noStrike" kern="1200" cap="none" spc="0" normalizeH="0" baseline="0" noProof="0">
                <a:ln>
                  <a:noFill/>
                </a:ln>
                <a:solidFill>
                  <a:srgbClr val="8661C5"/>
                </a:solidFill>
                <a:effectLst/>
                <a:uLnTx/>
                <a:uFillTx/>
                <a:latin typeface="Segoe UI Semibold"/>
                <a:ea typeface="+mn-ea"/>
                <a:cs typeface="+mn-cs"/>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Learns traffic patterns to tailor protection policies and minimize false positives.</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a:ln>
                  <a:noFill/>
                </a:ln>
                <a:solidFill>
                  <a:schemeClr val="accent1"/>
                </a:solidFill>
                <a:effectLst/>
                <a:uLnTx/>
                <a:uFillTx/>
                <a:latin typeface="Segoe UI Semibold"/>
                <a:ea typeface="+mn-ea"/>
                <a:cs typeface="+mn-cs"/>
              </a:rPr>
              <a:t>DDoS Protection Analytics, Metrics, and Alerting: </a:t>
            </a:r>
            <a:br>
              <a:rPr kumimoji="0" lang="en-US" sz="1200" b="1" i="0" u="none" strike="noStrike" kern="1200" cap="none" spc="0" normalizeH="0" baseline="0" noProof="0">
                <a:ln>
                  <a:noFill/>
                </a:ln>
                <a:solidFill>
                  <a:schemeClr val="accent1"/>
                </a:solidFill>
                <a:effectLst/>
                <a:uLnTx/>
                <a:uFillTx/>
                <a:latin typeface="Segoe UI Semibold"/>
                <a:ea typeface="+mn-ea"/>
                <a:cs typeface="+mn-cs"/>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Provides detailed reports and metrics during attacks, accessible through Azure Monitor.</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a:ln>
                  <a:noFill/>
                </a:ln>
                <a:solidFill>
                  <a:schemeClr val="accent1"/>
                </a:solidFill>
                <a:effectLst/>
                <a:uLnTx/>
                <a:uFillTx/>
                <a:latin typeface="Segoe UI Semibold"/>
                <a:ea typeface="+mn-ea"/>
                <a:cs typeface="+mn-cs"/>
              </a:rPr>
              <a:t>Attack Metrics and Logging: </a:t>
            </a:r>
            <a:br>
              <a:rPr kumimoji="0" lang="en-US" sz="1200" b="1" i="0" u="none" strike="noStrike" kern="1200" cap="none" spc="0" normalizeH="0" baseline="0" noProof="0">
                <a:ln>
                  <a:noFill/>
                </a:ln>
                <a:solidFill>
                  <a:schemeClr val="accent1"/>
                </a:solidFill>
                <a:effectLst/>
                <a:uLnTx/>
                <a:uFillTx/>
                <a:latin typeface="Segoe UI Semibold"/>
                <a:ea typeface="+mn-ea"/>
                <a:cs typeface="+mn-cs"/>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Summarized metrics and logs are available for future analysis, with data retained for 30 days.</a:t>
            </a:r>
          </a:p>
        </p:txBody>
      </p:sp>
      <p:cxnSp>
        <p:nvCxnSpPr>
          <p:cNvPr id="33" name="Straight Arrow Connector 32">
            <a:extLst>
              <a:ext uri="{FF2B5EF4-FFF2-40B4-BE49-F238E27FC236}">
                <a16:creationId xmlns:a16="http://schemas.microsoft.com/office/drawing/2014/main" id="{0F6785F5-6B8F-D9F7-D02C-7D7C9708AA04}"/>
              </a:ext>
              <a:ext uri="{C183D7F6-B498-43B3-948B-1728B52AA6E4}">
                <adec:decorative xmlns:adec="http://schemas.microsoft.com/office/drawing/2017/decorative" val="1"/>
              </a:ext>
            </a:extLst>
          </p:cNvPr>
          <p:cNvCxnSpPr>
            <a:cxnSpLocks/>
          </p:cNvCxnSpPr>
          <p:nvPr/>
        </p:nvCxnSpPr>
        <p:spPr>
          <a:xfrm flipH="1">
            <a:off x="4473880" y="4444323"/>
            <a:ext cx="7129857" cy="0"/>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44" name="Picture 43" descr="A diagram that illustrates how Azure DDoS Protection mitigates distributed denial-of-service (DDoS) attacks targeting a system.&#10;&#10;On the left, an attacker (represented by an angry face) sends malicious traffic through the Azure Backbone network.&#10;&#10;At the same time, legitimate customers are also accessing the service.&#10;&#10;The Azure DDoS Protection system filters and mitigates harmful traffic while allowing genuine user requests to pass through.&#10;&#10;Finally, the cleaned and legitimate traffic reaches the destination system (represented by the Power Platform logo), ensuring service availability and protection from cyber threats.">
            <a:extLst>
              <a:ext uri="{FF2B5EF4-FFF2-40B4-BE49-F238E27FC236}">
                <a16:creationId xmlns:a16="http://schemas.microsoft.com/office/drawing/2014/main" id="{B9D4FFB7-58E2-699B-C704-C910537942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8457" y="4527416"/>
            <a:ext cx="4780703" cy="1640684"/>
          </a:xfrm>
          <a:prstGeom prst="rect">
            <a:avLst/>
          </a:prstGeom>
        </p:spPr>
      </p:pic>
      <p:pic>
        <p:nvPicPr>
          <p:cNvPr id="3" name="Picture 2" descr="A group of colorful squares&#10;&#10;AI-generated content may be incorrect.">
            <a:extLst>
              <a:ext uri="{FF2B5EF4-FFF2-40B4-BE49-F238E27FC236}">
                <a16:creationId xmlns:a16="http://schemas.microsoft.com/office/drawing/2014/main" id="{376122F5-823C-BD8D-2ADC-7CD6ED62BC7D}"/>
              </a:ext>
            </a:extLst>
          </p:cNvPr>
          <p:cNvPicPr>
            <a:picLocks noChangeAspect="1"/>
          </p:cNvPicPr>
          <p:nvPr/>
        </p:nvPicPr>
        <p:blipFill>
          <a:blip r:embed="rId4"/>
          <a:stretch>
            <a:fillRect/>
          </a:stretch>
        </p:blipFill>
        <p:spPr>
          <a:xfrm>
            <a:off x="9088564" y="4885065"/>
            <a:ext cx="925386" cy="925386"/>
          </a:xfrm>
          <a:prstGeom prst="rect">
            <a:avLst/>
          </a:prstGeom>
        </p:spPr>
      </p:pic>
    </p:spTree>
    <p:extLst>
      <p:ext uri="{BB962C8B-B14F-4D97-AF65-F5344CB8AC3E}">
        <p14:creationId xmlns:p14="http://schemas.microsoft.com/office/powerpoint/2010/main" val="2834983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2.08333E-6 -4.07407E-6 L -2.08333E-6 0.03542 " pathEditMode="relative" rAng="0" ptsTypes="AA">
                                      <p:cBhvr>
                                        <p:cTn id="9" dur="700" spd="-100000" fill="hold"/>
                                        <p:tgtEl>
                                          <p:spTgt spid="2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0"/>
                                  </p:stCondLst>
                                  <p:childTnLst>
                                    <p:animMotion origin="layout" path="M -2.08333E-6 -4.07407E-6 L -2.08333E-6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3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45"/>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42" presetClass="path" presetSubtype="0" decel="100000" fill="hold" nodeType="withEffect">
                                  <p:stCondLst>
                                    <p:cond delay="100"/>
                                  </p:stCondLst>
                                  <p:childTnLst>
                                    <p:animMotion origin="layout" path="M -2.08333E-6 -4.07407E-6 L -2.08333E-6 0.03542 " pathEditMode="relative" rAng="0" ptsTypes="AA">
                                      <p:cBhvr>
                                        <p:cTn id="29" dur="700" spd="-100000" fill="hold"/>
                                        <p:tgtEl>
                                          <p:spTgt spid="44"/>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42" presetClass="path" presetSubtype="0" decel="100000" fill="hold" nodeType="withEffect">
                                  <p:stCondLst>
                                    <p:cond delay="100"/>
                                  </p:stCondLst>
                                  <p:childTnLst>
                                    <p:animMotion origin="layout" path="M -2.08333E-6 -4.07407E-6 L -2.08333E-6 0.03542 " pathEditMode="relative" rAng="0" ptsTypes="AA">
                                      <p:cBhvr>
                                        <p:cTn id="34" dur="700" spd="-100000" fill="hold"/>
                                        <p:tgtEl>
                                          <p:spTgt spid="33"/>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42" presetClass="path" presetSubtype="0" decel="100000" fill="hold" nodeType="withEffect">
                                  <p:stCondLst>
                                    <p:cond delay="100"/>
                                  </p:stCondLst>
                                  <p:childTnLst>
                                    <p:animMotion origin="layout" path="M -2.08333E-6 -4.07407E-6 L -2.08333E-6 0.03542 " pathEditMode="relative" rAng="0" ptsTypes="AA">
                                      <p:cBhvr>
                                        <p:cTn id="39" dur="700" spd="-100000" fill="hold"/>
                                        <p:tgtEl>
                                          <p:spTgt spid="3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3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30" grpId="0" animBg="1"/>
      <p:bldP spid="30" grpId="1" animBg="1"/>
      <p:bldP spid="45" grpId="0"/>
      <p:bldP spid="45"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1B701D-23C7-84DC-F654-AA2340FFBBE4}"/>
              </a:ext>
            </a:extLst>
          </p:cNvPr>
          <p:cNvPicPr>
            <a:picLocks noChangeAspect="1"/>
          </p:cNvPicPr>
          <p:nvPr/>
        </p:nvPicPr>
        <p:blipFill>
          <a:blip r:embed="rId2"/>
          <a:stretch>
            <a:fillRect/>
          </a:stretch>
        </p:blipFill>
        <p:spPr>
          <a:xfrm>
            <a:off x="382559" y="1571625"/>
            <a:ext cx="11449198" cy="4686299"/>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10" name="Title 9">
            <a:extLst>
              <a:ext uri="{FF2B5EF4-FFF2-40B4-BE49-F238E27FC236}">
                <a16:creationId xmlns:a16="http://schemas.microsoft.com/office/drawing/2014/main" id="{3D41E9A1-9720-8EE9-58CF-D3F8794324E7}"/>
              </a:ext>
            </a:extLst>
          </p:cNvPr>
          <p:cNvSpPr>
            <a:spLocks noGrp="1"/>
          </p:cNvSpPr>
          <p:nvPr>
            <p:ph type="title"/>
          </p:nvPr>
        </p:nvSpPr>
        <p:spPr>
          <a:xfrm>
            <a:off x="264413" y="249375"/>
            <a:ext cx="11018520" cy="553999"/>
          </a:xfrm>
        </p:spPr>
        <p:txBody>
          <a:bodyPr/>
          <a:lstStyle/>
          <a:p>
            <a:r>
              <a:rPr lang="en-US"/>
              <a:t>Azure Application Insights example</a:t>
            </a:r>
          </a:p>
        </p:txBody>
      </p:sp>
      <p:sp>
        <p:nvSpPr>
          <p:cNvPr id="11" name="Text Placeholder 2">
            <a:extLst>
              <a:ext uri="{FF2B5EF4-FFF2-40B4-BE49-F238E27FC236}">
                <a16:creationId xmlns:a16="http://schemas.microsoft.com/office/drawing/2014/main" id="{8468CD5C-182C-61D0-BAAE-20851FF39E04}"/>
              </a:ext>
            </a:extLst>
          </p:cNvPr>
          <p:cNvSpPr txBox="1">
            <a:spLocks/>
          </p:cNvSpPr>
          <p:nvPr/>
        </p:nvSpPr>
        <p:spPr>
          <a:xfrm>
            <a:off x="627240" y="883805"/>
            <a:ext cx="7983957" cy="24622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accent1"/>
                </a:solidFill>
                <a:effectLst/>
                <a:uLnTx/>
                <a:uFillTx/>
                <a:latin typeface="Aptos" panose="020B0004020202020204" pitchFamily="34" charset="0"/>
                <a:ea typeface="+mn-ea"/>
                <a:cs typeface="Segoe UI" panose="020B0502040204020203" pitchFamily="34" charset="0"/>
              </a:rPr>
              <a:t>Monitoring generative answers results and moderation</a:t>
            </a:r>
          </a:p>
        </p:txBody>
      </p:sp>
      <p:grpSp>
        <p:nvGrpSpPr>
          <p:cNvPr id="16" name="Group 15">
            <a:extLst>
              <a:ext uri="{FF2B5EF4-FFF2-40B4-BE49-F238E27FC236}">
                <a16:creationId xmlns:a16="http://schemas.microsoft.com/office/drawing/2014/main" id="{970A8F75-615D-8F12-EE4E-B5F2540E819F}"/>
              </a:ext>
            </a:extLst>
          </p:cNvPr>
          <p:cNvGrpSpPr/>
          <p:nvPr/>
        </p:nvGrpSpPr>
        <p:grpSpPr>
          <a:xfrm>
            <a:off x="301128" y="898197"/>
            <a:ext cx="326112" cy="324000"/>
            <a:chOff x="731863" y="3273792"/>
            <a:chExt cx="326112" cy="324000"/>
          </a:xfrm>
          <a:solidFill>
            <a:schemeClr val="accent1"/>
          </a:solidFill>
        </p:grpSpPr>
        <p:sp>
          <p:nvSpPr>
            <p:cNvPr id="17" name="Freeform: Shape 16">
              <a:extLst>
                <a:ext uri="{FF2B5EF4-FFF2-40B4-BE49-F238E27FC236}">
                  <a16:creationId xmlns:a16="http://schemas.microsoft.com/office/drawing/2014/main" id="{79793829-E218-9316-5FE3-74F162D6B7E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Graphic 77">
              <a:extLst>
                <a:ext uri="{FF2B5EF4-FFF2-40B4-BE49-F238E27FC236}">
                  <a16:creationId xmlns:a16="http://schemas.microsoft.com/office/drawing/2014/main" id="{BDD6878D-9755-F10F-4506-1C58851D339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3E87358C-DDC6-9EB6-787E-5C53A6A0D1E9}"/>
              </a:ext>
            </a:extLst>
          </p:cNvPr>
          <p:cNvSpPr txBox="1"/>
          <p:nvPr/>
        </p:nvSpPr>
        <p:spPr>
          <a:xfrm>
            <a:off x="5672029" y="1020518"/>
            <a:ext cx="5897385" cy="2516073"/>
          </a:xfrm>
          <a:prstGeom prst="rect">
            <a:avLst/>
          </a:prstGeom>
          <a:solidFill>
            <a:schemeClr val="bg1"/>
          </a:solidFill>
          <a:ln w="28575">
            <a:solidFill>
              <a:schemeClr val="bg2">
                <a:lumMod val="65000"/>
                <a:lumOff val="35000"/>
              </a:schemeClr>
            </a:solidFill>
          </a:ln>
          <a:effectLst>
            <a:outerShdw blurRad="292100" dist="139700" dir="2700000" algn="tl" rotWithShape="0">
              <a:srgbClr val="333333">
                <a:alpha val="65000"/>
              </a:srgbClr>
            </a:outerShdw>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customEvents</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name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GenerativeAnswers</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07C10"/>
                </a:solidFill>
                <a:effectLst/>
                <a:uLnTx/>
                <a:uFillTx/>
                <a:latin typeface="Consolas" panose="020B0609020204030204" pitchFamily="49" charset="0"/>
                <a:ea typeface="+mn-ea"/>
                <a:cs typeface="+mn-cs"/>
              </a:rPr>
              <a:t>// | where </a:t>
            </a:r>
            <a:r>
              <a:rPr kumimoji="0" lang="en-US" sz="1050" b="0" i="0" u="none" strike="noStrike" kern="1200" cap="none" spc="0" normalizeH="0" baseline="0" noProof="0" err="1">
                <a:ln>
                  <a:noFill/>
                </a:ln>
                <a:solidFill>
                  <a:srgbClr val="107C10"/>
                </a:solidFill>
                <a:effectLst/>
                <a:uLnTx/>
                <a:uFillTx/>
                <a:latin typeface="Consolas" panose="020B0609020204030204" pitchFamily="49" charset="0"/>
                <a:ea typeface="+mn-ea"/>
                <a:cs typeface="+mn-cs"/>
              </a:rPr>
              <a:t>cloud_RoleInstance</a:t>
            </a:r>
            <a:r>
              <a:rPr kumimoji="0" lang="en-US" sz="1050" b="0" i="0" u="none" strike="noStrike" kern="1200" cap="none" spc="0" normalizeH="0" baseline="0" noProof="0">
                <a:ln>
                  <a:noFill/>
                </a:ln>
                <a:solidFill>
                  <a:srgbClr val="107C10"/>
                </a:solidFill>
                <a:effectLst/>
                <a:uLnTx/>
                <a:uFillTx/>
                <a:latin typeface="Consolas" panose="020B0609020204030204" pitchFamily="49" charset="0"/>
                <a:ea typeface="+mn-ea"/>
                <a:cs typeface="+mn-cs"/>
              </a:rPr>
              <a:t> == "MS Learn Chatbot"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cd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todynamic</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customDimensions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topic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TopicName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message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Message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result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Result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Summary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Summary</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feedback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todynamic</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replace_string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value)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project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cloud_RoleInstance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name, timestamp,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topic, message, result, feedback, Summary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order by timestamp desc</a:t>
            </a:r>
          </a:p>
        </p:txBody>
      </p:sp>
    </p:spTree>
    <p:extLst>
      <p:ext uri="{BB962C8B-B14F-4D97-AF65-F5344CB8AC3E}">
        <p14:creationId xmlns:p14="http://schemas.microsoft.com/office/powerpoint/2010/main" val="383852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1354F-2A0B-823A-C1E9-C06DCE1709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A895E9-873F-3F0C-3949-305517AA4F1E}"/>
              </a:ext>
            </a:extLst>
          </p:cNvPr>
          <p:cNvSpPr>
            <a:spLocks noGrp="1"/>
          </p:cNvSpPr>
          <p:nvPr>
            <p:ph type="title"/>
          </p:nvPr>
        </p:nvSpPr>
        <p:spPr/>
        <p:txBody>
          <a:bodyPr/>
          <a:lstStyle/>
          <a:p>
            <a:r>
              <a:rPr lang="en-US"/>
              <a:t>Data Residency </a:t>
            </a:r>
            <a:r>
              <a:rPr lang="en-US">
                <a:solidFill>
                  <a:schemeClr val="tx1">
                    <a:alpha val="0"/>
                  </a:schemeClr>
                </a:solidFill>
              </a:rPr>
              <a:t>1</a:t>
            </a:r>
            <a:endParaRPr lang="en-US"/>
          </a:p>
        </p:txBody>
      </p:sp>
      <p:sp>
        <p:nvSpPr>
          <p:cNvPr id="10" name="Rounded Rectangle 9">
            <a:extLst>
              <a:ext uri="{FF2B5EF4-FFF2-40B4-BE49-F238E27FC236}">
                <a16:creationId xmlns:a16="http://schemas.microsoft.com/office/drawing/2014/main" id="{564AF529-64B7-429B-DF99-DC80FCDFCAE3}"/>
              </a:ext>
              <a:ext uri="{C183D7F6-B498-43B3-948B-1728B52AA6E4}">
                <adec:decorative xmlns:adec="http://schemas.microsoft.com/office/drawing/2017/decorative" val="1"/>
              </a:ext>
            </a:extLst>
          </p:cNvPr>
          <p:cNvSpPr/>
          <p:nvPr/>
        </p:nvSpPr>
        <p:spPr bwMode="auto">
          <a:xfrm>
            <a:off x="588263" y="1436689"/>
            <a:ext cx="4026267" cy="4832350"/>
          </a:xfrm>
          <a:prstGeom prst="roundRect">
            <a:avLst>
              <a:gd name="adj" fmla="val 383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BFACB90D-B280-28D0-C5BC-8911CBDD65A2}"/>
              </a:ext>
            </a:extLst>
          </p:cNvPr>
          <p:cNvSpPr txBox="1"/>
          <p:nvPr/>
        </p:nvSpPr>
        <p:spPr>
          <a:xfrm>
            <a:off x="886592" y="1627178"/>
            <a:ext cx="3379283" cy="430887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Geographic Data Residency </a:t>
            </a:r>
            <a:r>
              <a:rPr kumimoji="0" lang="en-US" sz="1200" b="0" i="0" u="none" strike="noStrike" kern="1200" cap="none" spc="0" normalizeH="0" baseline="0" noProof="0">
                <a:ln>
                  <a:noFill/>
                </a:ln>
                <a:solidFill>
                  <a:srgbClr val="000000"/>
                </a:solidFill>
                <a:effectLst/>
                <a:uLnTx/>
                <a:uFillTx/>
                <a:latin typeface="Segoe UI"/>
                <a:ea typeface="+mn-ea"/>
                <a:cs typeface="+mn-cs"/>
              </a:rPr>
              <a:t>refers to the policies and practices that govern where data is stored, processed, and managed geographically. It ensures compliance with regional regulations and organizational policies.</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Copilot Studio employs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robust security measures</a:t>
            </a:r>
            <a:r>
              <a:rPr kumimoji="0" lang="en-US" sz="1200" b="0" i="0" u="none" strike="noStrike" kern="1200" cap="none" spc="0" normalizeH="0" baseline="0" noProof="0">
                <a:ln>
                  <a:noFill/>
                </a:ln>
                <a:solidFill>
                  <a:srgbClr val="000000"/>
                </a:solidFill>
                <a:effectLst/>
                <a:uLnTx/>
                <a:uFillTx/>
                <a:latin typeface="Segoe UI"/>
                <a:ea typeface="+mn-ea"/>
                <a:cs typeface="+mn-cs"/>
              </a:rPr>
              <a:t>, including encryption and strict access controls, to protect data at rest and in transit.</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Copilot Studio adheres to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strict privacy policies </a:t>
            </a:r>
            <a:r>
              <a:rPr kumimoji="0" lang="en-US" sz="1200" b="0" i="0" u="none" strike="noStrike" kern="1200" cap="none" spc="0" normalizeH="0" baseline="0" noProof="0">
                <a:ln>
                  <a:noFill/>
                </a:ln>
                <a:solidFill>
                  <a:srgbClr val="000000"/>
                </a:solidFill>
                <a:effectLst/>
                <a:uLnTx/>
                <a:uFillTx/>
                <a:latin typeface="Segoe UI"/>
                <a:ea typeface="+mn-ea"/>
                <a:cs typeface="+mn-cs"/>
              </a:rPr>
              <a:t>to ensure user data is protected and used responsibly.</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GDPR Compliance: </a:t>
            </a:r>
            <a:r>
              <a:rPr kumimoji="0" lang="en-US" sz="1200" b="0" i="0" u="none" strike="noStrike" kern="1200" cap="none" spc="0" normalizeH="0" baseline="0" noProof="0">
                <a:ln>
                  <a:noFill/>
                </a:ln>
                <a:solidFill>
                  <a:srgbClr val="000000"/>
                </a:solidFill>
                <a:effectLst/>
                <a:uLnTx/>
                <a:uFillTx/>
                <a:latin typeface="Segoe UI"/>
                <a:ea typeface="+mn-ea"/>
                <a:cs typeface="+mn-cs"/>
              </a:rPr>
              <a:t>Designed to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comply with the General Data Protection Regulation (GDPR)</a:t>
            </a:r>
            <a:r>
              <a:rPr kumimoji="0" lang="en-US" sz="1200" b="0" i="0" u="none" strike="noStrike" kern="1200" cap="none" spc="0" normalizeH="0" baseline="0" noProof="0">
                <a:ln>
                  <a:noFill/>
                </a:ln>
                <a:solidFill>
                  <a:srgbClr val="000000"/>
                </a:solidFill>
                <a:effectLst/>
                <a:uLnTx/>
                <a:uFillTx/>
                <a:latin typeface="Segoe UI"/>
                <a:ea typeface="+mn-ea"/>
                <a:cs typeface="+mn-cs"/>
              </a:rPr>
              <a:t>, ensuring data is stored within designated geographic boundaries and respecting data subjects' rights.</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 Locations: </a:t>
            </a:r>
            <a:r>
              <a:rPr kumimoji="0" lang="en-US" sz="1200" b="0" i="0" u="none" strike="noStrike" kern="1200" cap="none" spc="0" normalizeH="0" baseline="0" noProof="0">
                <a:ln>
                  <a:noFill/>
                </a:ln>
                <a:solidFill>
                  <a:srgbClr val="000000"/>
                </a:solidFill>
                <a:effectLst/>
                <a:uLnTx/>
                <a:uFillTx/>
                <a:latin typeface="Segoe UI"/>
                <a:ea typeface="+mn-ea"/>
                <a:cs typeface="+mn-cs"/>
              </a:rPr>
              <a:t>Organizations can choose where their data is stored, providing flexibility to meet regional data residency requirements by using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various Azure datacenters globally</a:t>
            </a:r>
          </a:p>
        </p:txBody>
      </p:sp>
      <p:sp>
        <p:nvSpPr>
          <p:cNvPr id="12" name="Right Arrow 11" descr="Arrow pointing to the table on the right.">
            <a:extLst>
              <a:ext uri="{FF2B5EF4-FFF2-40B4-BE49-F238E27FC236}">
                <a16:creationId xmlns:a16="http://schemas.microsoft.com/office/drawing/2014/main" id="{67EF2444-A046-A1B0-0490-E61B43A77150}"/>
              </a:ext>
            </a:extLst>
          </p:cNvPr>
          <p:cNvSpPr/>
          <p:nvPr/>
        </p:nvSpPr>
        <p:spPr bwMode="auto">
          <a:xfrm>
            <a:off x="4620880" y="3668619"/>
            <a:ext cx="773731" cy="442273"/>
          </a:xfrm>
          <a:prstGeom prst="rightArrow">
            <a:avLst>
              <a:gd name="adj1" fmla="val 50934"/>
              <a:gd name="adj2" fmla="val 68129"/>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 name="Rounded Rectangle 12" descr="A table listing Azure geographic locations and their corresponding Azure datacenters (regions):&#10;&#10;Asia Pacific: Southeast Asia (Singapore), East Asia (Hong Kong Special Administrative Region)&#10;&#10;Australia: Australia East (New South Wales), Australia Southeast (Victoria)&#10;&#10;Canada: Canada Central (Toronto), Canada East (Quebec City)&#10;&#10;Europe: West Europe (Netherlands), North Europe (Ireland)&#10;&#10;France: France Central (Paris), France South (Marseille)&#10;&#10;Germany: Germany North (Berlin), Germany West Central (Frankfurt)&#10;&#10;India: Central India (Pune), South India (Chennai)&#10;&#10;Japan: Japan East (Tokyo, Saitama), Japan West (Osaka)&#10;&#10;Norway: Norway East (Oslo), Norway West (Stavanger)&#10;&#10;South Africa: South Africa North (Johannesburg), South Africa West (Cape Town)&#10;&#10;South America: Brazil South (Sao Paulo State) (Customer data may be replicated to South &#10;&#10;Central US (Texas) for disaster recovery purposes as there is only one region in Brazil.)&#10;&#10;South Korea: South Korea Central (Seoul), South Korea South (Busan)&#10;&#10;Sweden: Sweden Central (Gävle)&#10;&#10;Switzerland: Switzerland North (Zurich), Switzerland West (Geneva)&#10;&#10;United Arab Emirates: UAE North (Dubai), UAE Central (Abu Dhabi)&#10;&#10;United Kingdom: UK South (London), UK West (Cardiff, Durham)&#10;&#10;United States: East US (Virginia), South Central US (Texas), West US 2 (Washington)">
            <a:extLst>
              <a:ext uri="{FF2B5EF4-FFF2-40B4-BE49-F238E27FC236}">
                <a16:creationId xmlns:a16="http://schemas.microsoft.com/office/drawing/2014/main" id="{B75FABE1-2A9C-ECC9-D917-DD12AF855D56}"/>
              </a:ext>
            </a:extLst>
          </p:cNvPr>
          <p:cNvSpPr/>
          <p:nvPr/>
        </p:nvSpPr>
        <p:spPr bwMode="auto">
          <a:xfrm>
            <a:off x="5394612" y="1436689"/>
            <a:ext cx="6217500" cy="4832350"/>
          </a:xfrm>
          <a:prstGeom prst="roundRect">
            <a:avLst>
              <a:gd name="adj" fmla="val 3082"/>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20" name="Table 19">
            <a:extLst>
              <a:ext uri="{FF2B5EF4-FFF2-40B4-BE49-F238E27FC236}">
                <a16:creationId xmlns:a16="http://schemas.microsoft.com/office/drawing/2014/main" id="{90E10DAF-C5F1-7BED-15E4-38B1550CF9B3}"/>
              </a:ext>
              <a:ext uri="{C183D7F6-B498-43B3-948B-1728B52AA6E4}">
                <adec:decorative xmlns:adec="http://schemas.microsoft.com/office/drawing/2017/decorative" val="1"/>
              </a:ext>
            </a:extLst>
          </p:cNvPr>
          <p:cNvGraphicFramePr>
            <a:graphicFrameLocks noGrp="1"/>
          </p:cNvGraphicFramePr>
          <p:nvPr/>
        </p:nvGraphicFramePr>
        <p:xfrm>
          <a:off x="5538759" y="1546522"/>
          <a:ext cx="5929207" cy="4612685"/>
        </p:xfrm>
        <a:graphic>
          <a:graphicData uri="http://schemas.openxmlformats.org/drawingml/2006/table">
            <a:tbl>
              <a:tblPr>
                <a:tableStyleId>{2D5ABB26-0587-4C30-8999-92F81FD0307C}</a:tableStyleId>
              </a:tblPr>
              <a:tblGrid>
                <a:gridCol w="1684349">
                  <a:extLst>
                    <a:ext uri="{9D8B030D-6E8A-4147-A177-3AD203B41FA5}">
                      <a16:colId xmlns:a16="http://schemas.microsoft.com/office/drawing/2014/main" val="1315158740"/>
                    </a:ext>
                  </a:extLst>
                </a:gridCol>
                <a:gridCol w="4244858">
                  <a:extLst>
                    <a:ext uri="{9D8B030D-6E8A-4147-A177-3AD203B41FA5}">
                      <a16:colId xmlns:a16="http://schemas.microsoft.com/office/drawing/2014/main" val="3911646555"/>
                    </a:ext>
                  </a:extLst>
                </a:gridCol>
              </a:tblGrid>
              <a:tr h="435626">
                <a:tc>
                  <a:txBody>
                    <a:bodyPr/>
                    <a:lstStyle/>
                    <a:p>
                      <a:pPr algn="l" fontAlgn="t"/>
                      <a:r>
                        <a:rPr lang="en-US" sz="1000" b="1">
                          <a:solidFill>
                            <a:schemeClr val="accent1"/>
                          </a:solidFill>
                          <a:effectLst/>
                          <a:latin typeface="+mj-lt"/>
                        </a:rPr>
                        <a:t>Azure geographic </a:t>
                      </a:r>
                      <a:br>
                        <a:rPr lang="en-US" sz="1000" b="1">
                          <a:solidFill>
                            <a:schemeClr val="accent1"/>
                          </a:solidFill>
                          <a:effectLst/>
                          <a:latin typeface="+mj-lt"/>
                        </a:rPr>
                      </a:br>
                      <a:r>
                        <a:rPr lang="en-US" sz="1000" b="1">
                          <a:solidFill>
                            <a:schemeClr val="accent1"/>
                          </a:solidFill>
                          <a:effectLst/>
                          <a:latin typeface="+mj-lt"/>
                        </a:rPr>
                        <a:t>locations</a:t>
                      </a:r>
                    </a:p>
                  </a:txBody>
                  <a:tcPr marL="5684" marR="5684" marT="8313" marB="8313" anchor="ctr">
                    <a:lnB w="12700" cap="flat" cmpd="sng" algn="ctr">
                      <a:solidFill>
                        <a:srgbClr val="B1B3B3"/>
                      </a:solidFill>
                      <a:prstDash val="solid"/>
                      <a:round/>
                      <a:headEnd type="none" w="med" len="med"/>
                      <a:tailEnd type="none" w="med" len="med"/>
                    </a:lnB>
                    <a:noFill/>
                  </a:tcPr>
                </a:tc>
                <a:tc>
                  <a:txBody>
                    <a:bodyPr/>
                    <a:lstStyle/>
                    <a:p>
                      <a:pPr algn="l" fontAlgn="t"/>
                      <a:r>
                        <a:rPr lang="en-US" sz="1000" b="1">
                          <a:solidFill>
                            <a:schemeClr val="accent1"/>
                          </a:solidFill>
                          <a:effectLst/>
                          <a:latin typeface="+mj-lt"/>
                        </a:rPr>
                        <a:t>Azure datacenters </a:t>
                      </a:r>
                      <a:br>
                        <a:rPr lang="en-US" sz="1000" b="1">
                          <a:solidFill>
                            <a:schemeClr val="accent1"/>
                          </a:solidFill>
                          <a:effectLst/>
                          <a:latin typeface="+mj-lt"/>
                        </a:rPr>
                      </a:br>
                      <a:r>
                        <a:rPr lang="en-US" sz="1000" b="1">
                          <a:solidFill>
                            <a:schemeClr val="accent1"/>
                          </a:solidFill>
                          <a:effectLst/>
                          <a:latin typeface="+mj-lt"/>
                        </a:rPr>
                        <a:t>(regions)</a:t>
                      </a:r>
                    </a:p>
                  </a:txBody>
                  <a:tcPr marL="5684" marR="5684" marT="8313" marB="8313" anchor="ctr">
                    <a:lnB w="12700"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18160881"/>
                  </a:ext>
                </a:extLst>
              </a:tr>
              <a:tr h="355559">
                <a:tc>
                  <a:txBody>
                    <a:bodyPr/>
                    <a:lstStyle/>
                    <a:p>
                      <a:pPr algn="l" fontAlgn="t"/>
                      <a:r>
                        <a:rPr lang="en-US" sz="900" b="1" i="0">
                          <a:effectLst/>
                          <a:latin typeface="Segoe UI Semibold" panose="020B0502040204020203" pitchFamily="34" charset="0"/>
                          <a:cs typeface="Segoe UI Semibold" panose="020B0502040204020203" pitchFamily="34" charset="0"/>
                        </a:rPr>
                        <a:t>Asia Pacific</a:t>
                      </a:r>
                    </a:p>
                  </a:txBody>
                  <a:tcPr marL="5684" marR="5684" marT="8313" marB="8313" anchor="ct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Southeast Asia (Singapore), East Asia (Hong Kong Special Administrative Region)</a:t>
                      </a:r>
                    </a:p>
                  </a:txBody>
                  <a:tcPr marL="5684" marR="5684" marT="8313" marB="8313" anchor="ct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07803505"/>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Australia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Australia East (New South Wales), Australia Southeast (Victoria)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4167397073"/>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Canada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Canada Central (Toronto), Canada East (Quebec City)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7605126"/>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Europe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West Europe (Netherlands), North Europe (Ireland)</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887640129"/>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France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fr-FR" sz="900" i="0">
                          <a:effectLst/>
                          <a:latin typeface="+mn-lt"/>
                        </a:rPr>
                        <a:t>France Central (Paris), France South (Marseille)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64821562"/>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Germany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Germany North (Berlin), Germany West Central (Frankfurt)</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602811207"/>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India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it-IT" sz="900" i="0">
                          <a:effectLst/>
                          <a:latin typeface="+mn-lt"/>
                        </a:rPr>
                        <a:t>Central India (Pune), South India (Chennai)</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218447701"/>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Japan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fi-FI" sz="900" i="0">
                          <a:effectLst/>
                          <a:latin typeface="+mn-lt"/>
                        </a:rPr>
                        <a:t>Japan East (Tokyo, Saitama), Japan West (Osaka)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6458152"/>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Norway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Norway East (Oslo), Norway West (Stavanger)</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43493758"/>
                  </a:ext>
                </a:extLst>
              </a:tr>
              <a:tr h="265912">
                <a:tc>
                  <a:txBody>
                    <a:bodyPr/>
                    <a:lstStyle/>
                    <a:p>
                      <a:pPr algn="l" fontAlgn="t"/>
                      <a:r>
                        <a:rPr lang="en-US" sz="900" b="1" i="0">
                          <a:effectLst/>
                          <a:latin typeface="Segoe UI Semibold" panose="020B0502040204020203" pitchFamily="34" charset="0"/>
                          <a:cs typeface="Segoe UI Semibold" panose="020B0502040204020203" pitchFamily="34" charset="0"/>
                        </a:rPr>
                        <a:t>South Africa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 Africa North (Johannesburg), South Africa West (Cape Town)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117509995"/>
                  </a:ext>
                </a:extLst>
              </a:tr>
              <a:tr h="523729">
                <a:tc>
                  <a:txBody>
                    <a:bodyPr/>
                    <a:lstStyle/>
                    <a:p>
                      <a:pPr algn="l" fontAlgn="t"/>
                      <a:r>
                        <a:rPr lang="en-US" sz="900" b="1" i="0">
                          <a:effectLst/>
                          <a:latin typeface="Segoe UI Semibold" panose="020B0502040204020203" pitchFamily="34" charset="0"/>
                          <a:cs typeface="Segoe UI Semibold" panose="020B0502040204020203" pitchFamily="34" charset="0"/>
                        </a:rPr>
                        <a:t>South </a:t>
                      </a:r>
                      <a:br>
                        <a:rPr lang="en-US" sz="900" b="1" i="0">
                          <a:effectLst/>
                          <a:latin typeface="Segoe UI Semibold" panose="020B0502040204020203" pitchFamily="34" charset="0"/>
                          <a:cs typeface="Segoe UI Semibold" panose="020B0502040204020203" pitchFamily="34" charset="0"/>
                        </a:rPr>
                      </a:br>
                      <a:r>
                        <a:rPr lang="en-US" sz="900" b="1" i="0">
                          <a:effectLst/>
                          <a:latin typeface="Segoe UI Semibold" panose="020B0502040204020203" pitchFamily="34" charset="0"/>
                          <a:cs typeface="Segoe UI Semibold" panose="020B0502040204020203" pitchFamily="34" charset="0"/>
                        </a:rPr>
                        <a:t>America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Brazil South (Sao Paulo State)  (As there is only one region in Brazil, customer data in Brazil South might be replicated to South Central US (Texas) for disaster recovery purposes)</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557215020"/>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South Korea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 Korea Central (Seoul), South Korea South (Busan)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36892576"/>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Sweden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Sweden Central (</a:t>
                      </a:r>
                      <a:r>
                        <a:rPr lang="en-US" sz="900" i="0" err="1">
                          <a:effectLst/>
                          <a:latin typeface="+mn-lt"/>
                        </a:rPr>
                        <a:t>Gävle</a:t>
                      </a:r>
                      <a:r>
                        <a:rPr lang="en-US" sz="900" i="0">
                          <a:effectLst/>
                          <a:latin typeface="+mn-lt"/>
                        </a:rPr>
                        <a:t>)</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24647085"/>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Switzerland</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900" i="0" err="1">
                          <a:effectLst/>
                          <a:latin typeface="+mn-lt"/>
                        </a:rPr>
                        <a:t>Switzerland</a:t>
                      </a:r>
                      <a:r>
                        <a:rPr lang="de-DE" sz="900" i="0">
                          <a:effectLst/>
                          <a:latin typeface="+mn-lt"/>
                        </a:rPr>
                        <a:t> North (</a:t>
                      </a:r>
                      <a:r>
                        <a:rPr lang="de-DE" sz="900" i="0" err="1">
                          <a:effectLst/>
                          <a:latin typeface="+mn-lt"/>
                        </a:rPr>
                        <a:t>Zurich</a:t>
                      </a:r>
                      <a:r>
                        <a:rPr lang="de-DE" sz="900" i="0">
                          <a:effectLst/>
                          <a:latin typeface="+mn-lt"/>
                        </a:rPr>
                        <a:t>), </a:t>
                      </a:r>
                      <a:r>
                        <a:rPr lang="de-DE" sz="900" i="0" err="1">
                          <a:effectLst/>
                          <a:latin typeface="+mn-lt"/>
                        </a:rPr>
                        <a:t>Switzerland</a:t>
                      </a:r>
                      <a:r>
                        <a:rPr lang="de-DE" sz="900" i="0">
                          <a:effectLst/>
                          <a:latin typeface="+mn-lt"/>
                        </a:rPr>
                        <a:t> West (Geneva)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11570891"/>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United Arab Emirates</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UAE North (Dubai), UAE Central (Abu Dhabi)</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3448105"/>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United Kingdom</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UK South (London), UK West (Cardiff, Durham)</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42920888"/>
                  </a:ext>
                </a:extLst>
              </a:tr>
              <a:tr h="265912">
                <a:tc>
                  <a:txBody>
                    <a:bodyPr/>
                    <a:lstStyle/>
                    <a:p>
                      <a:pPr algn="l" fontAlgn="t"/>
                      <a:r>
                        <a:rPr lang="en-US" sz="900" b="1" i="0">
                          <a:effectLst/>
                          <a:latin typeface="Segoe UI Semibold" panose="020B0502040204020203" pitchFamily="34" charset="0"/>
                          <a:cs typeface="Segoe UI Semibold" panose="020B0502040204020203" pitchFamily="34" charset="0"/>
                        </a:rPr>
                        <a:t>United States</a:t>
                      </a:r>
                    </a:p>
                  </a:txBody>
                  <a:tcPr marL="5684" marR="5684" marT="8313" marB="8313" anchor="ctr">
                    <a:lnT w="3175" cap="flat" cmpd="sng" algn="ctr">
                      <a:solidFill>
                        <a:srgbClr val="B1B3B3"/>
                      </a:solidFill>
                      <a:prstDash val="solid"/>
                      <a:round/>
                      <a:headEnd type="none" w="med" len="med"/>
                      <a:tailEnd type="none" w="med" len="med"/>
                    </a:lnT>
                    <a:noFill/>
                  </a:tcPr>
                </a:tc>
                <a:tc>
                  <a:txBody>
                    <a:bodyPr/>
                    <a:lstStyle/>
                    <a:p>
                      <a:pPr algn="l" fontAlgn="t"/>
                      <a:r>
                        <a:rPr lang="en-US" sz="900" i="0">
                          <a:effectLst/>
                          <a:latin typeface="+mn-lt"/>
                        </a:rPr>
                        <a:t>East US (Virginia), South Central US (Texas), West US 2 (Washington)</a:t>
                      </a:r>
                    </a:p>
                  </a:txBody>
                  <a:tcPr marL="5684" marR="5684" marT="8313" marB="8313" anchor="ctr">
                    <a:lnT w="3175" cap="flat" cmpd="sng" algn="ctr">
                      <a:solidFill>
                        <a:srgbClr val="B1B3B3"/>
                      </a:solidFill>
                      <a:prstDash val="solid"/>
                      <a:round/>
                      <a:headEnd type="none" w="med" len="med"/>
                      <a:tailEnd type="none" w="med" len="med"/>
                    </a:lnT>
                    <a:noFill/>
                  </a:tcPr>
                </a:tc>
                <a:extLst>
                  <a:ext uri="{0D108BD9-81ED-4DB2-BD59-A6C34878D82A}">
                    <a16:rowId xmlns:a16="http://schemas.microsoft.com/office/drawing/2014/main" val="3774071013"/>
                  </a:ext>
                </a:extLst>
              </a:tr>
            </a:tbl>
          </a:graphicData>
        </a:graphic>
      </p:graphicFrame>
    </p:spTree>
    <p:extLst>
      <p:ext uri="{BB962C8B-B14F-4D97-AF65-F5344CB8AC3E}">
        <p14:creationId xmlns:p14="http://schemas.microsoft.com/office/powerpoint/2010/main" val="1977108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2.08333E-6 -4.07407E-6 L -2.08333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nodeType="withEffect">
                                  <p:stCondLst>
                                    <p:cond delay="100"/>
                                  </p:stCondLst>
                                  <p:childTnLst>
                                    <p:animMotion origin="layout" path="M -2.08333E-6 -4.07407E-6 L -2.08333E-6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100"/>
                                  </p:stCondLst>
                                  <p:childTnLst>
                                    <p:animMotion origin="layout" path="M -2.08333E-6 -4.07407E-6 L -2.08333E-6 0.03542 " pathEditMode="relative" rAng="0" ptsTypes="AA">
                                      <p:cBhvr>
                                        <p:cTn id="34"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animBg="1"/>
      <p:bldP spid="10" grpId="1" animBg="1"/>
      <p:bldP spid="19" grpId="0"/>
      <p:bldP spid="19" grpId="1"/>
      <p:bldP spid="12" grpId="0" animBg="1"/>
      <p:bldP spid="12" grpId="1" animBg="1"/>
      <p:bldP spid="13" grpId="0" animBg="1"/>
      <p:bldP spid="13"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EB23A-CE92-12B0-3EF3-15D716EBE9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8AA05E1-D270-8F55-74C9-07E3B5F0BFBA}"/>
              </a:ext>
            </a:extLst>
          </p:cNvPr>
          <p:cNvSpPr>
            <a:spLocks noGrp="1"/>
          </p:cNvSpPr>
          <p:nvPr>
            <p:ph type="title"/>
          </p:nvPr>
        </p:nvSpPr>
        <p:spPr>
          <a:xfrm>
            <a:off x="588963" y="457200"/>
            <a:ext cx="11017250" cy="1107996"/>
          </a:xfrm>
        </p:spPr>
        <p:txBody>
          <a:bodyPr/>
          <a:lstStyle/>
          <a:p>
            <a:r>
              <a:rPr lang="en-US"/>
              <a:t>Managing Data Movement Restrictions </a:t>
            </a:r>
            <a:br>
              <a:rPr lang="en-US"/>
            </a:br>
            <a:r>
              <a:rPr lang="en-US"/>
              <a:t>Across Geographies</a:t>
            </a:r>
          </a:p>
        </p:txBody>
      </p:sp>
      <p:sp>
        <p:nvSpPr>
          <p:cNvPr id="9" name="Text Placeholder 5">
            <a:extLst>
              <a:ext uri="{FF2B5EF4-FFF2-40B4-BE49-F238E27FC236}">
                <a16:creationId xmlns:a16="http://schemas.microsoft.com/office/drawing/2014/main" id="{41E9AF35-9735-0EA1-EA00-67A897D92F56}"/>
              </a:ext>
            </a:extLst>
          </p:cNvPr>
          <p:cNvSpPr txBox="1">
            <a:spLocks/>
          </p:cNvSpPr>
          <p:nvPr/>
        </p:nvSpPr>
        <p:spPr>
          <a:xfrm>
            <a:off x="588963" y="2017713"/>
            <a:ext cx="5653087" cy="427809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Generative AI Features: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These features, powered by </a:t>
            </a:r>
            <a:r>
              <a:rPr kumimoji="0" lang="en-US" sz="16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OpenAI API Service </a:t>
            </a:r>
            <a:r>
              <a:rPr kumimoji="0" lang="en-US" sz="16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specific geographic areas)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a:t>
            </a:r>
            <a:r>
              <a:rPr kumimoji="0" lang="en-US" sz="16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Bing Search</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allow you to build useful agents without complex configurations.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Data Movement: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Accessing these features from regions outside the United States results in data movement across regional boundaries. This can be enabled or disabled in Power Platform.</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Permissions: </a:t>
            </a:r>
            <a:b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Only global and Power Platform administrators can enable</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or disable these features for environments outside the United States.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Important Note: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Once data movement is enabled, any data moved cannot</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 reversed by removing consent.</a:t>
            </a:r>
          </a:p>
        </p:txBody>
      </p:sp>
      <p:sp>
        <p:nvSpPr>
          <p:cNvPr id="12" name="Rounded Rectangle 11">
            <a:extLst>
              <a:ext uri="{FF2B5EF4-FFF2-40B4-BE49-F238E27FC236}">
                <a16:creationId xmlns:a16="http://schemas.microsoft.com/office/drawing/2014/main" id="{5E3842BB-08CE-DF66-843B-3C9B1BB12C2E}"/>
              </a:ext>
              <a:ext uri="{C183D7F6-B498-43B3-948B-1728B52AA6E4}">
                <adec:decorative xmlns:adec="http://schemas.microsoft.com/office/drawing/2017/decorative" val="1"/>
              </a:ext>
            </a:extLst>
          </p:cNvPr>
          <p:cNvSpPr/>
          <p:nvPr/>
        </p:nvSpPr>
        <p:spPr bwMode="auto">
          <a:xfrm>
            <a:off x="6703255" y="2017713"/>
            <a:ext cx="4906133" cy="4251325"/>
          </a:xfrm>
          <a:prstGeom prst="roundRect">
            <a:avLst>
              <a:gd name="adj" fmla="val 369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2" name="Table 1">
            <a:extLst>
              <a:ext uri="{FF2B5EF4-FFF2-40B4-BE49-F238E27FC236}">
                <a16:creationId xmlns:a16="http://schemas.microsoft.com/office/drawing/2014/main" id="{D2FE520B-D1EC-FFE3-E887-2311EF890D92}"/>
              </a:ext>
              <a:ext uri="{C183D7F6-B498-43B3-948B-1728B52AA6E4}">
                <adec:decorative xmlns:adec="http://schemas.microsoft.com/office/drawing/2017/decorative" val="1"/>
              </a:ext>
            </a:extLst>
          </p:cNvPr>
          <p:cNvGraphicFramePr>
            <a:graphicFrameLocks noGrp="1"/>
          </p:cNvGraphicFramePr>
          <p:nvPr/>
        </p:nvGraphicFramePr>
        <p:xfrm>
          <a:off x="6784538" y="2103636"/>
          <a:ext cx="4743565" cy="4106248"/>
        </p:xfrm>
        <a:graphic>
          <a:graphicData uri="http://schemas.openxmlformats.org/drawingml/2006/table">
            <a:tbl>
              <a:tblPr>
                <a:tableStyleId>{2D5ABB26-0587-4C30-8999-92F81FD0307C}</a:tableStyleId>
              </a:tblPr>
              <a:tblGrid>
                <a:gridCol w="2865611">
                  <a:extLst>
                    <a:ext uri="{9D8B030D-6E8A-4147-A177-3AD203B41FA5}">
                      <a16:colId xmlns:a16="http://schemas.microsoft.com/office/drawing/2014/main" val="1315158740"/>
                    </a:ext>
                  </a:extLst>
                </a:gridCol>
                <a:gridCol w="1877954">
                  <a:extLst>
                    <a:ext uri="{9D8B030D-6E8A-4147-A177-3AD203B41FA5}">
                      <a16:colId xmlns:a16="http://schemas.microsoft.com/office/drawing/2014/main" val="3911646555"/>
                    </a:ext>
                  </a:extLst>
                </a:gridCol>
              </a:tblGrid>
              <a:tr h="514895">
                <a:tc>
                  <a:txBody>
                    <a:bodyPr/>
                    <a:lstStyle/>
                    <a:p>
                      <a:pPr algn="l" fontAlgn="t"/>
                      <a:r>
                        <a:rPr lang="en-US" sz="1200" b="1">
                          <a:solidFill>
                            <a:schemeClr val="tx2">
                              <a:lumMod val="60000"/>
                              <a:lumOff val="40000"/>
                            </a:schemeClr>
                          </a:solidFill>
                          <a:effectLst/>
                        </a:rPr>
                        <a:t>Region where your Power Platform or Dynamics 365 environment is hosted</a:t>
                      </a:r>
                    </a:p>
                  </a:txBody>
                  <a:tcPr>
                    <a:lnB w="12700" cap="flat" cmpd="sng" algn="ctr">
                      <a:solidFill>
                        <a:srgbClr val="B1B3B3"/>
                      </a:solidFill>
                      <a:prstDash val="solid"/>
                      <a:round/>
                      <a:headEnd type="none" w="med" len="med"/>
                      <a:tailEnd type="none" w="med" len="med"/>
                    </a:lnB>
                    <a:noFill/>
                  </a:tcPr>
                </a:tc>
                <a:tc>
                  <a:txBody>
                    <a:bodyPr/>
                    <a:lstStyle/>
                    <a:p>
                      <a:pPr algn="l" fontAlgn="t"/>
                      <a:r>
                        <a:rPr lang="en-US" sz="1200" b="1">
                          <a:solidFill>
                            <a:schemeClr val="tx2">
                              <a:lumMod val="60000"/>
                              <a:lumOff val="40000"/>
                            </a:schemeClr>
                          </a:solidFill>
                          <a:effectLst/>
                        </a:rPr>
                        <a:t>Region where Azure OpenAI Service is hosted</a:t>
                      </a:r>
                    </a:p>
                  </a:txBody>
                  <a:tcPr>
                    <a:lnB w="12700"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18160881"/>
                  </a:ext>
                </a:extLst>
              </a:tr>
              <a:tr h="243583">
                <a:tc>
                  <a:txBody>
                    <a:bodyPr/>
                    <a:lstStyle/>
                    <a:p>
                      <a:pPr algn="l" fontAlgn="t"/>
                      <a:r>
                        <a:rPr lang="en-US" sz="1000">
                          <a:effectLst/>
                        </a:rPr>
                        <a:t>United States</a:t>
                      </a:r>
                    </a:p>
                  </a:txBody>
                  <a:tcP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07803505"/>
                  </a:ext>
                </a:extLst>
              </a:tr>
              <a:tr h="331004">
                <a:tc>
                  <a:txBody>
                    <a:bodyPr/>
                    <a:lstStyle/>
                    <a:p>
                      <a:pPr algn="l" fontAlgn="t"/>
                      <a:r>
                        <a:rPr lang="en-US" sz="1000">
                          <a:effectLst/>
                        </a:rPr>
                        <a:t>Europe**</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4167397073"/>
                  </a:ext>
                </a:extLst>
              </a:tr>
              <a:tr h="331004">
                <a:tc>
                  <a:txBody>
                    <a:bodyPr/>
                    <a:lstStyle/>
                    <a:p>
                      <a:pPr algn="l" fontAlgn="t"/>
                      <a:r>
                        <a:rPr lang="en-US" sz="1000">
                          <a:effectLst/>
                        </a:rPr>
                        <a:t>France, Germany, Norway,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7605126"/>
                  </a:ext>
                </a:extLst>
              </a:tr>
              <a:tr h="331004">
                <a:tc>
                  <a:txBody>
                    <a:bodyPr/>
                    <a:lstStyle/>
                    <a:p>
                      <a:pPr algn="l" fontAlgn="t"/>
                      <a:r>
                        <a:rPr lang="en-US" sz="1000">
                          <a:effectLst/>
                        </a:rPr>
                        <a:t>Asia, Brazil, Canada, Japan, Korea</a:t>
                      </a:r>
                      <a:br>
                        <a:rPr lang="en-US" sz="1000">
                          <a:effectLst/>
                        </a:rPr>
                      </a:br>
                      <a:r>
                        <a:rPr lang="en-US" sz="1000">
                          <a:effectLst/>
                        </a:rPr>
                        <a:t>Singapore, South Africa, United Arab Emirates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887640129"/>
                  </a:ext>
                </a:extLst>
              </a:tr>
              <a:tr h="202280">
                <a:tc>
                  <a:txBody>
                    <a:bodyPr/>
                    <a:lstStyle/>
                    <a:p>
                      <a:pPr algn="l" fontAlgn="t"/>
                      <a:r>
                        <a:rPr lang="en-US" sz="1000">
                          <a:effectLst/>
                        </a:rPr>
                        <a:t>Australia, India</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 or 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64821562"/>
                  </a:ext>
                </a:extLst>
              </a:tr>
              <a:tr h="331004">
                <a:tc>
                  <a:txBody>
                    <a:bodyPr/>
                    <a:lstStyle/>
                    <a:p>
                      <a:pPr algn="l" fontAlgn="t"/>
                      <a:r>
                        <a:rPr lang="en-US" sz="1000">
                          <a:effectLst/>
                        </a:rPr>
                        <a:t>United Kingdom</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1000">
                          <a:effectLst/>
                        </a:rPr>
                        <a:t>In region*, 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602811207"/>
                  </a:ext>
                </a:extLst>
              </a:tr>
              <a:tr h="202280">
                <a:tc>
                  <a:txBody>
                    <a:bodyPr/>
                    <a:lstStyle/>
                    <a:p>
                      <a:pPr algn="l" fontAlgn="t"/>
                      <a:r>
                        <a:rPr lang="en-US" sz="1000">
                          <a:effectLst/>
                        </a:rPr>
                        <a:t>Government cloud (GCC, GCC High)</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218447701"/>
                  </a:ext>
                </a:extLst>
              </a:tr>
              <a:tr h="331004">
                <a:tc>
                  <a:txBody>
                    <a:bodyPr/>
                    <a:lstStyle/>
                    <a:p>
                      <a:pPr algn="l" fontAlgn="t"/>
                      <a:r>
                        <a:rPr lang="en-US" sz="1000">
                          <a:effectLst/>
                        </a:rPr>
                        <a:t>Region where your Power Platform or Dynamics 365 environment is hosted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Region where Azure OpenAI Service is hosted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6458152"/>
                  </a:ext>
                </a:extLst>
              </a:tr>
              <a:tr h="202280">
                <a:tc>
                  <a:txBody>
                    <a:bodyPr/>
                    <a:lstStyle/>
                    <a:p>
                      <a:pPr algn="l" fontAlgn="t"/>
                      <a:r>
                        <a:rPr lang="en-US" sz="1000">
                          <a:effectLst/>
                        </a:rPr>
                        <a:t>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43493758"/>
                  </a:ext>
                </a:extLst>
              </a:tr>
              <a:tr h="331004">
                <a:tc>
                  <a:txBody>
                    <a:bodyPr/>
                    <a:lstStyle/>
                    <a:p>
                      <a:pPr algn="l" fontAlgn="t"/>
                      <a:r>
                        <a:rPr lang="en-US" sz="1000">
                          <a:effectLst/>
                        </a:rPr>
                        <a:t>United Kingdom</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1000">
                          <a:effectLst/>
                        </a:rPr>
                        <a:t>In region*, 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11570891"/>
                  </a:ext>
                </a:extLst>
              </a:tr>
              <a:tr h="202280">
                <a:tc>
                  <a:txBody>
                    <a:bodyPr/>
                    <a:lstStyle/>
                    <a:p>
                      <a:pPr algn="l" fontAlgn="t"/>
                      <a:r>
                        <a:rPr lang="en-US" sz="1000">
                          <a:effectLst/>
                        </a:rPr>
                        <a:t>Government cloud (GCC, GCC High)</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3448105"/>
                  </a:ext>
                </a:extLst>
              </a:tr>
            </a:tbl>
          </a:graphicData>
        </a:graphic>
      </p:graphicFrame>
    </p:spTree>
    <p:extLst>
      <p:ext uri="{BB962C8B-B14F-4D97-AF65-F5344CB8AC3E}">
        <p14:creationId xmlns:p14="http://schemas.microsoft.com/office/powerpoint/2010/main" val="623289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2.08333E-6 -4.07407E-6 L -2.08333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100"/>
                                  </p:stCondLst>
                                  <p:childTnLst>
                                    <p:animMotion origin="layout" path="M -2.08333E-6 -4.07407E-6 L -2.08333E-6 0.03542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9" grpId="1"/>
      <p:bldP spid="12" grpId="0" animBg="1"/>
      <p:bldP spid="12"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1"/>
                </a:solidFill>
              </a:rPr>
              <a:t>Application Lifecycle Management</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769989"/>
          </a:xfrm>
        </p:spPr>
        <p:txBody>
          <a:bodyPr/>
          <a:lstStyle/>
          <a:p>
            <a:pPr>
              <a:spcBef>
                <a:spcPts val="600"/>
              </a:spcBef>
            </a:pPr>
            <a:r>
              <a:rPr lang="en-US" sz="2800"/>
              <a:t>ALM strategy </a:t>
            </a:r>
          </a:p>
          <a:p>
            <a:pPr>
              <a:spcBef>
                <a:spcPts val="600"/>
              </a:spcBef>
            </a:pPr>
            <a:r>
              <a:rPr lang="en-US" sz="2800"/>
              <a:t>Environments</a:t>
            </a:r>
          </a:p>
          <a:p>
            <a:pPr>
              <a:spcBef>
                <a:spcPts val="600"/>
              </a:spcBef>
            </a:pPr>
            <a:r>
              <a:rPr lang="en-US"/>
              <a:t>Capacity</a:t>
            </a:r>
            <a:endParaRPr lang="en-US" sz="2800"/>
          </a:p>
          <a:p>
            <a:pPr>
              <a:spcBef>
                <a:spcPts val="600"/>
              </a:spcBef>
            </a:pPr>
            <a:r>
              <a:rPr lang="en-US" sz="2800"/>
              <a:t>Test strategy</a:t>
            </a:r>
          </a:p>
          <a:p>
            <a:pPr>
              <a:spcBef>
                <a:spcPts val="600"/>
              </a:spcBef>
            </a:pPr>
            <a:endParaRPr lang="en-US" sz="2800"/>
          </a:p>
        </p:txBody>
      </p:sp>
    </p:spTree>
    <p:extLst>
      <p:ext uri="{BB962C8B-B14F-4D97-AF65-F5344CB8AC3E}">
        <p14:creationId xmlns:p14="http://schemas.microsoft.com/office/powerpoint/2010/main" val="1592496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CBF6-C3BB-28F0-E68F-D4FE25788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48948-53F5-0769-8FF1-8BBEC26388AE}"/>
              </a:ext>
            </a:extLst>
          </p:cNvPr>
          <p:cNvSpPr>
            <a:spLocks noGrp="1"/>
          </p:cNvSpPr>
          <p:nvPr>
            <p:ph type="title"/>
          </p:nvPr>
        </p:nvSpPr>
        <p:spPr/>
        <p:txBody>
          <a:bodyPr/>
          <a:lstStyle/>
          <a:p>
            <a:r>
              <a:rPr lang="en-US"/>
              <a:t>What is ALM and Why is it important ? </a:t>
            </a:r>
          </a:p>
        </p:txBody>
      </p:sp>
      <p:pic>
        <p:nvPicPr>
          <p:cNvPr id="7" name="Picture 6">
            <a:extLst>
              <a:ext uri="{FF2B5EF4-FFF2-40B4-BE49-F238E27FC236}">
                <a16:creationId xmlns:a16="http://schemas.microsoft.com/office/drawing/2014/main" id="{87BF842D-FDD9-1963-D99C-1B7851E064B6}"/>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75646" y="2845303"/>
            <a:ext cx="4166927" cy="3521685"/>
          </a:xfrm>
          <a:prstGeom prst="rect">
            <a:avLst/>
          </a:prstGeom>
        </p:spPr>
      </p:pic>
      <p:pic>
        <p:nvPicPr>
          <p:cNvPr id="8" name="Picture 7" descr="A diagram of a light bulb">
            <a:extLst>
              <a:ext uri="{FF2B5EF4-FFF2-40B4-BE49-F238E27FC236}">
                <a16:creationId xmlns:a16="http://schemas.microsoft.com/office/drawing/2014/main" id="{EC2DBF1F-BBE3-0989-CF34-F0CBD379460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88789" y="2849452"/>
            <a:ext cx="4967926" cy="3517536"/>
          </a:xfrm>
          <a:prstGeom prst="rect">
            <a:avLst/>
          </a:prstGeom>
        </p:spPr>
      </p:pic>
      <p:pic>
        <p:nvPicPr>
          <p:cNvPr id="9" name="Picture 8">
            <a:extLst>
              <a:ext uri="{FF2B5EF4-FFF2-40B4-BE49-F238E27FC236}">
                <a16:creationId xmlns:a16="http://schemas.microsoft.com/office/drawing/2014/main" id="{31BE44A7-A4A8-91AF-1F1E-19C0F8F0978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34671" y="925146"/>
            <a:ext cx="5722657" cy="1533402"/>
          </a:xfrm>
          <a:prstGeom prst="rect">
            <a:avLst/>
          </a:prstGeom>
        </p:spPr>
      </p:pic>
      <p:cxnSp>
        <p:nvCxnSpPr>
          <p:cNvPr id="10" name="Straight Connector 9">
            <a:extLst>
              <a:ext uri="{FF2B5EF4-FFF2-40B4-BE49-F238E27FC236}">
                <a16:creationId xmlns:a16="http://schemas.microsoft.com/office/drawing/2014/main" id="{3BFC55A4-962B-D160-3684-B7E87D5CE99A}"/>
              </a:ext>
            </a:extLst>
          </p:cNvPr>
          <p:cNvCxnSpPr>
            <a:cxnSpLocks/>
          </p:cNvCxnSpPr>
          <p:nvPr/>
        </p:nvCxnSpPr>
        <p:spPr>
          <a:xfrm>
            <a:off x="6353504" y="2458548"/>
            <a:ext cx="0" cy="3758085"/>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E857DC3-A502-0361-1525-C5B070E4F90B}"/>
              </a:ext>
            </a:extLst>
          </p:cNvPr>
          <p:cNvCxnSpPr>
            <a:cxnSpLocks/>
          </p:cNvCxnSpPr>
          <p:nvPr/>
        </p:nvCxnSpPr>
        <p:spPr>
          <a:xfrm>
            <a:off x="650449" y="2458548"/>
            <a:ext cx="10891101"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7675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22D02-181C-8545-5D99-367DFD5DC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282E7-E5BB-5147-4301-BCB22E320838}"/>
              </a:ext>
            </a:extLst>
          </p:cNvPr>
          <p:cNvSpPr>
            <a:spLocks noGrp="1"/>
          </p:cNvSpPr>
          <p:nvPr>
            <p:ph type="title"/>
          </p:nvPr>
        </p:nvSpPr>
        <p:spPr/>
        <p:txBody>
          <a:bodyPr/>
          <a:lstStyle/>
          <a:p>
            <a:r>
              <a:rPr lang="en-US"/>
              <a:t>ALM Broader Concepts</a:t>
            </a:r>
          </a:p>
        </p:txBody>
      </p:sp>
      <p:pic>
        <p:nvPicPr>
          <p:cNvPr id="6" name="Picture 5">
            <a:extLst>
              <a:ext uri="{FF2B5EF4-FFF2-40B4-BE49-F238E27FC236}">
                <a16:creationId xmlns:a16="http://schemas.microsoft.com/office/drawing/2014/main" id="{6DE8D97C-D8F4-1BBD-D55A-D29178CB97CA}"/>
              </a:ext>
            </a:extLst>
          </p:cNvPr>
          <p:cNvPicPr>
            <a:picLocks noChangeAspect="1"/>
          </p:cNvPicPr>
          <p:nvPr/>
        </p:nvPicPr>
        <p:blipFill>
          <a:blip r:embed="rId3"/>
          <a:stretch>
            <a:fillRect/>
          </a:stretch>
        </p:blipFill>
        <p:spPr>
          <a:xfrm>
            <a:off x="1845001" y="1462436"/>
            <a:ext cx="8501998" cy="3933127"/>
          </a:xfrm>
          <a:prstGeom prst="rect">
            <a:avLst/>
          </a:prstGeom>
        </p:spPr>
      </p:pic>
    </p:spTree>
    <p:extLst>
      <p:ext uri="{BB962C8B-B14F-4D97-AF65-F5344CB8AC3E}">
        <p14:creationId xmlns:p14="http://schemas.microsoft.com/office/powerpoint/2010/main" val="1759223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7C6B8-F371-BA2D-36EF-654F9623D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9C443-9240-BCFD-74BD-189953AD6F27}"/>
              </a:ext>
            </a:extLst>
          </p:cNvPr>
          <p:cNvSpPr>
            <a:spLocks noGrp="1"/>
          </p:cNvSpPr>
          <p:nvPr>
            <p:ph type="title"/>
          </p:nvPr>
        </p:nvSpPr>
        <p:spPr/>
        <p:txBody>
          <a:bodyPr/>
          <a:lstStyle/>
          <a:p>
            <a:r>
              <a:rPr lang="en-US"/>
              <a:t>Useful Resources</a:t>
            </a:r>
          </a:p>
        </p:txBody>
      </p:sp>
      <p:pic>
        <p:nvPicPr>
          <p:cNvPr id="6" name="Picture 5">
            <a:extLst>
              <a:ext uri="{FF2B5EF4-FFF2-40B4-BE49-F238E27FC236}">
                <a16:creationId xmlns:a16="http://schemas.microsoft.com/office/drawing/2014/main" id="{5D890264-A6FA-CE7B-59ED-D5904656C5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74698" y="2070562"/>
            <a:ext cx="4638530" cy="3431604"/>
          </a:xfrm>
          <a:prstGeom prst="rect">
            <a:avLst/>
          </a:prstGeom>
        </p:spPr>
      </p:pic>
      <p:cxnSp>
        <p:nvCxnSpPr>
          <p:cNvPr id="7" name="Straight Connector 6">
            <a:extLst>
              <a:ext uri="{FF2B5EF4-FFF2-40B4-BE49-F238E27FC236}">
                <a16:creationId xmlns:a16="http://schemas.microsoft.com/office/drawing/2014/main" id="{AD30F664-5473-0B3E-BAE0-B6DFB879D5B9}"/>
              </a:ext>
            </a:extLst>
          </p:cNvPr>
          <p:cNvCxnSpPr>
            <a:cxnSpLocks/>
          </p:cNvCxnSpPr>
          <p:nvPr/>
        </p:nvCxnSpPr>
        <p:spPr>
          <a:xfrm>
            <a:off x="6099576" y="1705030"/>
            <a:ext cx="0" cy="4707557"/>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6FBEACC-7FE5-4CF4-8442-8126303A61B0}"/>
              </a:ext>
            </a:extLst>
          </p:cNvPr>
          <p:cNvSpPr txBox="1"/>
          <p:nvPr/>
        </p:nvSpPr>
        <p:spPr>
          <a:xfrm>
            <a:off x="1555072" y="5857325"/>
            <a:ext cx="2690648"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3">
                  <a:extLst>
                    <a:ext uri="{A12FA001-AC4F-418D-AE19-62706E023703}">
                      <ahyp:hlinkClr xmlns:ahyp="http://schemas.microsoft.com/office/drawing/2018/hyperlinkcolor" val="tx"/>
                    </a:ext>
                  </a:extLst>
                </a:hlinkClick>
              </a:rPr>
              <a:t>aka.ms/</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3">
                  <a:extLst>
                    <a:ext uri="{A12FA001-AC4F-418D-AE19-62706E023703}">
                      <ahyp:hlinkClr xmlns:ahyp="http://schemas.microsoft.com/office/drawing/2018/hyperlinkcolor" val="tx"/>
                    </a:ext>
                  </a:extLst>
                </a:hlinkClick>
              </a:rPr>
              <a:t>mcs_sg</a:t>
            </a:r>
            <a:endParaRPr kumimoji="0" lang="en-US" sz="1400" b="1" i="0" u="none" strike="noStrike" kern="1200" cap="none" spc="0" normalizeH="0" baseline="0" noProof="0">
              <a:ln>
                <a:noFill/>
              </a:ln>
              <a:solidFill>
                <a:srgbClr val="00B0F0"/>
              </a:solidFill>
              <a:effectLst/>
              <a:uLnTx/>
              <a:uFillTx/>
              <a:latin typeface="Segoe Sans Display"/>
              <a:ea typeface="+mn-ea"/>
              <a:cs typeface="Segoe Sans Display"/>
              <a:hlinkClick r:id="rId3">
                <a:extLst>
                  <a:ext uri="{A12FA001-AC4F-418D-AE19-62706E023703}">
                    <ahyp:hlinkClr xmlns:ahyp="http://schemas.microsoft.com/office/drawing/2018/hyperlinkcolor" val="tx"/>
                  </a:ext>
                </a:extLst>
              </a:hlinkClick>
            </a:endParaRPr>
          </a:p>
        </p:txBody>
      </p:sp>
      <p:pic>
        <p:nvPicPr>
          <p:cNvPr id="9" name="Picture 8">
            <a:extLst>
              <a:ext uri="{FF2B5EF4-FFF2-40B4-BE49-F238E27FC236}">
                <a16:creationId xmlns:a16="http://schemas.microsoft.com/office/drawing/2014/main" id="{354382BB-CC89-95AE-3F48-AF859ADB499E}"/>
              </a:ext>
            </a:extLst>
          </p:cNvPr>
          <p:cNvPicPr>
            <a:picLocks noChangeAspect="1"/>
          </p:cNvPicPr>
          <p:nvPr/>
        </p:nvPicPr>
        <p:blipFill>
          <a:blip r:embed="rId4"/>
          <a:stretch>
            <a:fillRect/>
          </a:stretch>
        </p:blipFill>
        <p:spPr>
          <a:xfrm>
            <a:off x="738760" y="1705030"/>
            <a:ext cx="4843914" cy="3597168"/>
          </a:xfrm>
          <a:prstGeom prst="rect">
            <a:avLst/>
          </a:prstGeom>
        </p:spPr>
      </p:pic>
      <p:sp>
        <p:nvSpPr>
          <p:cNvPr id="10" name="TextBox 9">
            <a:extLst>
              <a:ext uri="{FF2B5EF4-FFF2-40B4-BE49-F238E27FC236}">
                <a16:creationId xmlns:a16="http://schemas.microsoft.com/office/drawing/2014/main" id="{40562983-95C5-2B44-5A1D-6E921F82EE7D}"/>
              </a:ext>
            </a:extLst>
          </p:cNvPr>
          <p:cNvSpPr txBox="1"/>
          <p:nvPr/>
        </p:nvSpPr>
        <p:spPr>
          <a:xfrm>
            <a:off x="738761" y="1268529"/>
            <a:ext cx="55022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Copilot Studio Governance and security Guide</a:t>
            </a:r>
          </a:p>
        </p:txBody>
      </p:sp>
      <p:sp>
        <p:nvSpPr>
          <p:cNvPr id="11" name="TextBox 10">
            <a:extLst>
              <a:ext uri="{FF2B5EF4-FFF2-40B4-BE49-F238E27FC236}">
                <a16:creationId xmlns:a16="http://schemas.microsoft.com/office/drawing/2014/main" id="{84AFD80D-0AFF-46CE-E377-5688FA42FD5E}"/>
              </a:ext>
            </a:extLst>
          </p:cNvPr>
          <p:cNvSpPr txBox="1"/>
          <p:nvPr/>
        </p:nvSpPr>
        <p:spPr>
          <a:xfrm>
            <a:off x="7116641" y="1268529"/>
            <a:ext cx="4843913" cy="3780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ALM With Microsoft Power Platform</a:t>
            </a:r>
          </a:p>
        </p:txBody>
      </p:sp>
      <p:sp>
        <p:nvSpPr>
          <p:cNvPr id="12" name="TextBox 11">
            <a:extLst>
              <a:ext uri="{FF2B5EF4-FFF2-40B4-BE49-F238E27FC236}">
                <a16:creationId xmlns:a16="http://schemas.microsoft.com/office/drawing/2014/main" id="{D303CC63-7B13-C8DA-2C90-BB22590B5136}"/>
              </a:ext>
            </a:extLst>
          </p:cNvPr>
          <p:cNvSpPr txBox="1"/>
          <p:nvPr/>
        </p:nvSpPr>
        <p:spPr>
          <a:xfrm>
            <a:off x="7911132" y="5857325"/>
            <a:ext cx="5075355"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aka.ms/</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powerplatform</a:t>
            </a: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alm</a:t>
            </a:r>
            <a:endParaRPr kumimoji="0" lang="en-US" sz="1400" b="1" i="0" u="none" strike="noStrike" kern="1200" cap="none" spc="0" normalizeH="0" baseline="0" noProof="0">
              <a:ln>
                <a:noFill/>
              </a:ln>
              <a:solidFill>
                <a:srgbClr val="00B0F0"/>
              </a:solidFill>
              <a:effectLst/>
              <a:uLnTx/>
              <a:uFillTx/>
              <a:latin typeface="Segoe Sans Display"/>
              <a:ea typeface="+mn-ea"/>
              <a:cs typeface="Segoe Sans Display"/>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01864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CBA3-282D-ADA1-1AFB-05CC59F07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664C8-5425-0A39-846B-72C0B6AC3440}"/>
              </a:ext>
            </a:extLst>
          </p:cNvPr>
          <p:cNvSpPr>
            <a:spLocks noGrp="1"/>
          </p:cNvSpPr>
          <p:nvPr>
            <p:ph type="title"/>
          </p:nvPr>
        </p:nvSpPr>
        <p:spPr/>
        <p:txBody>
          <a:bodyPr/>
          <a:lstStyle/>
          <a:p>
            <a:r>
              <a:rPr lang="en-US"/>
              <a:t>Application Lifecycle Management (ALM)</a:t>
            </a:r>
          </a:p>
        </p:txBody>
      </p:sp>
      <p:sp>
        <p:nvSpPr>
          <p:cNvPr id="4" name="Text Placeholder 3">
            <a:extLst>
              <a:ext uri="{FF2B5EF4-FFF2-40B4-BE49-F238E27FC236}">
                <a16:creationId xmlns:a16="http://schemas.microsoft.com/office/drawing/2014/main" id="{4263ABDB-7339-C77F-B41A-BA4EB619B2D1}"/>
              </a:ext>
            </a:extLst>
          </p:cNvPr>
          <p:cNvSpPr>
            <a:spLocks noGrp="1"/>
          </p:cNvSpPr>
          <p:nvPr>
            <p:ph type="body" sz="quarter" idx="10"/>
          </p:nvPr>
        </p:nvSpPr>
        <p:spPr>
          <a:xfrm>
            <a:off x="624017" y="1143348"/>
            <a:ext cx="11405286" cy="4854394"/>
          </a:xfrm>
        </p:spPr>
        <p:txBody>
          <a:bodyPr/>
          <a:lstStyle/>
          <a:p>
            <a:pPr marL="0" indent="0">
              <a:spcAft>
                <a:spcPts val="600"/>
              </a:spcAft>
              <a:buNone/>
            </a:pPr>
            <a:r>
              <a:rPr lang="en-US" b="1">
                <a:solidFill>
                  <a:srgbClr val="0078D4"/>
                </a:solidFill>
              </a:rPr>
              <a:t>Microsoft Copilot Studio </a:t>
            </a:r>
            <a:r>
              <a:rPr lang="en-US" b="1"/>
              <a:t>is built on the same foundations a Power Platform and offer rich options when it comes to Application Lifecycle Management.</a:t>
            </a:r>
          </a:p>
          <a:p>
            <a:pPr marL="0" indent="0">
              <a:spcAft>
                <a:spcPts val="600"/>
              </a:spcAft>
              <a:buNone/>
            </a:pPr>
            <a:endParaRPr lang="en-US" b="1"/>
          </a:p>
          <a:p>
            <a:pPr>
              <a:spcBef>
                <a:spcPts val="600"/>
              </a:spcBef>
              <a:spcAft>
                <a:spcPts val="600"/>
              </a:spcAft>
              <a:buFont typeface="Arial" panose="020B0604020202020204" pitchFamily="34" charset="0"/>
              <a:buChar char="•"/>
            </a:pPr>
            <a:r>
              <a:rPr lang="en-US" b="1"/>
              <a:t>Environment strategies apply</a:t>
            </a:r>
            <a:r>
              <a:rPr lang="en-US"/>
              <a:t> </a:t>
            </a:r>
            <a:br>
              <a:rPr lang="en-US"/>
            </a:br>
            <a:r>
              <a:rPr lang="en-US"/>
              <a:t>Making sure makers can create in secured, lightweight, low-audience environments before they follow vetted guidelines and rules to deploy agents to test or production environments and open their usage to more users.</a:t>
            </a:r>
          </a:p>
          <a:p>
            <a:pPr>
              <a:spcBef>
                <a:spcPts val="600"/>
              </a:spcBef>
              <a:spcAft>
                <a:spcPts val="600"/>
              </a:spcAft>
              <a:buFont typeface="Arial" panose="020B0604020202020204" pitchFamily="34" charset="0"/>
              <a:buChar char="•"/>
            </a:pPr>
            <a:r>
              <a:rPr lang="en-US" b="1"/>
              <a:t>Solution concepts apply</a:t>
            </a:r>
            <a:r>
              <a:rPr lang="en-US"/>
              <a:t> </a:t>
            </a:r>
            <a:br>
              <a:rPr lang="en-US"/>
            </a:br>
            <a:r>
              <a:rPr lang="en-US"/>
              <a:t>Solutions are containers used to transport artifacts and customizations across environments</a:t>
            </a:r>
          </a:p>
          <a:p>
            <a:pPr>
              <a:spcBef>
                <a:spcPts val="600"/>
              </a:spcBef>
              <a:spcAft>
                <a:spcPts val="600"/>
              </a:spcAft>
              <a:buFont typeface="Arial" panose="020B0604020202020204" pitchFamily="34" charset="0"/>
              <a:buChar char="•"/>
            </a:pPr>
            <a:r>
              <a:rPr lang="en-US" b="1"/>
              <a:t>Environment variables</a:t>
            </a:r>
            <a:r>
              <a:rPr lang="en-US"/>
              <a:t> should be used for environment-specific settings and </a:t>
            </a:r>
            <a:r>
              <a:rPr lang="en-US" b="1"/>
              <a:t>connection references </a:t>
            </a:r>
            <a:r>
              <a:rPr lang="en-US"/>
              <a:t>for environment-specific connections/credentials.</a:t>
            </a:r>
            <a:endParaRPr lang="en-US" b="1"/>
          </a:p>
          <a:p>
            <a:pPr>
              <a:spcBef>
                <a:spcPts val="600"/>
              </a:spcBef>
              <a:spcAft>
                <a:spcPts val="600"/>
              </a:spcAft>
              <a:buFont typeface="Arial" panose="020B0604020202020204" pitchFamily="34" charset="0"/>
              <a:buChar char="•"/>
            </a:pPr>
            <a:r>
              <a:rPr lang="en-US" b="1"/>
              <a:t>Continuous integration and continuous delivery </a:t>
            </a:r>
            <a:r>
              <a:rPr lang="en-US"/>
              <a:t>(CI/CD) deployments options are available for no-code and pro-dev setups (pipelines, Azure DevOps or GitHub integrations…)</a:t>
            </a:r>
          </a:p>
          <a:p>
            <a:pPr>
              <a:spcBef>
                <a:spcPts val="600"/>
              </a:spcBef>
              <a:spcAft>
                <a:spcPts val="600"/>
              </a:spcAft>
              <a:buFont typeface="Arial" panose="020B0604020202020204" pitchFamily="34" charset="0"/>
              <a:buChar char="•"/>
            </a:pPr>
            <a:r>
              <a:rPr lang="en-US" b="1"/>
              <a:t>Source control </a:t>
            </a:r>
            <a:r>
              <a:rPr lang="en-US"/>
              <a:t>with available natively with Git integration.</a:t>
            </a:r>
          </a:p>
        </p:txBody>
      </p:sp>
    </p:spTree>
    <p:extLst>
      <p:ext uri="{BB962C8B-B14F-4D97-AF65-F5344CB8AC3E}">
        <p14:creationId xmlns:p14="http://schemas.microsoft.com/office/powerpoint/2010/main" val="295937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1DD6-C854-FE83-69BA-3734C3A9DF22}"/>
            </a:ext>
          </a:extLst>
        </p:cNvPr>
        <p:cNvGrpSpPr/>
        <p:nvPr/>
      </p:nvGrpSpPr>
      <p:grpSpPr>
        <a:xfrm>
          <a:off x="0" y="0"/>
          <a:ext cx="0" cy="0"/>
          <a:chOff x="0" y="0"/>
          <a:chExt cx="0" cy="0"/>
        </a:xfrm>
      </p:grpSpPr>
      <p:sp>
        <p:nvSpPr>
          <p:cNvPr id="172" name="Rectangle: Rounded Corners 171">
            <a:extLst>
              <a:ext uri="{FF2B5EF4-FFF2-40B4-BE49-F238E27FC236}">
                <a16:creationId xmlns:a16="http://schemas.microsoft.com/office/drawing/2014/main" id="{7B92B4B4-6365-9439-BC5A-0837C748BD96}"/>
              </a:ext>
              <a:ext uri="{C183D7F6-B498-43B3-948B-1728B52AA6E4}">
                <adec:decorative xmlns:adec="http://schemas.microsoft.com/office/drawing/2017/decorative" val="1"/>
              </a:ext>
            </a:extLst>
          </p:cNvPr>
          <p:cNvSpPr/>
          <p:nvPr/>
        </p:nvSpPr>
        <p:spPr bwMode="auto">
          <a:xfrm>
            <a:off x="293688" y="6107113"/>
            <a:ext cx="1828800" cy="457200"/>
          </a:xfrm>
          <a:prstGeom prst="roundRect">
            <a:avLst>
              <a:gd name="adj" fmla="val 11519"/>
            </a:avLst>
          </a:prstGeom>
          <a:solidFill>
            <a:srgbClr val="272551"/>
          </a:solidFill>
          <a:ln w="6350">
            <a:noFill/>
            <a:headEnd type="none" w="med" len="med"/>
            <a:tailEnd type="none" w="med" len="med"/>
          </a:ln>
          <a:effectLst>
            <a:glow rad="63500">
              <a:schemeClr val="accent1">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endParaRPr>
          </a:p>
        </p:txBody>
      </p:sp>
      <p:sp>
        <p:nvSpPr>
          <p:cNvPr id="170" name="Title 1">
            <a:extLst>
              <a:ext uri="{FF2B5EF4-FFF2-40B4-BE49-F238E27FC236}">
                <a16:creationId xmlns:a16="http://schemas.microsoft.com/office/drawing/2014/main" id="{72D5E4CA-676B-F4A5-F19E-61223630327B}"/>
              </a:ext>
            </a:extLst>
          </p:cNvPr>
          <p:cNvSpPr txBox="1">
            <a:spLocks noGrp="1"/>
          </p:cNvSpPr>
          <p:nvPr>
            <p:ph type="title" idx="4294967295"/>
          </p:nvPr>
        </p:nvSpPr>
        <p:spPr>
          <a:xfrm>
            <a:off x="262326" y="1420758"/>
            <a:ext cx="2766493" cy="2492990"/>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j-ea"/>
                <a:cs typeface="+mj-cs"/>
              </a:rPr>
              <a:t>Declarative agents </a:t>
            </a:r>
            <a:br>
              <a:rPr kumimoji="0" lang="en-US" sz="4000" b="0" i="0" u="none" strike="noStrike" kern="1200" cap="none" spc="0" normalizeH="0" baseline="0" noProof="0">
                <a:ln>
                  <a:noFill/>
                </a:ln>
                <a:solidFill>
                  <a:srgbClr val="FFFFFF"/>
                </a:solidFill>
                <a:effectLst/>
                <a:uLnTx/>
                <a:uFillTx/>
                <a:latin typeface="Segoe UI Semibold"/>
                <a:ea typeface="+mj-ea"/>
                <a:cs typeface="+mj-cs"/>
              </a:rPr>
            </a:br>
            <a:br>
              <a:rPr kumimoji="0" lang="en-US" sz="4000" b="0" i="0" u="none" strike="noStrike" kern="1200" cap="none" spc="0" normalizeH="0" baseline="0" noProof="0">
                <a:ln>
                  <a:noFill/>
                </a:ln>
                <a:solidFill>
                  <a:srgbClr val="FFFFFF"/>
                </a:solidFill>
                <a:effectLst/>
                <a:uLnTx/>
                <a:uFillTx/>
                <a:latin typeface="Segoe UI Semibold"/>
                <a:ea typeface="+mj-ea"/>
                <a:cs typeface="+mj-cs"/>
              </a:rPr>
            </a:br>
            <a:r>
              <a:rPr kumimoji="0" lang="en-US" sz="2400" b="0" i="0" u="none" strike="noStrike" kern="1200" cap="none" spc="0" normalizeH="0" baseline="0" noProof="0">
                <a:ln>
                  <a:noFill/>
                </a:ln>
                <a:solidFill>
                  <a:srgbClr val="FFFFFF"/>
                </a:solidFill>
                <a:effectLst/>
                <a:uLnTx/>
                <a:uFillTx/>
                <a:latin typeface="Segoe UI Semibold"/>
                <a:ea typeface="+mj-ea"/>
                <a:cs typeface="+mj-cs"/>
              </a:rPr>
              <a:t>Agent Builder </a:t>
            </a:r>
            <a:br>
              <a:rPr kumimoji="0" lang="en-US" sz="2400" b="0" i="0" u="none" strike="noStrike" kern="1200" cap="none" spc="0" normalizeH="0" baseline="0" noProof="0">
                <a:ln>
                  <a:noFill/>
                </a:ln>
                <a:solidFill>
                  <a:srgbClr val="FFFFFF"/>
                </a:solidFill>
                <a:effectLst/>
                <a:uLnTx/>
                <a:uFillTx/>
                <a:latin typeface="Segoe UI Semibold"/>
                <a:ea typeface="+mj-ea"/>
                <a:cs typeface="+mj-cs"/>
              </a:rPr>
            </a:br>
            <a:r>
              <a:rPr kumimoji="0" lang="en-US" sz="1600" b="0" i="0" u="none" strike="noStrike" kern="1200" cap="none" spc="0" normalizeH="0" baseline="0" noProof="0">
                <a:ln>
                  <a:noFill/>
                </a:ln>
                <a:solidFill>
                  <a:srgbClr val="FFFFFF"/>
                </a:solidFill>
                <a:effectLst/>
                <a:uLnTx/>
                <a:uFillTx/>
                <a:latin typeface="Segoe UI Semibold"/>
                <a:ea typeface="+mj-ea"/>
                <a:cs typeface="+mj-cs"/>
              </a:rPr>
              <a:t>in Microsoft 365 Copilot</a:t>
            </a:r>
            <a:endParaRPr kumimoji="0" lang="en-US" sz="36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71" name="Rectangle: Rounded Corners 170">
            <a:extLst>
              <a:ext uri="{FF2B5EF4-FFF2-40B4-BE49-F238E27FC236}">
                <a16:creationId xmlns:a16="http://schemas.microsoft.com/office/drawing/2014/main" id="{4A8DF686-4E65-1309-2BD0-EBE1344737C9}"/>
              </a:ext>
            </a:extLst>
          </p:cNvPr>
          <p:cNvSpPr/>
          <p:nvPr/>
        </p:nvSpPr>
        <p:spPr>
          <a:xfrm>
            <a:off x="293688" y="5566493"/>
            <a:ext cx="1828800" cy="457200"/>
          </a:xfrm>
          <a:prstGeom prst="roundRect">
            <a:avLst>
              <a:gd name="adj" fmla="val 8328"/>
            </a:avLst>
          </a:prstGeom>
          <a:solidFill>
            <a:srgbClr val="06385E"/>
          </a:solidFill>
          <a:ln w="6350">
            <a:noFill/>
            <a:headEnd type="none" w="med" len="med"/>
            <a:tailEnd type="none" w="med" len="med"/>
          </a:ln>
          <a:effectLst>
            <a:glow rad="63500">
              <a:schemeClr val="accent3">
                <a:satMod val="175000"/>
                <a:alpha val="1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173" name="Rectangle: Rounded Corners 172">
            <a:extLst>
              <a:ext uri="{FF2B5EF4-FFF2-40B4-BE49-F238E27FC236}">
                <a16:creationId xmlns:a16="http://schemas.microsoft.com/office/drawing/2014/main" id="{7BD8F139-7D9C-432E-5D71-C249F3DE9F4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rPr>
              <a:t>Developer provided</a:t>
            </a:r>
          </a:p>
        </p:txBody>
      </p:sp>
      <p:sp>
        <p:nvSpPr>
          <p:cNvPr id="2" name="Freeform: Shape 1">
            <a:extLst>
              <a:ext uri="{FF2B5EF4-FFF2-40B4-BE49-F238E27FC236}">
                <a16:creationId xmlns:a16="http://schemas.microsoft.com/office/drawing/2014/main" id="{4B6F073F-18F1-1672-D41D-9F0E29E683C4}"/>
              </a:ext>
              <a:ext uri="{C183D7F6-B498-43B3-948B-1728B52AA6E4}">
                <adec:decorative xmlns:adec="http://schemas.microsoft.com/office/drawing/2017/decorative" val="1"/>
              </a:ext>
            </a:extLst>
          </p:cNvPr>
          <p:cNvSpPr/>
          <p:nvPr/>
        </p:nvSpPr>
        <p:spPr>
          <a:xfrm>
            <a:off x="6394309"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4" name="Rectangle 143">
            <a:extLst>
              <a:ext uri="{FF2B5EF4-FFF2-40B4-BE49-F238E27FC236}">
                <a16:creationId xmlns:a16="http://schemas.microsoft.com/office/drawing/2014/main" id="{2E682CAD-E748-C044-45BB-4EC65A98FAA5}"/>
              </a:ext>
            </a:extLst>
          </p:cNvPr>
          <p:cNvSpPr/>
          <p:nvPr/>
        </p:nvSpPr>
        <p:spPr>
          <a:xfrm>
            <a:off x="6455135" y="1681025"/>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Instructions and Grounding</a:t>
            </a:r>
          </a:p>
        </p:txBody>
      </p:sp>
      <p:sp>
        <p:nvSpPr>
          <p:cNvPr id="3" name="Freeform: Shape 2">
            <a:extLst>
              <a:ext uri="{FF2B5EF4-FFF2-40B4-BE49-F238E27FC236}">
                <a16:creationId xmlns:a16="http://schemas.microsoft.com/office/drawing/2014/main" id="{F28DF963-6CC5-C19A-361D-439F7E3766FF}"/>
              </a:ext>
              <a:ext uri="{C183D7F6-B498-43B3-948B-1728B52AA6E4}">
                <adec:decorative xmlns:adec="http://schemas.microsoft.com/office/drawing/2017/decorative" val="1"/>
              </a:ext>
            </a:extLst>
          </p:cNvPr>
          <p:cNvSpPr/>
          <p:nvPr/>
        </p:nvSpPr>
        <p:spPr>
          <a:xfrm>
            <a:off x="6394309"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9" name="Straight Connector 8">
            <a:extLst>
              <a:ext uri="{FF2B5EF4-FFF2-40B4-BE49-F238E27FC236}">
                <a16:creationId xmlns:a16="http://schemas.microsoft.com/office/drawing/2014/main" id="{FB950B5E-7FE4-4F10-723C-89CD27117482}"/>
              </a:ext>
              <a:ext uri="{C183D7F6-B498-43B3-948B-1728B52AA6E4}">
                <adec:decorative xmlns:adec="http://schemas.microsoft.com/office/drawing/2017/decorative" val="1"/>
              </a:ext>
            </a:extLst>
          </p:cNvPr>
          <p:cNvCxnSpPr/>
          <p:nvPr/>
        </p:nvCxnSpPr>
        <p:spPr>
          <a:xfrm>
            <a:off x="6394309"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2148D11C-AC9B-D93E-9B57-64EAA84D417B}"/>
              </a:ext>
            </a:extLst>
          </p:cNvPr>
          <p:cNvSpPr/>
          <p:nvPr/>
        </p:nvSpPr>
        <p:spPr>
          <a:xfrm>
            <a:off x="6458065"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Actions, capabilities,                                                     triggers, workflows</a:t>
            </a:r>
          </a:p>
        </p:txBody>
      </p:sp>
      <p:sp>
        <p:nvSpPr>
          <p:cNvPr id="4" name="Freeform: Shape 3">
            <a:extLst>
              <a:ext uri="{FF2B5EF4-FFF2-40B4-BE49-F238E27FC236}">
                <a16:creationId xmlns:a16="http://schemas.microsoft.com/office/drawing/2014/main" id="{661A44A1-1658-C55E-55B8-5FFB2339D81E}"/>
              </a:ext>
              <a:ext uri="{C183D7F6-B498-43B3-948B-1728B52AA6E4}">
                <adec:decorative xmlns:adec="http://schemas.microsoft.com/office/drawing/2017/decorative" val="1"/>
              </a:ext>
            </a:extLst>
          </p:cNvPr>
          <p:cNvSpPr/>
          <p:nvPr/>
        </p:nvSpPr>
        <p:spPr>
          <a:xfrm>
            <a:off x="6394309"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1D1D09BA-F41D-2AE4-C931-76046ACD451B}"/>
              </a:ext>
              <a:ext uri="{C183D7F6-B498-43B3-948B-1728B52AA6E4}">
                <adec:decorative xmlns:adec="http://schemas.microsoft.com/office/drawing/2017/decorative" val="1"/>
              </a:ext>
            </a:extLst>
          </p:cNvPr>
          <p:cNvCxnSpPr/>
          <p:nvPr/>
        </p:nvCxnSpPr>
        <p:spPr>
          <a:xfrm>
            <a:off x="6394309"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E17617E2-CE68-B3EA-02BC-624FAC9744E9}"/>
              </a:ext>
              <a:ext uri="{C183D7F6-B498-43B3-948B-1728B52AA6E4}">
                <adec:decorative xmlns:adec="http://schemas.microsoft.com/office/drawing/2017/decorative" val="1"/>
              </a:ext>
            </a:extLst>
          </p:cNvPr>
          <p:cNvSpPr>
            <a:spLocks/>
          </p:cNvSpPr>
          <p:nvPr/>
        </p:nvSpPr>
        <p:spPr>
          <a:xfrm>
            <a:off x="3120568"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CB98BD05-E64F-DFAE-4F21-5E074A7F5E6C}"/>
              </a:ext>
              <a:ext uri="{C183D7F6-B498-43B3-948B-1728B52AA6E4}">
                <adec:decorative xmlns:adec="http://schemas.microsoft.com/office/drawing/2017/decorative" val="1"/>
              </a:ext>
            </a:extLst>
          </p:cNvPr>
          <p:cNvSpPr/>
          <p:nvPr/>
        </p:nvSpPr>
        <p:spPr>
          <a:xfrm>
            <a:off x="3120569"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E189C9EF-7A50-B36F-BFFA-1933D5260EED}"/>
              </a:ext>
              <a:ext uri="{C183D7F6-B498-43B3-948B-1728B52AA6E4}">
                <adec:decorative xmlns:adec="http://schemas.microsoft.com/office/drawing/2017/decorative" val="1"/>
              </a:ext>
            </a:extLst>
          </p:cNvPr>
          <p:cNvCxnSpPr/>
          <p:nvPr/>
        </p:nvCxnSpPr>
        <p:spPr>
          <a:xfrm>
            <a:off x="3120569"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AC3780EF-9B50-1658-F102-93CD65708C5B}"/>
              </a:ext>
              <a:ext uri="{C183D7F6-B498-43B3-948B-1728B52AA6E4}">
                <adec:decorative xmlns:adec="http://schemas.microsoft.com/office/drawing/2017/decorative" val="1"/>
              </a:ext>
            </a:extLst>
          </p:cNvPr>
          <p:cNvGrpSpPr/>
          <p:nvPr/>
        </p:nvGrpSpPr>
        <p:grpSpPr>
          <a:xfrm>
            <a:off x="4657269" y="5780393"/>
            <a:ext cx="2970371" cy="485462"/>
            <a:chOff x="4657269" y="5780393"/>
            <a:chExt cx="2970371" cy="485462"/>
          </a:xfrm>
        </p:grpSpPr>
        <p:sp>
          <p:nvSpPr>
            <p:cNvPr id="148" name="Rectangle 147">
              <a:extLst>
                <a:ext uri="{FF2B5EF4-FFF2-40B4-BE49-F238E27FC236}">
                  <a16:creationId xmlns:a16="http://schemas.microsoft.com/office/drawing/2014/main" id="{18F5BA5A-2FF8-647C-4BC9-795D40E0C632}"/>
                </a:ext>
              </a:extLst>
            </p:cNvPr>
            <p:cNvSpPr>
              <a:spLocks/>
            </p:cNvSpPr>
            <p:nvPr/>
          </p:nvSpPr>
          <p:spPr>
            <a:xfrm>
              <a:off x="5160976"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nvGrpSpPr>
            <p:cNvPr id="164" name="Group 163">
              <a:extLst>
                <a:ext uri="{FF2B5EF4-FFF2-40B4-BE49-F238E27FC236}">
                  <a16:creationId xmlns:a16="http://schemas.microsoft.com/office/drawing/2014/main" id="{37C3E83B-6828-4183-3ED8-36C83CC13FFB}"/>
                </a:ext>
              </a:extLst>
            </p:cNvPr>
            <p:cNvGrpSpPr/>
            <p:nvPr/>
          </p:nvGrpSpPr>
          <p:grpSpPr>
            <a:xfrm>
              <a:off x="4657269" y="5780393"/>
              <a:ext cx="485462" cy="485462"/>
              <a:chOff x="4372652" y="2128241"/>
              <a:chExt cx="1056233" cy="1056233"/>
            </a:xfrm>
          </p:grpSpPr>
          <p:sp>
            <p:nvSpPr>
              <p:cNvPr id="165" name="Oval 164">
                <a:extLst>
                  <a:ext uri="{FF2B5EF4-FFF2-40B4-BE49-F238E27FC236}">
                    <a16:creationId xmlns:a16="http://schemas.microsoft.com/office/drawing/2014/main" id="{16B01357-2CC9-C0F4-DE25-207BCB59F52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6" name="Picture 2">
                <a:extLst>
                  <a:ext uri="{FF2B5EF4-FFF2-40B4-BE49-F238E27FC236}">
                    <a16:creationId xmlns:a16="http://schemas.microsoft.com/office/drawing/2014/main" id="{2275E63A-8A1D-F29D-37BA-7A2DEB1C04D9}"/>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Freeform: Shape 4">
            <a:extLst>
              <a:ext uri="{FF2B5EF4-FFF2-40B4-BE49-F238E27FC236}">
                <a16:creationId xmlns:a16="http://schemas.microsoft.com/office/drawing/2014/main" id="{F1B65624-97BD-2A50-46D3-3876BB7955D6}"/>
              </a:ext>
              <a:ext uri="{C183D7F6-B498-43B3-948B-1728B52AA6E4}">
                <adec:decorative xmlns:adec="http://schemas.microsoft.com/office/drawing/2017/decorative" val="1"/>
              </a:ext>
            </a:extLst>
          </p:cNvPr>
          <p:cNvSpPr/>
          <p:nvPr/>
        </p:nvSpPr>
        <p:spPr>
          <a:xfrm>
            <a:off x="3120569"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1575C08F-F944-EC3F-E9B7-96F715BA9DFB}"/>
              </a:ext>
              <a:ext uri="{C183D7F6-B498-43B3-948B-1728B52AA6E4}">
                <adec:decorative xmlns:adec="http://schemas.microsoft.com/office/drawing/2017/decorative" val="1"/>
              </a:ext>
            </a:extLst>
          </p:cNvPr>
          <p:cNvCxnSpPr/>
          <p:nvPr/>
        </p:nvCxnSpPr>
        <p:spPr>
          <a:xfrm>
            <a:off x="3120569"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2779E111-8200-7BBF-DE4A-2C7BE87559E0}"/>
              </a:ext>
              <a:ext uri="{C183D7F6-B498-43B3-948B-1728B52AA6E4}">
                <adec:decorative xmlns:adec="http://schemas.microsoft.com/office/drawing/2017/decorative" val="1"/>
              </a:ext>
            </a:extLst>
          </p:cNvPr>
          <p:cNvGrpSpPr/>
          <p:nvPr/>
        </p:nvGrpSpPr>
        <p:grpSpPr>
          <a:xfrm>
            <a:off x="4714732" y="561336"/>
            <a:ext cx="2912908" cy="485462"/>
            <a:chOff x="4714732" y="561336"/>
            <a:chExt cx="2912908" cy="485462"/>
          </a:xfrm>
        </p:grpSpPr>
        <p:sp>
          <p:nvSpPr>
            <p:cNvPr id="149" name="Rectangle 148">
              <a:extLst>
                <a:ext uri="{FF2B5EF4-FFF2-40B4-BE49-F238E27FC236}">
                  <a16:creationId xmlns:a16="http://schemas.microsoft.com/office/drawing/2014/main" id="{13734DB6-84B8-5484-E615-1B840D622138}"/>
                </a:ext>
              </a:extLst>
            </p:cNvPr>
            <p:cNvSpPr>
              <a:spLocks/>
            </p:cNvSpPr>
            <p:nvPr/>
          </p:nvSpPr>
          <p:spPr>
            <a:xfrm>
              <a:off x="5160976" y="604012"/>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p>
          </p:txBody>
        </p:sp>
        <p:grpSp>
          <p:nvGrpSpPr>
            <p:cNvPr id="167" name="Group 166">
              <a:extLst>
                <a:ext uri="{FF2B5EF4-FFF2-40B4-BE49-F238E27FC236}">
                  <a16:creationId xmlns:a16="http://schemas.microsoft.com/office/drawing/2014/main" id="{8A1CE730-F752-8038-5D11-D51560E8718E}"/>
                </a:ext>
              </a:extLst>
            </p:cNvPr>
            <p:cNvGrpSpPr/>
            <p:nvPr/>
          </p:nvGrpSpPr>
          <p:grpSpPr>
            <a:xfrm>
              <a:off x="4714732" y="561336"/>
              <a:ext cx="485462" cy="485462"/>
              <a:chOff x="4372652" y="2128241"/>
              <a:chExt cx="1056233" cy="1056233"/>
            </a:xfrm>
          </p:grpSpPr>
          <p:sp>
            <p:nvSpPr>
              <p:cNvPr id="168" name="Oval 167">
                <a:extLst>
                  <a:ext uri="{FF2B5EF4-FFF2-40B4-BE49-F238E27FC236}">
                    <a16:creationId xmlns:a16="http://schemas.microsoft.com/office/drawing/2014/main" id="{8F2BFE26-16A6-9B6B-37F2-ED299E0C8F4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9" name="Picture 2">
                <a:extLst>
                  <a:ext uri="{FF2B5EF4-FFF2-40B4-BE49-F238E27FC236}">
                    <a16:creationId xmlns:a16="http://schemas.microsoft.com/office/drawing/2014/main" id="{5F3920BC-3EA9-1F49-BD31-D0282D48AF15}"/>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3" name="Straight Arrow Connector 22">
            <a:extLst>
              <a:ext uri="{FF2B5EF4-FFF2-40B4-BE49-F238E27FC236}">
                <a16:creationId xmlns:a16="http://schemas.microsoft.com/office/drawing/2014/main" id="{999D5DEE-530C-1C13-1B6F-5970DDEBC511}"/>
              </a:ext>
              <a:ext uri="{C183D7F6-B498-43B3-948B-1728B52AA6E4}">
                <adec:decorative xmlns:adec="http://schemas.microsoft.com/office/drawing/2017/decorative" val="1"/>
              </a:ext>
            </a:extLst>
          </p:cNvPr>
          <p:cNvCxnSpPr>
            <a:cxnSpLocks/>
          </p:cNvCxnSpPr>
          <p:nvPr/>
        </p:nvCxnSpPr>
        <p:spPr>
          <a:xfrm flipH="1">
            <a:off x="9685942" y="3413595"/>
            <a:ext cx="334343" cy="0"/>
          </a:xfrm>
          <a:prstGeom prst="straightConnector1">
            <a:avLst/>
          </a:prstGeom>
          <a:ln w="22225">
            <a:solidFill>
              <a:schemeClr val="tx1">
                <a:alpha val="3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73CAA2CF-C625-FAB6-27E1-AEED6AFE7040}"/>
              </a:ext>
              <a:ext uri="{C183D7F6-B498-43B3-948B-1728B52AA6E4}">
                <adec:decorative xmlns:adec="http://schemas.microsoft.com/office/drawing/2017/decorative" val="1"/>
              </a:ext>
            </a:extLst>
          </p:cNvPr>
          <p:cNvGrpSpPr/>
          <p:nvPr/>
        </p:nvGrpSpPr>
        <p:grpSpPr>
          <a:xfrm>
            <a:off x="10038180" y="1436260"/>
            <a:ext cx="1804479" cy="4109440"/>
            <a:chOff x="10038180" y="1436260"/>
            <a:chExt cx="1804479" cy="4109440"/>
          </a:xfrm>
        </p:grpSpPr>
        <p:sp>
          <p:nvSpPr>
            <p:cNvPr id="50" name="Rectangle: Rounded Corners 49">
              <a:extLst>
                <a:ext uri="{FF2B5EF4-FFF2-40B4-BE49-F238E27FC236}">
                  <a16:creationId xmlns:a16="http://schemas.microsoft.com/office/drawing/2014/main" id="{C7F5BA84-90F0-23A0-2694-C6B21D2A6A55}"/>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B2314834-12A2-6B1B-A12F-49718EFB7145}"/>
                </a:ext>
              </a:extLst>
            </p:cNvPr>
            <p:cNvGrpSpPr/>
            <p:nvPr/>
          </p:nvGrpSpPr>
          <p:grpSpPr>
            <a:xfrm>
              <a:off x="10395074" y="2088940"/>
              <a:ext cx="1094325" cy="3217834"/>
              <a:chOff x="10395074" y="2088940"/>
              <a:chExt cx="1094325" cy="3217834"/>
            </a:xfrm>
          </p:grpSpPr>
          <p:sp>
            <p:nvSpPr>
              <p:cNvPr id="53" name="Rectangle: Rounded Corners 52">
                <a:extLst>
                  <a:ext uri="{FF2B5EF4-FFF2-40B4-BE49-F238E27FC236}">
                    <a16:creationId xmlns:a16="http://schemas.microsoft.com/office/drawing/2014/main" id="{1B297433-A067-DB15-DA60-154086915FEC}"/>
                  </a:ext>
                </a:extLst>
              </p:cNvPr>
              <p:cNvSpPr/>
              <p:nvPr/>
            </p:nvSpPr>
            <p:spPr bwMode="auto">
              <a:xfrm>
                <a:off x="10398709" y="2088940"/>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6A713054-AA56-2033-AF28-BF8E7AF3C36E}"/>
                  </a:ext>
                </a:extLst>
              </p:cNvPr>
              <p:cNvSpPr/>
              <p:nvPr/>
            </p:nvSpPr>
            <p:spPr>
              <a:xfrm>
                <a:off x="10492147" y="2143629"/>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5" name="Rectangle: Rounded Corners 54">
                <a:extLst>
                  <a:ext uri="{FF2B5EF4-FFF2-40B4-BE49-F238E27FC236}">
                    <a16:creationId xmlns:a16="http://schemas.microsoft.com/office/drawing/2014/main" id="{8C16CC3A-B740-9408-999A-9573364455DF}"/>
                  </a:ext>
                </a:extLst>
              </p:cNvPr>
              <p:cNvSpPr/>
              <p:nvPr/>
            </p:nvSpPr>
            <p:spPr>
              <a:xfrm>
                <a:off x="10489020" y="2307446"/>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1CE7B1B9-D012-0D27-3E21-1588920E5F41}"/>
                  </a:ext>
                </a:extLst>
              </p:cNvPr>
              <p:cNvSpPr/>
              <p:nvPr/>
            </p:nvSpPr>
            <p:spPr>
              <a:xfrm>
                <a:off x="10481870" y="2831279"/>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8CF8C091-E899-8892-0AB1-3EA0729EBAF9}"/>
                  </a:ext>
                </a:extLst>
              </p:cNvPr>
              <p:cNvSpPr/>
              <p:nvPr/>
            </p:nvSpPr>
            <p:spPr>
              <a:xfrm>
                <a:off x="10846820" y="2325717"/>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8" name="Rectangle: Rounded Corners 57">
                <a:extLst>
                  <a:ext uri="{FF2B5EF4-FFF2-40B4-BE49-F238E27FC236}">
                    <a16:creationId xmlns:a16="http://schemas.microsoft.com/office/drawing/2014/main" id="{C623A1C0-7CD9-1DE2-B0A0-D3037B14BDEB}"/>
                  </a:ext>
                </a:extLst>
              </p:cNvPr>
              <p:cNvSpPr/>
              <p:nvPr/>
            </p:nvSpPr>
            <p:spPr>
              <a:xfrm>
                <a:off x="10846820" y="2488895"/>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9" name="Rectangle: Rounded Corners 58">
                <a:extLst>
                  <a:ext uri="{FF2B5EF4-FFF2-40B4-BE49-F238E27FC236}">
                    <a16:creationId xmlns:a16="http://schemas.microsoft.com/office/drawing/2014/main" id="{E16C7C34-1FD1-8401-5AFE-9519097F6F59}"/>
                  </a:ext>
                </a:extLst>
              </p:cNvPr>
              <p:cNvSpPr/>
              <p:nvPr/>
            </p:nvSpPr>
            <p:spPr>
              <a:xfrm>
                <a:off x="10846820" y="2649191"/>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CB36A0E2-B44F-AD95-AFB4-EB6FFE425E7C}"/>
                  </a:ext>
                </a:extLst>
              </p:cNvPr>
              <p:cNvSpPr/>
              <p:nvPr/>
            </p:nvSpPr>
            <p:spPr bwMode="auto">
              <a:xfrm>
                <a:off x="10395074" y="325016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0468301-6B8F-4DDD-5D0A-357F9AB2CB40}"/>
                  </a:ext>
                </a:extLst>
              </p:cNvPr>
              <p:cNvSpPr/>
              <p:nvPr/>
            </p:nvSpPr>
            <p:spPr>
              <a:xfrm>
                <a:off x="10488512" y="330485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B96D32ED-C1FA-BA02-B502-03BA15009D1D}"/>
                  </a:ext>
                </a:extLst>
              </p:cNvPr>
              <p:cNvSpPr/>
              <p:nvPr/>
            </p:nvSpPr>
            <p:spPr>
              <a:xfrm>
                <a:off x="10485385" y="346867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2871320D-B2B3-5872-69FC-5DFE95792C3C}"/>
                  </a:ext>
                </a:extLst>
              </p:cNvPr>
              <p:cNvSpPr/>
              <p:nvPr/>
            </p:nvSpPr>
            <p:spPr>
              <a:xfrm>
                <a:off x="10478235" y="399250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8" name="Rectangle: Rounded Corners 127">
                <a:extLst>
                  <a:ext uri="{FF2B5EF4-FFF2-40B4-BE49-F238E27FC236}">
                    <a16:creationId xmlns:a16="http://schemas.microsoft.com/office/drawing/2014/main" id="{7ED231BC-1C6D-E1C3-A5CF-BB84DE55791A}"/>
                  </a:ext>
                </a:extLst>
              </p:cNvPr>
              <p:cNvSpPr/>
              <p:nvPr/>
            </p:nvSpPr>
            <p:spPr>
              <a:xfrm>
                <a:off x="10843185" y="348694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39072FC9-3BF7-201A-9DEE-9C9658065AF7}"/>
                  </a:ext>
                </a:extLst>
              </p:cNvPr>
              <p:cNvSpPr/>
              <p:nvPr/>
            </p:nvSpPr>
            <p:spPr>
              <a:xfrm>
                <a:off x="10843185" y="365012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Rectangle: Rounded Corners 130">
                <a:extLst>
                  <a:ext uri="{FF2B5EF4-FFF2-40B4-BE49-F238E27FC236}">
                    <a16:creationId xmlns:a16="http://schemas.microsoft.com/office/drawing/2014/main" id="{093A276D-F8AB-912F-CFC9-B3BFA508726D}"/>
                  </a:ext>
                </a:extLst>
              </p:cNvPr>
              <p:cNvSpPr/>
              <p:nvPr/>
            </p:nvSpPr>
            <p:spPr>
              <a:xfrm>
                <a:off x="10843185" y="381042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Rectangle: Rounded Corners 131">
                <a:extLst>
                  <a:ext uri="{FF2B5EF4-FFF2-40B4-BE49-F238E27FC236}">
                    <a16:creationId xmlns:a16="http://schemas.microsoft.com/office/drawing/2014/main" id="{FC87802D-02FF-0B0C-B02A-0487B0177B31}"/>
                  </a:ext>
                </a:extLst>
              </p:cNvPr>
              <p:cNvSpPr/>
              <p:nvPr/>
            </p:nvSpPr>
            <p:spPr bwMode="auto">
              <a:xfrm>
                <a:off x="10395074" y="441139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CA7331DE-6B33-97A2-85DC-A25B5CFF34E5}"/>
                  </a:ext>
                </a:extLst>
              </p:cNvPr>
              <p:cNvSpPr/>
              <p:nvPr/>
            </p:nvSpPr>
            <p:spPr>
              <a:xfrm>
                <a:off x="10488512" y="446608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Rectangle: Rounded Corners 133">
                <a:extLst>
                  <a:ext uri="{FF2B5EF4-FFF2-40B4-BE49-F238E27FC236}">
                    <a16:creationId xmlns:a16="http://schemas.microsoft.com/office/drawing/2014/main" id="{55D533EB-E298-0A9B-B639-6C38B5D7FE95}"/>
                  </a:ext>
                </a:extLst>
              </p:cNvPr>
              <p:cNvSpPr/>
              <p:nvPr/>
            </p:nvSpPr>
            <p:spPr>
              <a:xfrm>
                <a:off x="10485385" y="462990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DBCF09B2-F5FD-B15C-C2B4-6D2E16B048F3}"/>
                  </a:ext>
                </a:extLst>
              </p:cNvPr>
              <p:cNvSpPr/>
              <p:nvPr/>
            </p:nvSpPr>
            <p:spPr>
              <a:xfrm>
                <a:off x="10478235" y="515373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Rectangle: Rounded Corners 135">
                <a:extLst>
                  <a:ext uri="{FF2B5EF4-FFF2-40B4-BE49-F238E27FC236}">
                    <a16:creationId xmlns:a16="http://schemas.microsoft.com/office/drawing/2014/main" id="{6789CA10-45F1-C3DB-907C-CF0DB3A2B87A}"/>
                  </a:ext>
                </a:extLst>
              </p:cNvPr>
              <p:cNvSpPr/>
              <p:nvPr/>
            </p:nvSpPr>
            <p:spPr>
              <a:xfrm>
                <a:off x="10843185" y="464817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7" name="Rectangle: Rounded Corners 136">
                <a:extLst>
                  <a:ext uri="{FF2B5EF4-FFF2-40B4-BE49-F238E27FC236}">
                    <a16:creationId xmlns:a16="http://schemas.microsoft.com/office/drawing/2014/main" id="{4FF3DA23-26E7-0824-71DD-DC4AA97ACAB6}"/>
                  </a:ext>
                </a:extLst>
              </p:cNvPr>
              <p:cNvSpPr/>
              <p:nvPr/>
            </p:nvSpPr>
            <p:spPr>
              <a:xfrm>
                <a:off x="10843185" y="481135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8" name="Rectangle: Rounded Corners 137">
                <a:extLst>
                  <a:ext uri="{FF2B5EF4-FFF2-40B4-BE49-F238E27FC236}">
                    <a16:creationId xmlns:a16="http://schemas.microsoft.com/office/drawing/2014/main" id="{E8A14153-9FFF-FF7D-B22C-7B08C6BA7DC6}"/>
                  </a:ext>
                </a:extLst>
              </p:cNvPr>
              <p:cNvSpPr/>
              <p:nvPr/>
            </p:nvSpPr>
            <p:spPr>
              <a:xfrm>
                <a:off x="10843185" y="497165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52" name="TextBox 51">
              <a:extLst>
                <a:ext uri="{FF2B5EF4-FFF2-40B4-BE49-F238E27FC236}">
                  <a16:creationId xmlns:a16="http://schemas.microsoft.com/office/drawing/2014/main" id="{3AB43CCA-05C6-FBF7-73F9-E648BD2EC39F}"/>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Semibold"/>
                  <a:ea typeface="+mn-ea"/>
                  <a:cs typeface="+mn-cs"/>
                </a:rPr>
                <a:t>Agents</a:t>
              </a:r>
            </a:p>
          </p:txBody>
        </p:sp>
      </p:grpSp>
      <p:sp>
        <p:nvSpPr>
          <p:cNvPr id="19" name="Rectangle: Rounded Corners 18">
            <a:extLst>
              <a:ext uri="{FF2B5EF4-FFF2-40B4-BE49-F238E27FC236}">
                <a16:creationId xmlns:a16="http://schemas.microsoft.com/office/drawing/2014/main" id="{94629D75-B9C7-BD5A-7405-3465B1697F5F}"/>
              </a:ext>
              <a:ext uri="{C183D7F6-B498-43B3-948B-1728B52AA6E4}">
                <adec:decorative xmlns:adec="http://schemas.microsoft.com/office/drawing/2017/decorative" val="1"/>
              </a:ext>
            </a:extLst>
          </p:cNvPr>
          <p:cNvSpPr/>
          <p:nvPr/>
        </p:nvSpPr>
        <p:spPr bwMode="auto">
          <a:xfrm>
            <a:off x="3120569"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01" name="Group 200">
            <a:extLst>
              <a:ext uri="{FF2B5EF4-FFF2-40B4-BE49-F238E27FC236}">
                <a16:creationId xmlns:a16="http://schemas.microsoft.com/office/drawing/2014/main" id="{7DB395AF-DA89-F96E-9DA6-EA9CC3B34F9D}"/>
              </a:ext>
              <a:ext uri="{C183D7F6-B498-43B3-948B-1728B52AA6E4}">
                <adec:decorative xmlns:adec="http://schemas.microsoft.com/office/drawing/2017/decorative" val="1"/>
              </a:ext>
            </a:extLst>
          </p:cNvPr>
          <p:cNvGrpSpPr/>
          <p:nvPr/>
        </p:nvGrpSpPr>
        <p:grpSpPr>
          <a:xfrm>
            <a:off x="3524106" y="2266951"/>
            <a:ext cx="2466664" cy="1641972"/>
            <a:chOff x="3524106" y="2266951"/>
            <a:chExt cx="2466664" cy="1641972"/>
          </a:xfrm>
        </p:grpSpPr>
        <p:sp>
          <p:nvSpPr>
            <p:cNvPr id="147" name="Rectangle 146">
              <a:extLst>
                <a:ext uri="{FF2B5EF4-FFF2-40B4-BE49-F238E27FC236}">
                  <a16:creationId xmlns:a16="http://schemas.microsoft.com/office/drawing/2014/main" id="{57113803-03D1-78CE-0398-E64600F153FB}"/>
                </a:ext>
              </a:extLst>
            </p:cNvPr>
            <p:cNvSpPr>
              <a:spLocks/>
            </p:cNvSpPr>
            <p:nvPr/>
          </p:nvSpPr>
          <p:spPr>
            <a:xfrm>
              <a:off x="3524106" y="3508813"/>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162" name="Oval 161">
              <a:extLst>
                <a:ext uri="{FF2B5EF4-FFF2-40B4-BE49-F238E27FC236}">
                  <a16:creationId xmlns:a16="http://schemas.microsoft.com/office/drawing/2014/main" id="{6F4ECF31-4520-516C-6A91-523348A9B275}"/>
                </a:ext>
              </a:extLst>
            </p:cNvPr>
            <p:cNvSpPr/>
            <p:nvPr/>
          </p:nvSpPr>
          <p:spPr bwMode="auto">
            <a:xfrm>
              <a:off x="4225155" y="2266951"/>
              <a:ext cx="1064566" cy="1064564"/>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3" name="Picture 2">
              <a:extLst>
                <a:ext uri="{FF2B5EF4-FFF2-40B4-BE49-F238E27FC236}">
                  <a16:creationId xmlns:a16="http://schemas.microsoft.com/office/drawing/2014/main" id="{B914922F-3A34-808C-7D18-71CC20029E04}"/>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88288" y="2430084"/>
              <a:ext cx="738301" cy="7383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1EB1521E-D5F4-BA15-D491-238CD7A674F2}"/>
              </a:ext>
              <a:ext uri="{C183D7F6-B498-43B3-948B-1728B52AA6E4}">
                <adec:decorative xmlns:adec="http://schemas.microsoft.com/office/drawing/2017/decorative" val="1"/>
              </a:ext>
            </a:extLst>
          </p:cNvPr>
          <p:cNvCxnSpPr>
            <a:cxnSpLocks/>
          </p:cNvCxnSpPr>
          <p:nvPr/>
        </p:nvCxnSpPr>
        <p:spPr>
          <a:xfrm>
            <a:off x="4757437"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792873-5A45-AF00-514D-B117406778A7}"/>
              </a:ext>
              <a:ext uri="{C183D7F6-B498-43B3-948B-1728B52AA6E4}">
                <adec:decorative xmlns:adec="http://schemas.microsoft.com/office/drawing/2017/decorative" val="1"/>
              </a:ext>
            </a:extLst>
          </p:cNvPr>
          <p:cNvCxnSpPr>
            <a:cxnSpLocks/>
          </p:cNvCxnSpPr>
          <p:nvPr/>
        </p:nvCxnSpPr>
        <p:spPr>
          <a:xfrm>
            <a:off x="475743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61E1B5-1E8C-8ABB-B5A7-8CC1B621F6BE}"/>
              </a:ext>
              <a:ext uri="{C183D7F6-B498-43B3-948B-1728B52AA6E4}">
                <adec:decorative xmlns:adec="http://schemas.microsoft.com/office/drawing/2017/decorative" val="1"/>
              </a:ext>
            </a:extLst>
          </p:cNvPr>
          <p:cNvCxnSpPr>
            <a:cxnSpLocks/>
          </p:cNvCxnSpPr>
          <p:nvPr/>
        </p:nvCxnSpPr>
        <p:spPr>
          <a:xfrm rot="5400000">
            <a:off x="6394308"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11682E6-5A91-5CA0-EF19-EB5AA92EB923}"/>
              </a:ext>
              <a:ext uri="{C183D7F6-B498-43B3-948B-1728B52AA6E4}">
                <adec:decorative xmlns:adec="http://schemas.microsoft.com/office/drawing/2017/decorative" val="1"/>
              </a:ext>
            </a:extLst>
          </p:cNvPr>
          <p:cNvCxnSpPr>
            <a:cxnSpLocks/>
          </p:cNvCxnSpPr>
          <p:nvPr/>
        </p:nvCxnSpPr>
        <p:spPr>
          <a:xfrm rot="5400000">
            <a:off x="6394308"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F4717D-9EC9-235F-595B-E2FF3B78ADC4}"/>
              </a:ext>
              <a:ext uri="{C183D7F6-B498-43B3-948B-1728B52AA6E4}">
                <adec:decorative xmlns:adec="http://schemas.microsoft.com/office/drawing/2017/decorative" val="1"/>
              </a:ext>
            </a:extLst>
          </p:cNvPr>
          <p:cNvCxnSpPr>
            <a:cxnSpLocks/>
          </p:cNvCxnSpPr>
          <p:nvPr/>
        </p:nvCxnSpPr>
        <p:spPr>
          <a:xfrm rot="5400000">
            <a:off x="6394308"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162F1B-0DB7-9448-5C25-72F58A5FB042}"/>
              </a:ext>
              <a:ext uri="{C183D7F6-B498-43B3-948B-1728B52AA6E4}">
                <adec:decorative xmlns:adec="http://schemas.microsoft.com/office/drawing/2017/decorative" val="1"/>
              </a:ext>
            </a:extLst>
          </p:cNvPr>
          <p:cNvCxnSpPr>
            <a:cxnSpLocks/>
          </p:cNvCxnSpPr>
          <p:nvPr/>
        </p:nvCxnSpPr>
        <p:spPr>
          <a:xfrm>
            <a:off x="803117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EA0EFF2-D670-7AAE-CCCF-48B5065E9607}"/>
              </a:ext>
            </a:extLst>
          </p:cNvPr>
          <p:cNvSpPr/>
          <p:nvPr/>
        </p:nvSpPr>
        <p:spPr>
          <a:xfrm>
            <a:off x="6547029"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b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self-learning</a:t>
            </a:r>
          </a:p>
        </p:txBody>
      </p:sp>
      <p:cxnSp>
        <p:nvCxnSpPr>
          <p:cNvPr id="12" name="Straight Connector 11">
            <a:extLst>
              <a:ext uri="{FF2B5EF4-FFF2-40B4-BE49-F238E27FC236}">
                <a16:creationId xmlns:a16="http://schemas.microsoft.com/office/drawing/2014/main" id="{405EAE6D-4C7C-F955-1C3D-EDF059A9A88D}"/>
              </a:ext>
              <a:ext uri="{C183D7F6-B498-43B3-948B-1728B52AA6E4}">
                <adec:decorative xmlns:adec="http://schemas.microsoft.com/office/drawing/2017/decorative" val="1"/>
              </a:ext>
            </a:extLst>
          </p:cNvPr>
          <p:cNvCxnSpPr>
            <a:cxnSpLocks/>
          </p:cNvCxnSpPr>
          <p:nvPr/>
        </p:nvCxnSpPr>
        <p:spPr>
          <a:xfrm>
            <a:off x="6394308"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1619C08A-52C1-B810-9BC8-DC14301F8FD9}"/>
              </a:ext>
            </a:extLst>
          </p:cNvPr>
          <p:cNvSpPr/>
          <p:nvPr/>
        </p:nvSpPr>
        <p:spPr bwMode="auto">
          <a:xfrm>
            <a:off x="7099142" y="3331515"/>
            <a:ext cx="1914396"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Actions, capabilities</a:t>
            </a:r>
          </a:p>
        </p:txBody>
      </p:sp>
      <p:sp>
        <p:nvSpPr>
          <p:cNvPr id="150" name="Rectangle: Rounded Corners 149">
            <a:extLst>
              <a:ext uri="{FF2B5EF4-FFF2-40B4-BE49-F238E27FC236}">
                <a16:creationId xmlns:a16="http://schemas.microsoft.com/office/drawing/2014/main" id="{0524C39E-E8D5-574D-C051-BF509ADF0A09}"/>
              </a:ext>
            </a:extLst>
          </p:cNvPr>
          <p:cNvSpPr/>
          <p:nvPr/>
        </p:nvSpPr>
        <p:spPr bwMode="auto">
          <a:xfrm>
            <a:off x="6701969" y="2040576"/>
            <a:ext cx="2638425"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Instructions and Grounding</a:t>
            </a:r>
          </a:p>
        </p:txBody>
      </p:sp>
      <p:pic>
        <p:nvPicPr>
          <p:cNvPr id="20" name="Picture 2">
            <a:extLst>
              <a:ext uri="{FF2B5EF4-FFF2-40B4-BE49-F238E27FC236}">
                <a16:creationId xmlns:a16="http://schemas.microsoft.com/office/drawing/2014/main" id="{9C1E80E0-0EA4-162E-3E2F-CBCE5F61AA59}"/>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0362" y="5705587"/>
            <a:ext cx="192088" cy="19208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1">
            <a:extLst>
              <a:ext uri="{FF2B5EF4-FFF2-40B4-BE49-F238E27FC236}">
                <a16:creationId xmlns:a16="http://schemas.microsoft.com/office/drawing/2014/main" id="{D53B8B82-7EB7-D6B1-4A05-9E701949E310}"/>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69390C7-C669-A3AC-9EE6-5FF58E71DB3C}"/>
              </a:ext>
            </a:extLst>
          </p:cNvPr>
          <p:cNvSpPr txBox="1"/>
          <p:nvPr/>
        </p:nvSpPr>
        <p:spPr>
          <a:xfrm>
            <a:off x="262326" y="4207476"/>
            <a:ext cx="270552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65000"/>
                  </a:srgbClr>
                </a:solidFill>
                <a:effectLst/>
                <a:uLnTx/>
                <a:uFillTx/>
                <a:latin typeface="Segoe UI"/>
                <a:ea typeface="+mn-ea"/>
                <a:cs typeface="+mn-cs"/>
              </a:rPr>
              <a:t>Note: other tools can be used to create declarative agents</a:t>
            </a:r>
          </a:p>
        </p:txBody>
      </p:sp>
    </p:spTree>
    <p:extLst>
      <p:ext uri="{BB962C8B-B14F-4D97-AF65-F5344CB8AC3E}">
        <p14:creationId xmlns:p14="http://schemas.microsoft.com/office/powerpoint/2010/main" val="3112755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DF3E-B9A8-168E-25AD-E0B6EFDCF626}"/>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7C094A1-47BA-254F-9532-A1FA1E850C5E}"/>
              </a:ext>
            </a:extLst>
          </p:cNvPr>
          <p:cNvPicPr>
            <a:picLocks noChangeAspect="1"/>
          </p:cNvPicPr>
          <p:nvPr/>
        </p:nvPicPr>
        <p:blipFill>
          <a:blip r:embed="rId3"/>
          <a:stretch>
            <a:fillRect/>
          </a:stretch>
        </p:blipFill>
        <p:spPr>
          <a:xfrm>
            <a:off x="0" y="2484471"/>
            <a:ext cx="12192000" cy="1399186"/>
          </a:xfrm>
          <a:prstGeom prst="rect">
            <a:avLst/>
          </a:prstGeom>
        </p:spPr>
      </p:pic>
      <p:pic>
        <p:nvPicPr>
          <p:cNvPr id="19" name="Picture 18">
            <a:extLst>
              <a:ext uri="{FF2B5EF4-FFF2-40B4-BE49-F238E27FC236}">
                <a16:creationId xmlns:a16="http://schemas.microsoft.com/office/drawing/2014/main" id="{3F79BEC6-9F74-AC1D-8D13-D41CF4CE4F2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0" y="4778054"/>
            <a:ext cx="12192000" cy="1399186"/>
          </a:xfrm>
          <a:prstGeom prst="rect">
            <a:avLst/>
          </a:prstGeom>
        </p:spPr>
      </p:pic>
      <p:sp>
        <p:nvSpPr>
          <p:cNvPr id="20" name="Rectangle: Rounded Corners 19">
            <a:extLst>
              <a:ext uri="{FF2B5EF4-FFF2-40B4-BE49-F238E27FC236}">
                <a16:creationId xmlns:a16="http://schemas.microsoft.com/office/drawing/2014/main" id="{6AED89DA-2B58-38E2-2131-733B08620767}"/>
              </a:ext>
            </a:extLst>
          </p:cNvPr>
          <p:cNvSpPr/>
          <p:nvPr/>
        </p:nvSpPr>
        <p:spPr bwMode="auto">
          <a:xfrm>
            <a:off x="4335694" y="5431604"/>
            <a:ext cx="2691830" cy="493160"/>
          </a:xfrm>
          <a:prstGeom prst="roundRect">
            <a:avLst/>
          </a:prstGeom>
          <a:noFill/>
          <a:ln w="57150">
            <a:solidFill>
              <a:srgbClr val="C00000"/>
            </a:solidFill>
            <a:headEnd type="none" w="med" len="med"/>
            <a:tailEnd type="none" w="med" len="med"/>
            <a:extLst>
              <a:ext uri="{C807C97D-BFC1-408E-A445-0C87EB9F89A2}">
                <ask:lineSketchStyleProps xmlns:ask="http://schemas.microsoft.com/office/drawing/2018/sketchyshapes" sd="3959750433">
                  <a:custGeom>
                    <a:avLst/>
                    <a:gdLst>
                      <a:gd name="connsiteX0" fmla="*/ 0 w 2691830"/>
                      <a:gd name="connsiteY0" fmla="*/ 82195 h 493160"/>
                      <a:gd name="connsiteX1" fmla="*/ 82195 w 2691830"/>
                      <a:gd name="connsiteY1" fmla="*/ 0 h 493160"/>
                      <a:gd name="connsiteX2" fmla="*/ 562409 w 2691830"/>
                      <a:gd name="connsiteY2" fmla="*/ 0 h 493160"/>
                      <a:gd name="connsiteX3" fmla="*/ 1093171 w 2691830"/>
                      <a:gd name="connsiteY3" fmla="*/ 0 h 493160"/>
                      <a:gd name="connsiteX4" fmla="*/ 1649208 w 2691830"/>
                      <a:gd name="connsiteY4" fmla="*/ 0 h 493160"/>
                      <a:gd name="connsiteX5" fmla="*/ 2609635 w 2691830"/>
                      <a:gd name="connsiteY5" fmla="*/ 0 h 493160"/>
                      <a:gd name="connsiteX6" fmla="*/ 2691830 w 2691830"/>
                      <a:gd name="connsiteY6" fmla="*/ 82195 h 493160"/>
                      <a:gd name="connsiteX7" fmla="*/ 2691830 w 2691830"/>
                      <a:gd name="connsiteY7" fmla="*/ 410965 h 493160"/>
                      <a:gd name="connsiteX8" fmla="*/ 2609635 w 2691830"/>
                      <a:gd name="connsiteY8" fmla="*/ 493160 h 493160"/>
                      <a:gd name="connsiteX9" fmla="*/ 2053598 w 2691830"/>
                      <a:gd name="connsiteY9" fmla="*/ 493160 h 493160"/>
                      <a:gd name="connsiteX10" fmla="*/ 1497561 w 2691830"/>
                      <a:gd name="connsiteY10" fmla="*/ 493160 h 493160"/>
                      <a:gd name="connsiteX11" fmla="*/ 966799 w 2691830"/>
                      <a:gd name="connsiteY11" fmla="*/ 493160 h 493160"/>
                      <a:gd name="connsiteX12" fmla="*/ 82195 w 2691830"/>
                      <a:gd name="connsiteY12" fmla="*/ 493160 h 493160"/>
                      <a:gd name="connsiteX13" fmla="*/ 0 w 2691830"/>
                      <a:gd name="connsiteY13" fmla="*/ 410965 h 493160"/>
                      <a:gd name="connsiteX14" fmla="*/ 0 w 2691830"/>
                      <a:gd name="connsiteY14" fmla="*/ 82195 h 49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830" h="493160" extrusionOk="0">
                        <a:moveTo>
                          <a:pt x="0" y="82195"/>
                        </a:moveTo>
                        <a:cubicBezTo>
                          <a:pt x="-8804" y="39753"/>
                          <a:pt x="33224" y="4346"/>
                          <a:pt x="82195" y="0"/>
                        </a:cubicBezTo>
                        <a:cubicBezTo>
                          <a:pt x="267165" y="-48043"/>
                          <a:pt x="326219" y="33371"/>
                          <a:pt x="562409" y="0"/>
                        </a:cubicBezTo>
                        <a:cubicBezTo>
                          <a:pt x="798599" y="-33371"/>
                          <a:pt x="890796" y="44856"/>
                          <a:pt x="1093171" y="0"/>
                        </a:cubicBezTo>
                        <a:cubicBezTo>
                          <a:pt x="1295546" y="-44856"/>
                          <a:pt x="1433616" y="57550"/>
                          <a:pt x="1649208" y="0"/>
                        </a:cubicBezTo>
                        <a:cubicBezTo>
                          <a:pt x="1864800" y="-57550"/>
                          <a:pt x="2296693" y="27873"/>
                          <a:pt x="2609635" y="0"/>
                        </a:cubicBezTo>
                        <a:cubicBezTo>
                          <a:pt x="2660603" y="7675"/>
                          <a:pt x="2692290" y="35900"/>
                          <a:pt x="2691830" y="82195"/>
                        </a:cubicBezTo>
                        <a:cubicBezTo>
                          <a:pt x="2723792" y="242243"/>
                          <a:pt x="2656619" y="273813"/>
                          <a:pt x="2691830" y="410965"/>
                        </a:cubicBezTo>
                        <a:cubicBezTo>
                          <a:pt x="2687560" y="454303"/>
                          <a:pt x="2653892" y="489777"/>
                          <a:pt x="2609635" y="493160"/>
                        </a:cubicBezTo>
                        <a:cubicBezTo>
                          <a:pt x="2400527" y="501664"/>
                          <a:pt x="2288431" y="462122"/>
                          <a:pt x="2053598" y="493160"/>
                        </a:cubicBezTo>
                        <a:cubicBezTo>
                          <a:pt x="1818765" y="524198"/>
                          <a:pt x="1682120" y="468968"/>
                          <a:pt x="1497561" y="493160"/>
                        </a:cubicBezTo>
                        <a:cubicBezTo>
                          <a:pt x="1313002" y="517352"/>
                          <a:pt x="1195259" y="480571"/>
                          <a:pt x="966799" y="493160"/>
                        </a:cubicBezTo>
                        <a:cubicBezTo>
                          <a:pt x="738339" y="505749"/>
                          <a:pt x="427940" y="418530"/>
                          <a:pt x="82195" y="493160"/>
                        </a:cubicBezTo>
                        <a:cubicBezTo>
                          <a:pt x="34421" y="492092"/>
                          <a:pt x="-1074" y="453437"/>
                          <a:pt x="0" y="410965"/>
                        </a:cubicBezTo>
                        <a:cubicBezTo>
                          <a:pt x="-30746" y="339278"/>
                          <a:pt x="30301" y="176802"/>
                          <a:pt x="0" y="82195"/>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21" name="Title 20">
            <a:extLst>
              <a:ext uri="{FF2B5EF4-FFF2-40B4-BE49-F238E27FC236}">
                <a16:creationId xmlns:a16="http://schemas.microsoft.com/office/drawing/2014/main" id="{91F183A5-561B-8878-8B4D-B464B09CA97F}"/>
              </a:ext>
            </a:extLst>
          </p:cNvPr>
          <p:cNvSpPr>
            <a:spLocks noGrp="1"/>
          </p:cNvSpPr>
          <p:nvPr>
            <p:ph type="title"/>
          </p:nvPr>
        </p:nvSpPr>
        <p:spPr>
          <a:xfrm>
            <a:off x="588263" y="457200"/>
            <a:ext cx="11018520" cy="553998"/>
          </a:xfrm>
        </p:spPr>
        <p:txBody>
          <a:bodyPr/>
          <a:lstStyle/>
          <a:p>
            <a:r>
              <a:rPr lang="en-US"/>
              <a:t>What 'Publish' really does in Copilot Studio</a:t>
            </a:r>
            <a:endParaRPr lang="en-150"/>
          </a:p>
        </p:txBody>
      </p:sp>
      <p:sp>
        <p:nvSpPr>
          <p:cNvPr id="22" name="Text Placeholder 21">
            <a:extLst>
              <a:ext uri="{FF2B5EF4-FFF2-40B4-BE49-F238E27FC236}">
                <a16:creationId xmlns:a16="http://schemas.microsoft.com/office/drawing/2014/main" id="{6727B578-3515-3BCF-4E83-2F3948F61852}"/>
              </a:ext>
            </a:extLst>
          </p:cNvPr>
          <p:cNvSpPr>
            <a:spLocks noGrp="1"/>
          </p:cNvSpPr>
          <p:nvPr>
            <p:ph type="body" sz="quarter" idx="10"/>
          </p:nvPr>
        </p:nvSpPr>
        <p:spPr>
          <a:xfrm>
            <a:off x="586390" y="1434370"/>
            <a:ext cx="11018520" cy="861774"/>
          </a:xfrm>
        </p:spPr>
        <p:txBody>
          <a:bodyPr/>
          <a:lstStyle/>
          <a:p>
            <a:r>
              <a:rPr lang="en-US"/>
              <a:t>Publishing an agent in Copilot Studio and publishing customizations in a solution are not the same thing. </a:t>
            </a:r>
            <a:endParaRPr lang="en-150"/>
          </a:p>
        </p:txBody>
      </p:sp>
      <p:sp>
        <p:nvSpPr>
          <p:cNvPr id="23" name="Rectangle: Rounded Corners 22">
            <a:extLst>
              <a:ext uri="{FF2B5EF4-FFF2-40B4-BE49-F238E27FC236}">
                <a16:creationId xmlns:a16="http://schemas.microsoft.com/office/drawing/2014/main" id="{E90A8316-D203-7463-DC33-3666B35818C0}"/>
              </a:ext>
            </a:extLst>
          </p:cNvPr>
          <p:cNvSpPr/>
          <p:nvPr/>
        </p:nvSpPr>
        <p:spPr bwMode="auto">
          <a:xfrm>
            <a:off x="9349482" y="3225160"/>
            <a:ext cx="1354477" cy="493160"/>
          </a:xfrm>
          <a:prstGeom prst="roundRect">
            <a:avLst/>
          </a:prstGeom>
          <a:noFill/>
          <a:ln w="57150">
            <a:solidFill>
              <a:srgbClr val="C00000"/>
            </a:solidFill>
            <a:headEnd type="none" w="med" len="med"/>
            <a:tailEnd type="none" w="med" len="med"/>
            <a:extLst>
              <a:ext uri="{C807C97D-BFC1-408E-A445-0C87EB9F89A2}">
                <ask:lineSketchStyleProps xmlns:ask="http://schemas.microsoft.com/office/drawing/2018/sketchyshapes" sd="3959750433">
                  <a:custGeom>
                    <a:avLst/>
                    <a:gdLst>
                      <a:gd name="connsiteX0" fmla="*/ 0 w 2691830"/>
                      <a:gd name="connsiteY0" fmla="*/ 82195 h 493160"/>
                      <a:gd name="connsiteX1" fmla="*/ 82195 w 2691830"/>
                      <a:gd name="connsiteY1" fmla="*/ 0 h 493160"/>
                      <a:gd name="connsiteX2" fmla="*/ 562409 w 2691830"/>
                      <a:gd name="connsiteY2" fmla="*/ 0 h 493160"/>
                      <a:gd name="connsiteX3" fmla="*/ 1093171 w 2691830"/>
                      <a:gd name="connsiteY3" fmla="*/ 0 h 493160"/>
                      <a:gd name="connsiteX4" fmla="*/ 1649208 w 2691830"/>
                      <a:gd name="connsiteY4" fmla="*/ 0 h 493160"/>
                      <a:gd name="connsiteX5" fmla="*/ 2609635 w 2691830"/>
                      <a:gd name="connsiteY5" fmla="*/ 0 h 493160"/>
                      <a:gd name="connsiteX6" fmla="*/ 2691830 w 2691830"/>
                      <a:gd name="connsiteY6" fmla="*/ 82195 h 493160"/>
                      <a:gd name="connsiteX7" fmla="*/ 2691830 w 2691830"/>
                      <a:gd name="connsiteY7" fmla="*/ 410965 h 493160"/>
                      <a:gd name="connsiteX8" fmla="*/ 2609635 w 2691830"/>
                      <a:gd name="connsiteY8" fmla="*/ 493160 h 493160"/>
                      <a:gd name="connsiteX9" fmla="*/ 2053598 w 2691830"/>
                      <a:gd name="connsiteY9" fmla="*/ 493160 h 493160"/>
                      <a:gd name="connsiteX10" fmla="*/ 1497561 w 2691830"/>
                      <a:gd name="connsiteY10" fmla="*/ 493160 h 493160"/>
                      <a:gd name="connsiteX11" fmla="*/ 966799 w 2691830"/>
                      <a:gd name="connsiteY11" fmla="*/ 493160 h 493160"/>
                      <a:gd name="connsiteX12" fmla="*/ 82195 w 2691830"/>
                      <a:gd name="connsiteY12" fmla="*/ 493160 h 493160"/>
                      <a:gd name="connsiteX13" fmla="*/ 0 w 2691830"/>
                      <a:gd name="connsiteY13" fmla="*/ 410965 h 493160"/>
                      <a:gd name="connsiteX14" fmla="*/ 0 w 2691830"/>
                      <a:gd name="connsiteY14" fmla="*/ 82195 h 49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830" h="493160" extrusionOk="0">
                        <a:moveTo>
                          <a:pt x="0" y="82195"/>
                        </a:moveTo>
                        <a:cubicBezTo>
                          <a:pt x="-8804" y="39753"/>
                          <a:pt x="33224" y="4346"/>
                          <a:pt x="82195" y="0"/>
                        </a:cubicBezTo>
                        <a:cubicBezTo>
                          <a:pt x="267165" y="-48043"/>
                          <a:pt x="326219" y="33371"/>
                          <a:pt x="562409" y="0"/>
                        </a:cubicBezTo>
                        <a:cubicBezTo>
                          <a:pt x="798599" y="-33371"/>
                          <a:pt x="890796" y="44856"/>
                          <a:pt x="1093171" y="0"/>
                        </a:cubicBezTo>
                        <a:cubicBezTo>
                          <a:pt x="1295546" y="-44856"/>
                          <a:pt x="1433616" y="57550"/>
                          <a:pt x="1649208" y="0"/>
                        </a:cubicBezTo>
                        <a:cubicBezTo>
                          <a:pt x="1864800" y="-57550"/>
                          <a:pt x="2296693" y="27873"/>
                          <a:pt x="2609635" y="0"/>
                        </a:cubicBezTo>
                        <a:cubicBezTo>
                          <a:pt x="2660603" y="7675"/>
                          <a:pt x="2692290" y="35900"/>
                          <a:pt x="2691830" y="82195"/>
                        </a:cubicBezTo>
                        <a:cubicBezTo>
                          <a:pt x="2723792" y="242243"/>
                          <a:pt x="2656619" y="273813"/>
                          <a:pt x="2691830" y="410965"/>
                        </a:cubicBezTo>
                        <a:cubicBezTo>
                          <a:pt x="2687560" y="454303"/>
                          <a:pt x="2653892" y="489777"/>
                          <a:pt x="2609635" y="493160"/>
                        </a:cubicBezTo>
                        <a:cubicBezTo>
                          <a:pt x="2400527" y="501664"/>
                          <a:pt x="2288431" y="462122"/>
                          <a:pt x="2053598" y="493160"/>
                        </a:cubicBezTo>
                        <a:cubicBezTo>
                          <a:pt x="1818765" y="524198"/>
                          <a:pt x="1682120" y="468968"/>
                          <a:pt x="1497561" y="493160"/>
                        </a:cubicBezTo>
                        <a:cubicBezTo>
                          <a:pt x="1313002" y="517352"/>
                          <a:pt x="1195259" y="480571"/>
                          <a:pt x="966799" y="493160"/>
                        </a:cubicBezTo>
                        <a:cubicBezTo>
                          <a:pt x="738339" y="505749"/>
                          <a:pt x="427940" y="418530"/>
                          <a:pt x="82195" y="493160"/>
                        </a:cubicBezTo>
                        <a:cubicBezTo>
                          <a:pt x="34421" y="492092"/>
                          <a:pt x="-1074" y="453437"/>
                          <a:pt x="0" y="410965"/>
                        </a:cubicBezTo>
                        <a:cubicBezTo>
                          <a:pt x="-30746" y="339278"/>
                          <a:pt x="30301" y="176802"/>
                          <a:pt x="0" y="82195"/>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25" name="TextBox 24">
            <a:extLst>
              <a:ext uri="{FF2B5EF4-FFF2-40B4-BE49-F238E27FC236}">
                <a16:creationId xmlns:a16="http://schemas.microsoft.com/office/drawing/2014/main" id="{86EF2EB0-AAE4-CAE7-76A5-CA119D33603F}"/>
              </a:ext>
            </a:extLst>
          </p:cNvPr>
          <p:cNvSpPr txBox="1"/>
          <p:nvPr/>
        </p:nvSpPr>
        <p:spPr>
          <a:xfrm>
            <a:off x="5880100" y="2582988"/>
            <a:ext cx="3183955" cy="31547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9900" b="0" i="0"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Segoe Sans Display"/>
                <a:ea typeface="+mn-ea"/>
                <a:cs typeface="+mn-cs"/>
              </a:rPr>
              <a:t>≠</a:t>
            </a:r>
          </a:p>
        </p:txBody>
      </p:sp>
      <p:sp>
        <p:nvSpPr>
          <p:cNvPr id="26" name="TextBox 25">
            <a:extLst>
              <a:ext uri="{FF2B5EF4-FFF2-40B4-BE49-F238E27FC236}">
                <a16:creationId xmlns:a16="http://schemas.microsoft.com/office/drawing/2014/main" id="{0830B8EB-41DB-6D55-45CB-3718622FEDE5}"/>
              </a:ext>
            </a:extLst>
          </p:cNvPr>
          <p:cNvSpPr txBox="1"/>
          <p:nvPr/>
        </p:nvSpPr>
        <p:spPr>
          <a:xfrm>
            <a:off x="8515420" y="3941389"/>
            <a:ext cx="302260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a:ea typeface="+mn-ea"/>
                <a:cs typeface="+mn-cs"/>
              </a:rPr>
              <a:t>Publishes  the latest version of the agent to its deployed channels (Web, Teams, etc.)</a:t>
            </a:r>
            <a:endParaRPr kumimoji="0" lang="en-150" sz="1800" b="0" i="0" u="none" strike="noStrike" kern="1200" cap="none" spc="0" normalizeH="0" baseline="0" noProof="0" err="1">
              <a:ln>
                <a:noFill/>
              </a:ln>
              <a:solidFill>
                <a:srgbClr val="FFFFFF"/>
              </a:solidFill>
              <a:effectLst/>
              <a:uLnTx/>
              <a:uFillTx/>
              <a:latin typeface="Segoe Sans Display"/>
              <a:ea typeface="+mn-ea"/>
              <a:cs typeface="+mn-cs"/>
            </a:endParaRPr>
          </a:p>
        </p:txBody>
      </p:sp>
      <p:sp>
        <p:nvSpPr>
          <p:cNvPr id="27" name="TextBox 26">
            <a:extLst>
              <a:ext uri="{FF2B5EF4-FFF2-40B4-BE49-F238E27FC236}">
                <a16:creationId xmlns:a16="http://schemas.microsoft.com/office/drawing/2014/main" id="{08BB26CE-B5E4-9555-E476-FF7A9F640F12}"/>
              </a:ext>
            </a:extLst>
          </p:cNvPr>
          <p:cNvSpPr txBox="1"/>
          <p:nvPr/>
        </p:nvSpPr>
        <p:spPr>
          <a:xfrm>
            <a:off x="3154216" y="6228040"/>
            <a:ext cx="4630883"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a:ea typeface="+mn-ea"/>
                <a:cs typeface="+mn-cs"/>
              </a:rPr>
              <a:t>Publishes other Power Platform customizations, like Dataverse table changes</a:t>
            </a:r>
            <a:endParaRPr kumimoji="0" lang="en-150" sz="1800" b="0" i="0" u="none" strike="noStrike" kern="1200" cap="none" spc="0" normalizeH="0" baseline="0" noProof="0">
              <a:ln>
                <a:noFill/>
              </a:ln>
              <a:solidFill>
                <a:srgbClr val="FFFFFF"/>
              </a:solidFill>
              <a:effectLst/>
              <a:uLnTx/>
              <a:uFillTx/>
              <a:latin typeface="Segoe Sans Display"/>
              <a:ea typeface="+mn-ea"/>
              <a:cs typeface="+mn-cs"/>
            </a:endParaRPr>
          </a:p>
        </p:txBody>
      </p:sp>
    </p:spTree>
    <p:extLst>
      <p:ext uri="{BB962C8B-B14F-4D97-AF65-F5344CB8AC3E}">
        <p14:creationId xmlns:p14="http://schemas.microsoft.com/office/powerpoint/2010/main" val="1927364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2F5DC1-2934-5BA5-8B3F-3F5D262243B9}"/>
              </a:ext>
              <a:ext uri="{C183D7F6-B498-43B3-948B-1728B52AA6E4}">
                <adec:decorative xmlns:adec="http://schemas.microsoft.com/office/drawing/2017/decorative" val="1"/>
              </a:ext>
            </a:extLst>
          </p:cNvPr>
          <p:cNvSpPr/>
          <p:nvPr/>
        </p:nvSpPr>
        <p:spPr bwMode="auto">
          <a:xfrm>
            <a:off x="4188054" y="1447800"/>
            <a:ext cx="7450838" cy="4953000"/>
          </a:xfrm>
          <a:prstGeom prst="roundRect">
            <a:avLst>
              <a:gd name="adj" fmla="val 2308"/>
            </a:avLst>
          </a:prstGeom>
          <a:solidFill>
            <a:schemeClr val="bg1"/>
          </a:solidFill>
          <a:ln w="6350">
            <a:solidFill>
              <a:schemeClr val="bg1">
                <a:lumMod val="75000"/>
              </a:schemeClr>
            </a:solidFill>
            <a:headEnd type="none" w="med" len="med"/>
            <a:tailEnd type="none" w="med" len="med"/>
          </a:ln>
          <a:effectLst>
            <a:outerShdw blurRad="88900" sx="103000" sy="103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58145D9E-BE3F-8563-3877-B2416AF1D669}"/>
              </a:ext>
              <a:ext uri="{C183D7F6-B498-43B3-948B-1728B52AA6E4}">
                <adec:decorative xmlns:adec="http://schemas.microsoft.com/office/drawing/2017/decorative" val="1"/>
              </a:ext>
            </a:extLst>
          </p:cNvPr>
          <p:cNvGrpSpPr>
            <a:grpSpLocks/>
          </p:cNvGrpSpPr>
          <p:nvPr/>
        </p:nvGrpSpPr>
        <p:grpSpPr>
          <a:xfrm>
            <a:off x="4832758" y="1967021"/>
            <a:ext cx="1013277" cy="1013277"/>
            <a:chOff x="1707415" y="920254"/>
            <a:chExt cx="1452880" cy="1452880"/>
          </a:xfrm>
        </p:grpSpPr>
        <p:sp>
          <p:nvSpPr>
            <p:cNvPr id="62" name="Oval 61">
              <a:extLst>
                <a:ext uri="{FF2B5EF4-FFF2-40B4-BE49-F238E27FC236}">
                  <a16:creationId xmlns:a16="http://schemas.microsoft.com/office/drawing/2014/main" id="{5229FC89-2596-252B-0BEF-8B940233AA99}"/>
                </a:ext>
              </a:extLst>
            </p:cNvPr>
            <p:cNvSpPr/>
            <p:nvPr/>
          </p:nvSpPr>
          <p:spPr bwMode="auto">
            <a:xfrm>
              <a:off x="1707415" y="920254"/>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06864969-3547-B25F-BEBE-DE0A9F834BB3}"/>
                </a:ext>
              </a:extLst>
            </p:cNvPr>
            <p:cNvSpPr/>
            <p:nvPr/>
          </p:nvSpPr>
          <p:spPr bwMode="auto">
            <a:xfrm>
              <a:off x="1835050" y="1047889"/>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sp>
        <p:nvSpPr>
          <p:cNvPr id="2" name="Title 1">
            <a:extLst>
              <a:ext uri="{FF2B5EF4-FFF2-40B4-BE49-F238E27FC236}">
                <a16:creationId xmlns:a16="http://schemas.microsoft.com/office/drawing/2014/main" id="{922A31EF-BF2B-154E-8A1A-21E833967C16}"/>
              </a:ext>
            </a:extLst>
          </p:cNvPr>
          <p:cNvSpPr>
            <a:spLocks noGrp="1"/>
          </p:cNvSpPr>
          <p:nvPr>
            <p:ph type="title"/>
          </p:nvPr>
        </p:nvSpPr>
        <p:spPr/>
        <p:txBody>
          <a:bodyPr/>
          <a:lstStyle/>
          <a:p>
            <a:r>
              <a:rPr lang="en-US"/>
              <a:t>Power Platform ALM</a:t>
            </a:r>
          </a:p>
        </p:txBody>
      </p:sp>
      <p:sp>
        <p:nvSpPr>
          <p:cNvPr id="7" name="Text Placeholder 11">
            <a:extLst>
              <a:ext uri="{FF2B5EF4-FFF2-40B4-BE49-F238E27FC236}">
                <a16:creationId xmlns:a16="http://schemas.microsoft.com/office/drawing/2014/main" id="{88CAF22C-6863-669A-F1E0-ECA26F14E4B4}"/>
              </a:ext>
            </a:extLst>
          </p:cNvPr>
          <p:cNvSpPr txBox="1">
            <a:spLocks/>
          </p:cNvSpPr>
          <p:nvPr/>
        </p:nvSpPr>
        <p:spPr>
          <a:xfrm>
            <a:off x="588263" y="1508954"/>
            <a:ext cx="3459862" cy="984885"/>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Makers have agent lifecycle management requirements -  governance, development,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maintenance</a:t>
            </a:r>
          </a:p>
        </p:txBody>
      </p:sp>
      <p:sp>
        <p:nvSpPr>
          <p:cNvPr id="8" name="Text Placeholder 12">
            <a:extLst>
              <a:ext uri="{FF2B5EF4-FFF2-40B4-BE49-F238E27FC236}">
                <a16:creationId xmlns:a16="http://schemas.microsoft.com/office/drawing/2014/main" id="{0DDF7E63-98A7-BF63-1AE8-28699BC15757}"/>
              </a:ext>
            </a:extLst>
          </p:cNvPr>
          <p:cNvSpPr txBox="1">
            <a:spLocks/>
          </p:cNvSpPr>
          <p:nvPr/>
        </p:nvSpPr>
        <p:spPr>
          <a:xfrm>
            <a:off x="588263" y="3010510"/>
            <a:ext cx="3459862" cy="984885"/>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Makers can export and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import agents across multiple environments – development,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test and production</a:t>
            </a:r>
          </a:p>
        </p:txBody>
      </p:sp>
      <p:cxnSp>
        <p:nvCxnSpPr>
          <p:cNvPr id="10" name="Straight Connector 9">
            <a:extLst>
              <a:ext uri="{FF2B5EF4-FFF2-40B4-BE49-F238E27FC236}">
                <a16:creationId xmlns:a16="http://schemas.microsoft.com/office/drawing/2014/main" id="{8596C648-8157-C629-D5E7-B9C02C21E32C}"/>
              </a:ext>
              <a:ext uri="{C183D7F6-B498-43B3-948B-1728B52AA6E4}">
                <adec:decorative xmlns:adec="http://schemas.microsoft.com/office/drawing/2017/decorative" val="1"/>
              </a:ext>
            </a:extLst>
          </p:cNvPr>
          <p:cNvCxnSpPr>
            <a:cxnSpLocks/>
          </p:cNvCxnSpPr>
          <p:nvPr/>
        </p:nvCxnSpPr>
        <p:spPr>
          <a:xfrm>
            <a:off x="588263" y="2744280"/>
            <a:ext cx="318508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9DC6F4-40F3-B3F4-94FE-100D6B4EDB36}"/>
              </a:ext>
              <a:ext uri="{C183D7F6-B498-43B3-948B-1728B52AA6E4}">
                <adec:decorative xmlns:adec="http://schemas.microsoft.com/office/drawing/2017/decorative" val="1"/>
              </a:ext>
            </a:extLst>
          </p:cNvPr>
          <p:cNvCxnSpPr>
            <a:cxnSpLocks/>
          </p:cNvCxnSpPr>
          <p:nvPr/>
        </p:nvCxnSpPr>
        <p:spPr>
          <a:xfrm rot="5400000" flipH="1">
            <a:off x="5231254" y="3391615"/>
            <a:ext cx="512591" cy="0"/>
          </a:xfrm>
          <a:prstGeom prst="line">
            <a:avLst/>
          </a:prstGeom>
          <a:noFill/>
          <a:ln w="6350" cap="rnd" cmpd="sng" algn="ctr">
            <a:solidFill>
              <a:schemeClr val="bg1">
                <a:lumMod val="75000"/>
              </a:schemeClr>
            </a:solidFill>
            <a:prstDash val="solid"/>
            <a:round/>
            <a:headEnd type="none" w="med" len="sm"/>
            <a:tailEnd type="triangle" w="med" len="sm"/>
          </a:ln>
          <a:effectLst/>
        </p:spPr>
      </p:cxnSp>
      <p:cxnSp>
        <p:nvCxnSpPr>
          <p:cNvPr id="27" name="Straight Connector 26">
            <a:extLst>
              <a:ext uri="{FF2B5EF4-FFF2-40B4-BE49-F238E27FC236}">
                <a16:creationId xmlns:a16="http://schemas.microsoft.com/office/drawing/2014/main" id="{F5CD6A13-337E-E52F-35CA-FB0E6797E386}"/>
              </a:ext>
              <a:ext uri="{C183D7F6-B498-43B3-948B-1728B52AA6E4}">
                <adec:decorative xmlns:adec="http://schemas.microsoft.com/office/drawing/2017/decorative" val="1"/>
              </a:ext>
            </a:extLst>
          </p:cNvPr>
          <p:cNvCxnSpPr>
            <a:cxnSpLocks/>
          </p:cNvCxnSpPr>
          <p:nvPr/>
        </p:nvCxnSpPr>
        <p:spPr>
          <a:xfrm rot="16200000" flipH="1" flipV="1">
            <a:off x="4934947" y="3391615"/>
            <a:ext cx="512591" cy="0"/>
          </a:xfrm>
          <a:prstGeom prst="line">
            <a:avLst/>
          </a:prstGeom>
          <a:noFill/>
          <a:ln w="6350" cap="rnd" cmpd="sng" algn="ctr">
            <a:solidFill>
              <a:schemeClr val="bg1">
                <a:lumMod val="75000"/>
              </a:schemeClr>
            </a:solidFill>
            <a:prstDash val="solid"/>
            <a:round/>
            <a:headEnd type="none" w="med" len="sm"/>
            <a:tailEnd type="triangle" w="med" len="sm"/>
          </a:ln>
          <a:effectLst/>
        </p:spPr>
      </p:cxnSp>
      <p:grpSp>
        <p:nvGrpSpPr>
          <p:cNvPr id="29" name="Group 28">
            <a:extLst>
              <a:ext uri="{FF2B5EF4-FFF2-40B4-BE49-F238E27FC236}">
                <a16:creationId xmlns:a16="http://schemas.microsoft.com/office/drawing/2014/main" id="{02674516-12CE-4D8E-D759-EB6601F868AA}"/>
              </a:ext>
              <a:ext uri="{C183D7F6-B498-43B3-948B-1728B52AA6E4}">
                <adec:decorative xmlns:adec="http://schemas.microsoft.com/office/drawing/2017/decorative" val="1"/>
              </a:ext>
            </a:extLst>
          </p:cNvPr>
          <p:cNvGrpSpPr/>
          <p:nvPr/>
        </p:nvGrpSpPr>
        <p:grpSpPr>
          <a:xfrm>
            <a:off x="4697696" y="3850907"/>
            <a:ext cx="645289" cy="268823"/>
            <a:chOff x="4347862" y="2820811"/>
            <a:chExt cx="1545873" cy="644000"/>
          </a:xfrm>
        </p:grpSpPr>
        <p:pic>
          <p:nvPicPr>
            <p:cNvPr id="32" name="Picture 2">
              <a:extLst>
                <a:ext uri="{FF2B5EF4-FFF2-40B4-BE49-F238E27FC236}">
                  <a16:creationId xmlns:a16="http://schemas.microsoft.com/office/drawing/2014/main" id="{E08972E3-00A3-E5D4-6298-11D82F26AFD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F606E67B-12AC-2A72-FBF1-563D2DF48040}"/>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Rounded Corners 29">
            <a:extLst>
              <a:ext uri="{FF2B5EF4-FFF2-40B4-BE49-F238E27FC236}">
                <a16:creationId xmlns:a16="http://schemas.microsoft.com/office/drawing/2014/main" id="{ABA6991C-E734-836A-B2F0-BF9D42CF4954}"/>
              </a:ext>
              <a:ext uri="{C183D7F6-B498-43B3-948B-1728B52AA6E4}">
                <adec:decorative xmlns:adec="http://schemas.microsoft.com/office/drawing/2017/decorative" val="1"/>
              </a:ext>
            </a:extLst>
          </p:cNvPr>
          <p:cNvSpPr/>
          <p:nvPr/>
        </p:nvSpPr>
        <p:spPr bwMode="auto">
          <a:xfrm>
            <a:off x="4511858"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A20F7E0E-E2D0-5299-4465-9DEB59C5C672}"/>
              </a:ext>
              <a:ext uri="{C183D7F6-B498-43B3-948B-1728B52AA6E4}">
                <adec:decorative xmlns:adec="http://schemas.microsoft.com/office/drawing/2017/decorative" val="1"/>
              </a:ext>
            </a:extLst>
          </p:cNvPr>
          <p:cNvGrpSpPr/>
          <p:nvPr/>
        </p:nvGrpSpPr>
        <p:grpSpPr>
          <a:xfrm>
            <a:off x="7398000" y="3850907"/>
            <a:ext cx="645289" cy="268823"/>
            <a:chOff x="4347862" y="2820811"/>
            <a:chExt cx="1545873" cy="644000"/>
          </a:xfrm>
        </p:grpSpPr>
        <p:pic>
          <p:nvPicPr>
            <p:cNvPr id="38" name="Picture 2">
              <a:extLst>
                <a:ext uri="{FF2B5EF4-FFF2-40B4-BE49-F238E27FC236}">
                  <a16:creationId xmlns:a16="http://schemas.microsoft.com/office/drawing/2014/main" id="{E51BBE25-85D5-A2B1-D1BE-325D9826A289}"/>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6E1F282C-3BB8-04E3-15C3-6B6064D022A5}"/>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Rounded Corners 35">
            <a:extLst>
              <a:ext uri="{FF2B5EF4-FFF2-40B4-BE49-F238E27FC236}">
                <a16:creationId xmlns:a16="http://schemas.microsoft.com/office/drawing/2014/main" id="{9E4409D4-F0A7-EA61-3112-2AC7B95379CA}"/>
              </a:ext>
              <a:ext uri="{C183D7F6-B498-43B3-948B-1728B52AA6E4}">
                <adec:decorative xmlns:adec="http://schemas.microsoft.com/office/drawing/2017/decorative" val="1"/>
              </a:ext>
            </a:extLst>
          </p:cNvPr>
          <p:cNvSpPr/>
          <p:nvPr/>
        </p:nvSpPr>
        <p:spPr bwMode="auto">
          <a:xfrm>
            <a:off x="7212162"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9D421C92-6283-473A-8312-BB64185904EF}"/>
              </a:ext>
              <a:ext uri="{C183D7F6-B498-43B3-948B-1728B52AA6E4}">
                <adec:decorative xmlns:adec="http://schemas.microsoft.com/office/drawing/2017/decorative" val="1"/>
              </a:ext>
            </a:extLst>
          </p:cNvPr>
          <p:cNvGrpSpPr/>
          <p:nvPr/>
        </p:nvGrpSpPr>
        <p:grpSpPr>
          <a:xfrm>
            <a:off x="10098303" y="3850907"/>
            <a:ext cx="645289" cy="268823"/>
            <a:chOff x="4347862" y="2820811"/>
            <a:chExt cx="1545873" cy="644000"/>
          </a:xfrm>
        </p:grpSpPr>
        <p:pic>
          <p:nvPicPr>
            <p:cNvPr id="44" name="Picture 2">
              <a:extLst>
                <a:ext uri="{FF2B5EF4-FFF2-40B4-BE49-F238E27FC236}">
                  <a16:creationId xmlns:a16="http://schemas.microsoft.com/office/drawing/2014/main" id="{02F81517-BBA5-E1FD-6AFA-C90089F9ED0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a:extLst>
                <a:ext uri="{FF2B5EF4-FFF2-40B4-BE49-F238E27FC236}">
                  <a16:creationId xmlns:a16="http://schemas.microsoft.com/office/drawing/2014/main" id="{13B750F5-B4D2-1C84-CF83-4F35C5502762}"/>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Rounded Corners 41">
            <a:extLst>
              <a:ext uri="{FF2B5EF4-FFF2-40B4-BE49-F238E27FC236}">
                <a16:creationId xmlns:a16="http://schemas.microsoft.com/office/drawing/2014/main" id="{9A28A680-518E-0D9C-F20F-7FF3FB5C3CA7}"/>
              </a:ext>
              <a:ext uri="{C183D7F6-B498-43B3-948B-1728B52AA6E4}">
                <adec:decorative xmlns:adec="http://schemas.microsoft.com/office/drawing/2017/decorative" val="1"/>
              </a:ext>
            </a:extLst>
          </p:cNvPr>
          <p:cNvSpPr/>
          <p:nvPr/>
        </p:nvSpPr>
        <p:spPr bwMode="auto">
          <a:xfrm>
            <a:off x="9912465"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6" name="Left Bracket 45">
            <a:extLst>
              <a:ext uri="{FF2B5EF4-FFF2-40B4-BE49-F238E27FC236}">
                <a16:creationId xmlns:a16="http://schemas.microsoft.com/office/drawing/2014/main" id="{8409BE86-8E04-2884-64CB-50D90FD6EA2D}"/>
              </a:ext>
              <a:ext uri="{C183D7F6-B498-43B3-948B-1728B52AA6E4}">
                <adec:decorative xmlns:adec="http://schemas.microsoft.com/office/drawing/2017/decorative" val="1"/>
              </a:ext>
            </a:extLst>
          </p:cNvPr>
          <p:cNvSpPr/>
          <p:nvPr/>
        </p:nvSpPr>
        <p:spPr>
          <a:xfrm rot="16200000">
            <a:off x="7766594" y="2367125"/>
            <a:ext cx="311445" cy="7064198"/>
          </a:xfrm>
          <a:prstGeom prst="leftBracket">
            <a:avLst>
              <a:gd name="adj" fmla="val 0"/>
            </a:avLst>
          </a:prstGeom>
          <a:noFill/>
          <a:ln w="12700" cap="rnd" cmpd="sng" algn="ctr">
            <a:solidFill>
              <a:schemeClr val="bg1">
                <a:lumMod val="75000"/>
              </a:schemeClr>
            </a:solidFill>
            <a:prstDash val="solid"/>
            <a:round/>
            <a:headEnd type="none" w="med" len="sm"/>
            <a:tailEnd type="none" w="med"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85041F0B-2145-D955-456F-09E8765BCA64}"/>
              </a:ext>
            </a:extLst>
          </p:cNvPr>
          <p:cNvSpPr txBox="1"/>
          <p:nvPr/>
        </p:nvSpPr>
        <p:spPr>
          <a:xfrm>
            <a:off x="4689081" y="1681829"/>
            <a:ext cx="1300631" cy="1846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Developer </a:t>
            </a:r>
          </a:p>
        </p:txBody>
      </p:sp>
      <p:sp>
        <p:nvSpPr>
          <p:cNvPr id="48" name="TextBox 47">
            <a:extLst>
              <a:ext uri="{FF2B5EF4-FFF2-40B4-BE49-F238E27FC236}">
                <a16:creationId xmlns:a16="http://schemas.microsoft.com/office/drawing/2014/main" id="{A1F2F3A9-AE39-7484-4A78-A579D7A155F8}"/>
              </a:ext>
            </a:extLst>
          </p:cNvPr>
          <p:cNvSpPr txBox="1"/>
          <p:nvPr/>
        </p:nvSpPr>
        <p:spPr>
          <a:xfrm>
            <a:off x="4308313" y="3193129"/>
            <a:ext cx="683946" cy="36933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Make changes</a:t>
            </a:r>
          </a:p>
        </p:txBody>
      </p:sp>
      <p:sp>
        <p:nvSpPr>
          <p:cNvPr id="49" name="TextBox 48">
            <a:extLst>
              <a:ext uri="{FF2B5EF4-FFF2-40B4-BE49-F238E27FC236}">
                <a16:creationId xmlns:a16="http://schemas.microsoft.com/office/drawing/2014/main" id="{F827A55A-AE30-D25F-D6AC-6C2187F7E07F}"/>
              </a:ext>
            </a:extLst>
          </p:cNvPr>
          <p:cNvSpPr txBox="1"/>
          <p:nvPr/>
        </p:nvSpPr>
        <p:spPr>
          <a:xfrm>
            <a:off x="5835673" y="2892860"/>
            <a:ext cx="188590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Back to dev to fix bugs identified in Test</a:t>
            </a:r>
          </a:p>
        </p:txBody>
      </p:sp>
      <p:sp>
        <p:nvSpPr>
          <p:cNvPr id="50" name="TextBox 49">
            <a:extLst>
              <a:ext uri="{FF2B5EF4-FFF2-40B4-BE49-F238E27FC236}">
                <a16:creationId xmlns:a16="http://schemas.microsoft.com/office/drawing/2014/main" id="{0CB581B5-30AA-CD5D-116B-E725123AF20E}"/>
              </a:ext>
            </a:extLst>
          </p:cNvPr>
          <p:cNvSpPr txBox="1"/>
          <p:nvPr/>
        </p:nvSpPr>
        <p:spPr>
          <a:xfrm>
            <a:off x="4571697"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Dev Environment </a:t>
            </a:r>
          </a:p>
        </p:txBody>
      </p:sp>
      <p:sp>
        <p:nvSpPr>
          <p:cNvPr id="51" name="TextBox 50">
            <a:extLst>
              <a:ext uri="{FF2B5EF4-FFF2-40B4-BE49-F238E27FC236}">
                <a16:creationId xmlns:a16="http://schemas.microsoft.com/office/drawing/2014/main" id="{9300FC20-4777-E9E8-52B6-7B93C7352620}"/>
              </a:ext>
            </a:extLst>
          </p:cNvPr>
          <p:cNvSpPr txBox="1"/>
          <p:nvPr/>
        </p:nvSpPr>
        <p:spPr>
          <a:xfrm>
            <a:off x="7272001"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Test Environment </a:t>
            </a:r>
          </a:p>
        </p:txBody>
      </p:sp>
      <p:sp>
        <p:nvSpPr>
          <p:cNvPr id="52" name="TextBox 51">
            <a:extLst>
              <a:ext uri="{FF2B5EF4-FFF2-40B4-BE49-F238E27FC236}">
                <a16:creationId xmlns:a16="http://schemas.microsoft.com/office/drawing/2014/main" id="{C5BEF1C4-5F78-AB36-DC09-8D4F81B7C5F8}"/>
              </a:ext>
            </a:extLst>
          </p:cNvPr>
          <p:cNvSpPr txBox="1"/>
          <p:nvPr/>
        </p:nvSpPr>
        <p:spPr>
          <a:xfrm>
            <a:off x="9972304"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Prod Environment </a:t>
            </a:r>
          </a:p>
        </p:txBody>
      </p:sp>
      <p:cxnSp>
        <p:nvCxnSpPr>
          <p:cNvPr id="53" name="Connector: Elbow 52">
            <a:extLst>
              <a:ext uri="{FF2B5EF4-FFF2-40B4-BE49-F238E27FC236}">
                <a16:creationId xmlns:a16="http://schemas.microsoft.com/office/drawing/2014/main" id="{0750037B-046E-2B0F-E672-1A01860669A3}"/>
              </a:ext>
              <a:ext uri="{C183D7F6-B498-43B3-948B-1728B52AA6E4}">
                <adec:decorative xmlns:adec="http://schemas.microsoft.com/office/drawing/2017/decorative" val="1"/>
              </a:ext>
            </a:extLst>
          </p:cNvPr>
          <p:cNvCxnSpPr>
            <a:cxnSpLocks/>
          </p:cNvCxnSpPr>
          <p:nvPr/>
        </p:nvCxnSpPr>
        <p:spPr>
          <a:xfrm rot="16200000" flipH="1">
            <a:off x="9328768" y="3500051"/>
            <a:ext cx="13650" cy="2555359"/>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cxnSp>
        <p:nvCxnSpPr>
          <p:cNvPr id="54" name="Connector: Elbow 53">
            <a:extLst>
              <a:ext uri="{FF2B5EF4-FFF2-40B4-BE49-F238E27FC236}">
                <a16:creationId xmlns:a16="http://schemas.microsoft.com/office/drawing/2014/main" id="{A146AF77-CCAD-E7BD-D579-E8C7C82D22E1}"/>
              </a:ext>
              <a:ext uri="{C183D7F6-B498-43B3-948B-1728B52AA6E4}">
                <adec:decorative xmlns:adec="http://schemas.microsoft.com/office/drawing/2017/decorative" val="1"/>
              </a:ext>
            </a:extLst>
          </p:cNvPr>
          <p:cNvCxnSpPr>
            <a:cxnSpLocks/>
          </p:cNvCxnSpPr>
          <p:nvPr/>
        </p:nvCxnSpPr>
        <p:spPr>
          <a:xfrm rot="16200000" flipH="1">
            <a:off x="6502213" y="3500050"/>
            <a:ext cx="13650" cy="2555359"/>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sp>
        <p:nvSpPr>
          <p:cNvPr id="55" name="TextBox 54">
            <a:extLst>
              <a:ext uri="{FF2B5EF4-FFF2-40B4-BE49-F238E27FC236}">
                <a16:creationId xmlns:a16="http://schemas.microsoft.com/office/drawing/2014/main" id="{A8237C53-FB33-725C-30BB-97242CF1B75F}"/>
              </a:ext>
            </a:extLst>
          </p:cNvPr>
          <p:cNvSpPr txBox="1"/>
          <p:nvPr/>
        </p:nvSpPr>
        <p:spPr>
          <a:xfrm>
            <a:off x="5858724" y="5146867"/>
            <a:ext cx="1300631" cy="1846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Promote to Test</a:t>
            </a:r>
          </a:p>
        </p:txBody>
      </p:sp>
      <p:sp>
        <p:nvSpPr>
          <p:cNvPr id="56" name="TextBox 55">
            <a:extLst>
              <a:ext uri="{FF2B5EF4-FFF2-40B4-BE49-F238E27FC236}">
                <a16:creationId xmlns:a16="http://schemas.microsoft.com/office/drawing/2014/main" id="{F8A65329-969E-95E0-889F-64EE438A74E2}"/>
              </a:ext>
            </a:extLst>
          </p:cNvPr>
          <p:cNvSpPr txBox="1"/>
          <p:nvPr/>
        </p:nvSpPr>
        <p:spPr>
          <a:xfrm>
            <a:off x="8334302" y="5146867"/>
            <a:ext cx="200258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Deploy to Production if testing passes</a:t>
            </a:r>
          </a:p>
        </p:txBody>
      </p:sp>
      <p:sp>
        <p:nvSpPr>
          <p:cNvPr id="57" name="TextBox 56">
            <a:extLst>
              <a:ext uri="{FF2B5EF4-FFF2-40B4-BE49-F238E27FC236}">
                <a16:creationId xmlns:a16="http://schemas.microsoft.com/office/drawing/2014/main" id="{178E5F8D-9984-5B00-349E-472752783C93}"/>
              </a:ext>
            </a:extLst>
          </p:cNvPr>
          <p:cNvSpPr txBox="1"/>
          <p:nvPr/>
        </p:nvSpPr>
        <p:spPr>
          <a:xfrm>
            <a:off x="5915149" y="5856201"/>
            <a:ext cx="4014334" cy="338554"/>
          </a:xfrm>
          <a:prstGeom prst="rect">
            <a:avLst/>
          </a:prstGeom>
          <a:solidFill>
            <a:schemeClr val="bg1"/>
          </a:solid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90A8">
                    <a:lumMod val="50000"/>
                  </a:srgbClr>
                </a:solidFill>
                <a:effectLst/>
                <a:uLnTx/>
                <a:uFillTx/>
                <a:latin typeface="Segoe UI Semibold"/>
                <a:ea typeface="+mn-ea"/>
                <a:cs typeface="Segoe UI" panose="020B0502040204020203" pitchFamily="34" charset="0"/>
              </a:rPr>
              <a:t>Consistent environment configuration</a:t>
            </a:r>
            <a:endParaRPr kumimoji="0" lang="en-US" sz="1400" b="0" i="0" u="none" strike="noStrike" kern="1200" cap="none" spc="0" normalizeH="0" baseline="0" noProof="0">
              <a:ln>
                <a:noFill/>
              </a:ln>
              <a:solidFill>
                <a:srgbClr val="0090A8">
                  <a:lumMod val="50000"/>
                </a:srgbClr>
              </a:solidFill>
              <a:effectLst/>
              <a:uLnTx/>
              <a:uFillTx/>
              <a:latin typeface="Segoe UI Semibold"/>
              <a:ea typeface="+mn-ea"/>
              <a:cs typeface="+mn-cs"/>
            </a:endParaRPr>
          </a:p>
        </p:txBody>
      </p:sp>
      <p:cxnSp>
        <p:nvCxnSpPr>
          <p:cNvPr id="58" name="Connector: Elbow 57">
            <a:extLst>
              <a:ext uri="{FF2B5EF4-FFF2-40B4-BE49-F238E27FC236}">
                <a16:creationId xmlns:a16="http://schemas.microsoft.com/office/drawing/2014/main" id="{F9FD7E5A-10DA-0F88-6F02-FB2FFFF4C266}"/>
              </a:ext>
              <a:ext uri="{C183D7F6-B498-43B3-948B-1728B52AA6E4}">
                <adec:decorative xmlns:adec="http://schemas.microsoft.com/office/drawing/2017/decorative" val="1"/>
              </a:ext>
            </a:extLst>
          </p:cNvPr>
          <p:cNvCxnSpPr>
            <a:cxnSpLocks/>
          </p:cNvCxnSpPr>
          <p:nvPr/>
        </p:nvCxnSpPr>
        <p:spPr>
          <a:xfrm rot="16200000" flipV="1">
            <a:off x="6771797" y="2524481"/>
            <a:ext cx="13650" cy="2260510"/>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grpSp>
        <p:nvGrpSpPr>
          <p:cNvPr id="79" name="Group 78">
            <a:extLst>
              <a:ext uri="{FF2B5EF4-FFF2-40B4-BE49-F238E27FC236}">
                <a16:creationId xmlns:a16="http://schemas.microsoft.com/office/drawing/2014/main" id="{31B4FA67-F7AB-AF19-52AA-09B7511CB2C9}"/>
              </a:ext>
              <a:ext uri="{C183D7F6-B498-43B3-948B-1728B52AA6E4}">
                <adec:decorative xmlns:adec="http://schemas.microsoft.com/office/drawing/2017/decorative" val="1"/>
              </a:ext>
            </a:extLst>
          </p:cNvPr>
          <p:cNvGrpSpPr/>
          <p:nvPr/>
        </p:nvGrpSpPr>
        <p:grpSpPr>
          <a:xfrm>
            <a:off x="5092878" y="2227134"/>
            <a:ext cx="493039" cy="493050"/>
            <a:chOff x="3657600" y="990600"/>
            <a:chExt cx="4876799" cy="4876903"/>
          </a:xfrm>
        </p:grpSpPr>
        <p:sp>
          <p:nvSpPr>
            <p:cNvPr id="80" name="Freeform: Shape 79">
              <a:extLst>
                <a:ext uri="{FF2B5EF4-FFF2-40B4-BE49-F238E27FC236}">
                  <a16:creationId xmlns:a16="http://schemas.microsoft.com/office/drawing/2014/main" id="{FB023A9F-BD3F-3995-A01C-691670B9FECB}"/>
                </a:ext>
              </a:extLst>
            </p:cNvPr>
            <p:cNvSpPr/>
            <p:nvPr/>
          </p:nvSpPr>
          <p:spPr>
            <a:xfrm>
              <a:off x="4470400" y="990600"/>
              <a:ext cx="2032000" cy="2032000"/>
            </a:xfrm>
            <a:custGeom>
              <a:avLst/>
              <a:gdLst>
                <a:gd name="connsiteX0" fmla="*/ 1016000 w 2032000"/>
                <a:gd name="connsiteY0" fmla="*/ 0 h 2032000"/>
                <a:gd name="connsiteX1" fmla="*/ 0 w 2032000"/>
                <a:gd name="connsiteY1" fmla="*/ 1016000 h 2032000"/>
                <a:gd name="connsiteX2" fmla="*/ 1016000 w 2032000"/>
                <a:gd name="connsiteY2" fmla="*/ 2032000 h 2032000"/>
                <a:gd name="connsiteX3" fmla="*/ 2032000 w 2032000"/>
                <a:gd name="connsiteY3" fmla="*/ 1016000 h 2032000"/>
                <a:gd name="connsiteX4" fmla="*/ 1016000 w 2032000"/>
                <a:gd name="connsiteY4" fmla="*/ 0 h 20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2032000">
                  <a:moveTo>
                    <a:pt x="1016000" y="0"/>
                  </a:moveTo>
                  <a:cubicBezTo>
                    <a:pt x="455778" y="0"/>
                    <a:pt x="0" y="455778"/>
                    <a:pt x="0" y="1016000"/>
                  </a:cubicBezTo>
                  <a:cubicBezTo>
                    <a:pt x="0" y="1576222"/>
                    <a:pt x="455778" y="2032000"/>
                    <a:pt x="1016000" y="2032000"/>
                  </a:cubicBezTo>
                  <a:cubicBezTo>
                    <a:pt x="1576222" y="2032000"/>
                    <a:pt x="2032000" y="1576222"/>
                    <a:pt x="2032000" y="1016000"/>
                  </a:cubicBezTo>
                  <a:cubicBezTo>
                    <a:pt x="2032000" y="455778"/>
                    <a:pt x="1576222" y="0"/>
                    <a:pt x="101600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DB3A79A-51CB-1AA5-E484-3795BED92767}"/>
                </a:ext>
              </a:extLst>
            </p:cNvPr>
            <p:cNvSpPr/>
            <p:nvPr/>
          </p:nvSpPr>
          <p:spPr>
            <a:xfrm>
              <a:off x="6908801" y="4241546"/>
              <a:ext cx="609597" cy="1625957"/>
            </a:xfrm>
            <a:custGeom>
              <a:avLst/>
              <a:gdLst>
                <a:gd name="connsiteX0" fmla="*/ 118261 w 609597"/>
                <a:gd name="connsiteY0" fmla="*/ 1621789 h 1625957"/>
                <a:gd name="connsiteX1" fmla="*/ 3859 w 609597"/>
                <a:gd name="connsiteY1" fmla="*/ 1439112 h 1625957"/>
                <a:gd name="connsiteX2" fmla="*/ 308659 w 609597"/>
                <a:gd name="connsiteY2" fmla="*/ 118312 h 1625957"/>
                <a:gd name="connsiteX3" fmla="*/ 491336 w 609597"/>
                <a:gd name="connsiteY3" fmla="*/ 4114 h 1625957"/>
                <a:gd name="connsiteX4" fmla="*/ 605738 w 609597"/>
                <a:gd name="connsiteY4" fmla="*/ 186791 h 1625957"/>
                <a:gd name="connsiteX5" fmla="*/ 300938 w 609597"/>
                <a:gd name="connsiteY5" fmla="*/ 1507591 h 1625957"/>
                <a:gd name="connsiteX6" fmla="*/ 118261 w 609597"/>
                <a:gd name="connsiteY6" fmla="*/ 1621789 h 1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597" h="1625957">
                  <a:moveTo>
                    <a:pt x="118261" y="1621789"/>
                  </a:moveTo>
                  <a:cubicBezTo>
                    <a:pt x="36168" y="1602891"/>
                    <a:pt x="-14835" y="1521205"/>
                    <a:pt x="3859" y="1439112"/>
                  </a:cubicBezTo>
                  <a:lnTo>
                    <a:pt x="308659" y="118312"/>
                  </a:lnTo>
                  <a:cubicBezTo>
                    <a:pt x="327761" y="36423"/>
                    <a:pt x="409650" y="-15393"/>
                    <a:pt x="491336" y="4114"/>
                  </a:cubicBezTo>
                  <a:cubicBezTo>
                    <a:pt x="573429" y="23011"/>
                    <a:pt x="624432" y="104698"/>
                    <a:pt x="605738" y="186791"/>
                  </a:cubicBezTo>
                  <a:lnTo>
                    <a:pt x="300938" y="1507591"/>
                  </a:lnTo>
                  <a:cubicBezTo>
                    <a:pt x="281634" y="1591716"/>
                    <a:pt x="197306" y="1641093"/>
                    <a:pt x="118261" y="1621789"/>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698B5C0-6899-B6FC-DC37-A8F9D48C1195}"/>
                </a:ext>
              </a:extLst>
            </p:cNvPr>
            <p:cNvSpPr/>
            <p:nvPr/>
          </p:nvSpPr>
          <p:spPr>
            <a:xfrm>
              <a:off x="7721513" y="4444994"/>
              <a:ext cx="812886" cy="1219205"/>
            </a:xfrm>
            <a:custGeom>
              <a:avLst/>
              <a:gdLst>
                <a:gd name="connsiteX0" fmla="*/ 152486 w 812886"/>
                <a:gd name="connsiteY0" fmla="*/ 1219205 h 1219205"/>
                <a:gd name="connsiteX1" fmla="*/ 39101 w 812886"/>
                <a:gd name="connsiteY1" fmla="*/ 1168812 h 1219205"/>
                <a:gd name="connsiteX2" fmla="*/ 50480 w 812886"/>
                <a:gd name="connsiteY2" fmla="*/ 953420 h 1219205"/>
                <a:gd name="connsiteX3" fmla="*/ 432699 w 812886"/>
                <a:gd name="connsiteY3" fmla="*/ 609605 h 1219205"/>
                <a:gd name="connsiteX4" fmla="*/ 50480 w 812886"/>
                <a:gd name="connsiteY4" fmla="*/ 265791 h 1219205"/>
                <a:gd name="connsiteX5" fmla="*/ 39101 w 812886"/>
                <a:gd name="connsiteY5" fmla="*/ 50399 h 1219205"/>
                <a:gd name="connsiteX6" fmla="*/ 254493 w 812886"/>
                <a:gd name="connsiteY6" fmla="*/ 39020 h 1219205"/>
                <a:gd name="connsiteX7" fmla="*/ 762493 w 812886"/>
                <a:gd name="connsiteY7" fmla="*/ 496220 h 1219205"/>
                <a:gd name="connsiteX8" fmla="*/ 812886 w 812886"/>
                <a:gd name="connsiteY8" fmla="*/ 609605 h 1219205"/>
                <a:gd name="connsiteX9" fmla="*/ 762493 w 812886"/>
                <a:gd name="connsiteY9" fmla="*/ 722991 h 1219205"/>
                <a:gd name="connsiteX10" fmla="*/ 254493 w 812886"/>
                <a:gd name="connsiteY10" fmla="*/ 1180191 h 1219205"/>
                <a:gd name="connsiteX11" fmla="*/ 152486 w 812886"/>
                <a:gd name="connsiteY11" fmla="*/ 1219205 h 121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886" h="1219205">
                  <a:moveTo>
                    <a:pt x="152486" y="1219205"/>
                  </a:moveTo>
                  <a:cubicBezTo>
                    <a:pt x="110830" y="1219205"/>
                    <a:pt x="69378" y="1202137"/>
                    <a:pt x="39101" y="1168812"/>
                  </a:cubicBezTo>
                  <a:cubicBezTo>
                    <a:pt x="-17185" y="1106023"/>
                    <a:pt x="-12105" y="1009909"/>
                    <a:pt x="50480" y="953420"/>
                  </a:cubicBezTo>
                  <a:lnTo>
                    <a:pt x="432699" y="609605"/>
                  </a:lnTo>
                  <a:lnTo>
                    <a:pt x="50480" y="265791"/>
                  </a:lnTo>
                  <a:cubicBezTo>
                    <a:pt x="-12105" y="209505"/>
                    <a:pt x="-17185" y="113188"/>
                    <a:pt x="39101" y="50399"/>
                  </a:cubicBezTo>
                  <a:cubicBezTo>
                    <a:pt x="95590" y="-12186"/>
                    <a:pt x="191907" y="-17063"/>
                    <a:pt x="254493" y="39020"/>
                  </a:cubicBezTo>
                  <a:lnTo>
                    <a:pt x="762493" y="496220"/>
                  </a:lnTo>
                  <a:cubicBezTo>
                    <a:pt x="794598" y="525277"/>
                    <a:pt x="812886" y="566324"/>
                    <a:pt x="812886" y="609605"/>
                  </a:cubicBezTo>
                  <a:cubicBezTo>
                    <a:pt x="812886" y="652887"/>
                    <a:pt x="794598" y="693934"/>
                    <a:pt x="762493" y="722991"/>
                  </a:cubicBezTo>
                  <a:lnTo>
                    <a:pt x="254493" y="1180191"/>
                  </a:lnTo>
                  <a:cubicBezTo>
                    <a:pt x="225232" y="1206404"/>
                    <a:pt x="188859" y="1219205"/>
                    <a:pt x="152486" y="1219205"/>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FE6C468-3B71-A1B3-EA31-52710F74CA3B}"/>
                </a:ext>
              </a:extLst>
            </p:cNvPr>
            <p:cNvSpPr/>
            <p:nvPr/>
          </p:nvSpPr>
          <p:spPr>
            <a:xfrm>
              <a:off x="5892800" y="4445065"/>
              <a:ext cx="812886" cy="1219134"/>
            </a:xfrm>
            <a:custGeom>
              <a:avLst/>
              <a:gdLst>
                <a:gd name="connsiteX0" fmla="*/ 660400 w 812886"/>
                <a:gd name="connsiteY0" fmla="*/ 1219135 h 1219134"/>
                <a:gd name="connsiteX1" fmla="*/ 558394 w 812886"/>
                <a:gd name="connsiteY1" fmla="*/ 1180121 h 1219134"/>
                <a:gd name="connsiteX2" fmla="*/ 50394 w 812886"/>
                <a:gd name="connsiteY2" fmla="*/ 722921 h 1219134"/>
                <a:gd name="connsiteX3" fmla="*/ 0 w 812886"/>
                <a:gd name="connsiteY3" fmla="*/ 609535 h 1219134"/>
                <a:gd name="connsiteX4" fmla="*/ 50394 w 812886"/>
                <a:gd name="connsiteY4" fmla="*/ 496149 h 1219134"/>
                <a:gd name="connsiteX5" fmla="*/ 558394 w 812886"/>
                <a:gd name="connsiteY5" fmla="*/ 38949 h 1219134"/>
                <a:gd name="connsiteX6" fmla="*/ 773786 w 812886"/>
                <a:gd name="connsiteY6" fmla="*/ 50328 h 1219134"/>
                <a:gd name="connsiteX7" fmla="*/ 762406 w 812886"/>
                <a:gd name="connsiteY7" fmla="*/ 265721 h 1219134"/>
                <a:gd name="connsiteX8" fmla="*/ 380187 w 812886"/>
                <a:gd name="connsiteY8" fmla="*/ 609535 h 1219134"/>
                <a:gd name="connsiteX9" fmla="*/ 762406 w 812886"/>
                <a:gd name="connsiteY9" fmla="*/ 953349 h 1219134"/>
                <a:gd name="connsiteX10" fmla="*/ 773786 w 812886"/>
                <a:gd name="connsiteY10" fmla="*/ 1168741 h 1219134"/>
                <a:gd name="connsiteX11" fmla="*/ 660400 w 812886"/>
                <a:gd name="connsiteY11" fmla="*/ 1219135 h 12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886" h="1219134">
                  <a:moveTo>
                    <a:pt x="660400" y="1219135"/>
                  </a:moveTo>
                  <a:cubicBezTo>
                    <a:pt x="624027" y="1219135"/>
                    <a:pt x="587654" y="1206333"/>
                    <a:pt x="558394" y="1180121"/>
                  </a:cubicBezTo>
                  <a:lnTo>
                    <a:pt x="50394" y="722921"/>
                  </a:lnTo>
                  <a:cubicBezTo>
                    <a:pt x="18288" y="693863"/>
                    <a:pt x="0" y="652816"/>
                    <a:pt x="0" y="609535"/>
                  </a:cubicBezTo>
                  <a:cubicBezTo>
                    <a:pt x="0" y="566253"/>
                    <a:pt x="18288" y="525207"/>
                    <a:pt x="50394" y="496149"/>
                  </a:cubicBezTo>
                  <a:lnTo>
                    <a:pt x="558394" y="38949"/>
                  </a:lnTo>
                  <a:cubicBezTo>
                    <a:pt x="620979" y="-17134"/>
                    <a:pt x="717296" y="-12054"/>
                    <a:pt x="773786" y="50328"/>
                  </a:cubicBezTo>
                  <a:cubicBezTo>
                    <a:pt x="830072" y="113117"/>
                    <a:pt x="824992" y="209231"/>
                    <a:pt x="762406" y="265721"/>
                  </a:cubicBezTo>
                  <a:lnTo>
                    <a:pt x="380187" y="609535"/>
                  </a:lnTo>
                  <a:lnTo>
                    <a:pt x="762406" y="953349"/>
                  </a:lnTo>
                  <a:cubicBezTo>
                    <a:pt x="824992" y="1009636"/>
                    <a:pt x="830072" y="1105953"/>
                    <a:pt x="773786" y="1168741"/>
                  </a:cubicBezTo>
                  <a:cubicBezTo>
                    <a:pt x="743509" y="1202066"/>
                    <a:pt x="702056" y="1219135"/>
                    <a:pt x="660400" y="1219135"/>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08E3934-B101-9792-AE8C-665526AD1CE8}"/>
                </a:ext>
              </a:extLst>
            </p:cNvPr>
            <p:cNvSpPr/>
            <p:nvPr/>
          </p:nvSpPr>
          <p:spPr>
            <a:xfrm>
              <a:off x="3657600" y="3429000"/>
              <a:ext cx="3597046" cy="1930400"/>
            </a:xfrm>
            <a:custGeom>
              <a:avLst/>
              <a:gdLst>
                <a:gd name="connsiteX0" fmla="*/ 1879600 w 3597046"/>
                <a:gd name="connsiteY0" fmla="*/ 1625600 h 1930400"/>
                <a:gd name="connsiteX1" fmla="*/ 2063902 w 3597046"/>
                <a:gd name="connsiteY1" fmla="*/ 1210869 h 1930400"/>
                <a:gd name="connsiteX2" fmla="*/ 2572512 w 3597046"/>
                <a:gd name="connsiteY2" fmla="*/ 753059 h 1930400"/>
                <a:gd name="connsiteX3" fmla="*/ 2946197 w 3597046"/>
                <a:gd name="connsiteY3" fmla="*/ 609803 h 1930400"/>
                <a:gd name="connsiteX4" fmla="*/ 3264002 w 3597046"/>
                <a:gd name="connsiteY4" fmla="*/ 709981 h 1930400"/>
                <a:gd name="connsiteX5" fmla="*/ 3597046 w 3597046"/>
                <a:gd name="connsiteY5" fmla="*/ 431190 h 1930400"/>
                <a:gd name="connsiteX6" fmla="*/ 2794000 w 3597046"/>
                <a:gd name="connsiteY6" fmla="*/ 0 h 1930400"/>
                <a:gd name="connsiteX7" fmla="*/ 965200 w 3597046"/>
                <a:gd name="connsiteY7" fmla="*/ 0 h 1930400"/>
                <a:gd name="connsiteX8" fmla="*/ 0 w 3597046"/>
                <a:gd name="connsiteY8" fmla="*/ 965200 h 1930400"/>
                <a:gd name="connsiteX9" fmla="*/ 0 w 3597046"/>
                <a:gd name="connsiteY9" fmla="*/ 1778000 h 1930400"/>
                <a:gd name="connsiteX10" fmla="*/ 152400 w 3597046"/>
                <a:gd name="connsiteY10" fmla="*/ 1930400 h 1930400"/>
                <a:gd name="connsiteX11" fmla="*/ 1972666 w 3597046"/>
                <a:gd name="connsiteY11" fmla="*/ 1930400 h 1930400"/>
                <a:gd name="connsiteX12" fmla="*/ 1879600 w 3597046"/>
                <a:gd name="connsiteY12" fmla="*/ 1625600 h 19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046" h="1930400">
                  <a:moveTo>
                    <a:pt x="1879600" y="1625600"/>
                  </a:moveTo>
                  <a:cubicBezTo>
                    <a:pt x="1879600" y="1467917"/>
                    <a:pt x="1946859" y="1316533"/>
                    <a:pt x="2063902" y="1210869"/>
                  </a:cubicBezTo>
                  <a:lnTo>
                    <a:pt x="2572512" y="753059"/>
                  </a:lnTo>
                  <a:cubicBezTo>
                    <a:pt x="2675738" y="660400"/>
                    <a:pt x="2808224" y="609803"/>
                    <a:pt x="2946197" y="609803"/>
                  </a:cubicBezTo>
                  <a:cubicBezTo>
                    <a:pt x="3060599" y="609803"/>
                    <a:pt x="3171139" y="645973"/>
                    <a:pt x="3264002" y="709981"/>
                  </a:cubicBezTo>
                  <a:cubicBezTo>
                    <a:pt x="3333090" y="574853"/>
                    <a:pt x="3453384" y="474878"/>
                    <a:pt x="3597046" y="431190"/>
                  </a:cubicBezTo>
                  <a:cubicBezTo>
                    <a:pt x="3423717" y="171501"/>
                    <a:pt x="3128671" y="0"/>
                    <a:pt x="2794000" y="0"/>
                  </a:cubicBezTo>
                  <a:lnTo>
                    <a:pt x="965200" y="0"/>
                  </a:lnTo>
                  <a:cubicBezTo>
                    <a:pt x="433019" y="0"/>
                    <a:pt x="0" y="433019"/>
                    <a:pt x="0" y="965200"/>
                  </a:cubicBezTo>
                  <a:lnTo>
                    <a:pt x="0" y="1778000"/>
                  </a:lnTo>
                  <a:cubicBezTo>
                    <a:pt x="0" y="1862125"/>
                    <a:pt x="68275" y="1930400"/>
                    <a:pt x="152400" y="1930400"/>
                  </a:cubicBezTo>
                  <a:lnTo>
                    <a:pt x="1972666" y="1930400"/>
                  </a:lnTo>
                  <a:cubicBezTo>
                    <a:pt x="1913738" y="1840179"/>
                    <a:pt x="1879600" y="1734922"/>
                    <a:pt x="1879600" y="162560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 name="Graphic 3">
            <a:extLst>
              <a:ext uri="{FF2B5EF4-FFF2-40B4-BE49-F238E27FC236}">
                <a16:creationId xmlns:a16="http://schemas.microsoft.com/office/drawing/2014/main" id="{AC9039EB-F99A-09ED-63C1-6A685212A0F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5445121" y="3851425"/>
            <a:ext cx="281591" cy="281591"/>
          </a:xfrm>
          <a:prstGeom prst="rect">
            <a:avLst/>
          </a:prstGeom>
        </p:spPr>
      </p:pic>
      <p:pic>
        <p:nvPicPr>
          <p:cNvPr id="5" name="Graphic 4">
            <a:extLst>
              <a:ext uri="{FF2B5EF4-FFF2-40B4-BE49-F238E27FC236}">
                <a16:creationId xmlns:a16="http://schemas.microsoft.com/office/drawing/2014/main" id="{8C3EE620-6C43-BD33-ECA3-4E72EF86FF93}"/>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8095383" y="3859155"/>
            <a:ext cx="281591" cy="281591"/>
          </a:xfrm>
          <a:prstGeom prst="rect">
            <a:avLst/>
          </a:prstGeom>
        </p:spPr>
      </p:pic>
      <p:pic>
        <p:nvPicPr>
          <p:cNvPr id="12" name="Graphic 11">
            <a:extLst>
              <a:ext uri="{FF2B5EF4-FFF2-40B4-BE49-F238E27FC236}">
                <a16:creationId xmlns:a16="http://schemas.microsoft.com/office/drawing/2014/main" id="{7DFA4BAD-35A1-FCDB-BFDD-DAB1F7A2AF5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10833519" y="3851425"/>
            <a:ext cx="281591" cy="281591"/>
          </a:xfrm>
          <a:prstGeom prst="rect">
            <a:avLst/>
          </a:prstGeom>
        </p:spPr>
      </p:pic>
    </p:spTree>
    <p:extLst>
      <p:ext uri="{BB962C8B-B14F-4D97-AF65-F5344CB8AC3E}">
        <p14:creationId xmlns:p14="http://schemas.microsoft.com/office/powerpoint/2010/main" val="165185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F1C0F-3ED2-29DE-76FC-7D0D325A35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233594-C4AF-B781-3EA9-15B072EBC0BD}"/>
              </a:ext>
            </a:extLst>
          </p:cNvPr>
          <p:cNvSpPr>
            <a:spLocks noGrp="1"/>
          </p:cNvSpPr>
          <p:nvPr>
            <p:ph type="body" sz="quarter" idx="11"/>
          </p:nvPr>
        </p:nvSpPr>
        <p:spPr>
          <a:xfrm>
            <a:off x="276200" y="237133"/>
            <a:ext cx="8420100" cy="553998"/>
          </a:xfrm>
        </p:spPr>
        <p:txBody>
          <a:bodyPr/>
          <a:lstStyle/>
          <a:p>
            <a:r>
              <a:rPr lang="en-US"/>
              <a:t>Environments</a:t>
            </a:r>
          </a:p>
        </p:txBody>
      </p:sp>
      <p:sp>
        <p:nvSpPr>
          <p:cNvPr id="3" name="Text Placeholder 2">
            <a:extLst>
              <a:ext uri="{FF2B5EF4-FFF2-40B4-BE49-F238E27FC236}">
                <a16:creationId xmlns:a16="http://schemas.microsoft.com/office/drawing/2014/main" id="{E1E0CD97-E981-91A0-648B-934D2017CB1B}"/>
              </a:ext>
            </a:extLst>
          </p:cNvPr>
          <p:cNvSpPr>
            <a:spLocks noGrp="1"/>
          </p:cNvSpPr>
          <p:nvPr>
            <p:ph type="body" sz="quarter" idx="12"/>
          </p:nvPr>
        </p:nvSpPr>
        <p:spPr/>
        <p:txBody>
          <a:bodyPr/>
          <a:lstStyle/>
          <a:p>
            <a:r>
              <a:rPr lang="en-US"/>
              <a:t>List the different environments and agents for your project</a:t>
            </a:r>
          </a:p>
        </p:txBody>
      </p:sp>
      <p:sp>
        <p:nvSpPr>
          <p:cNvPr id="7" name="Text Placeholder 4">
            <a:extLst>
              <a:ext uri="{FF2B5EF4-FFF2-40B4-BE49-F238E27FC236}">
                <a16:creationId xmlns:a16="http://schemas.microsoft.com/office/drawing/2014/main" id="{62E742F2-A066-B51F-A29A-1CEB13D92A48}"/>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Knowing your tenant, environment, and agent ids can be useful for proactive monitoring.</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Understanding how you setup your environments is also important in relation  with your ALM processes.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The region can be meaningful for releases and availability of certain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It’s a best practice to limit access to an environment to the specific members of a Microsoft Entra ID security group.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Create and use environments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Control user access to environments</a:t>
            </a:r>
            <a:endParaRPr lang="en-US" sz="1200">
              <a:latin typeface="Aptos" panose="020B0004020202020204" pitchFamily="34" charset="0"/>
            </a:endParaRPr>
          </a:p>
        </p:txBody>
      </p:sp>
      <p:graphicFrame>
        <p:nvGraphicFramePr>
          <p:cNvPr id="9" name="Table 8">
            <a:extLst>
              <a:ext uri="{FF2B5EF4-FFF2-40B4-BE49-F238E27FC236}">
                <a16:creationId xmlns:a16="http://schemas.microsoft.com/office/drawing/2014/main" id="{3FC155EC-57F0-2013-E6C5-84B8351D9A31}"/>
              </a:ext>
            </a:extLst>
          </p:cNvPr>
          <p:cNvGraphicFramePr>
            <a:graphicFrameLocks noGrp="1"/>
          </p:cNvGraphicFramePr>
          <p:nvPr>
            <p:extLst>
              <p:ext uri="{D42A27DB-BD31-4B8C-83A1-F6EECF244321}">
                <p14:modId xmlns:p14="http://schemas.microsoft.com/office/powerpoint/2010/main" val="1307498463"/>
              </p:ext>
            </p:extLst>
          </p:nvPr>
        </p:nvGraphicFramePr>
        <p:xfrm>
          <a:off x="276200" y="2110231"/>
          <a:ext cx="8296278" cy="3017520"/>
        </p:xfrm>
        <a:graphic>
          <a:graphicData uri="http://schemas.openxmlformats.org/drawingml/2006/table">
            <a:tbl>
              <a:tblPr firstRow="1" firstCol="1" bandRow="1">
                <a:tableStyleId>{073A0DAA-6AF3-43AB-8588-CEC1D06C72B9}</a:tableStyleId>
              </a:tblPr>
              <a:tblGrid>
                <a:gridCol w="1398596">
                  <a:extLst>
                    <a:ext uri="{9D8B030D-6E8A-4147-A177-3AD203B41FA5}">
                      <a16:colId xmlns:a16="http://schemas.microsoft.com/office/drawing/2014/main" val="1256152073"/>
                    </a:ext>
                  </a:extLst>
                </a:gridCol>
                <a:gridCol w="943276">
                  <a:extLst>
                    <a:ext uri="{9D8B030D-6E8A-4147-A177-3AD203B41FA5}">
                      <a16:colId xmlns:a16="http://schemas.microsoft.com/office/drawing/2014/main" val="1618742078"/>
                    </a:ext>
                  </a:extLst>
                </a:gridCol>
                <a:gridCol w="1014682">
                  <a:extLst>
                    <a:ext uri="{9D8B030D-6E8A-4147-A177-3AD203B41FA5}">
                      <a16:colId xmlns:a16="http://schemas.microsoft.com/office/drawing/2014/main" val="2402615221"/>
                    </a:ext>
                  </a:extLst>
                </a:gridCol>
                <a:gridCol w="1314631">
                  <a:extLst>
                    <a:ext uri="{9D8B030D-6E8A-4147-A177-3AD203B41FA5}">
                      <a16:colId xmlns:a16="http://schemas.microsoft.com/office/drawing/2014/main" val="2984868464"/>
                    </a:ext>
                  </a:extLst>
                </a:gridCol>
                <a:gridCol w="1751798">
                  <a:extLst>
                    <a:ext uri="{9D8B030D-6E8A-4147-A177-3AD203B41FA5}">
                      <a16:colId xmlns:a16="http://schemas.microsoft.com/office/drawing/2014/main" val="3055962176"/>
                    </a:ext>
                  </a:extLst>
                </a:gridCol>
                <a:gridCol w="1873295">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Name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Type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Region</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Required apps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Environment Id</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Agents(s) and Bot Id(s)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8F19AC9D-756F-4D71-3A3C-33F65D99BDEC}"/>
              </a:ext>
            </a:extLst>
          </p:cNvPr>
          <p:cNvGraphicFramePr>
            <a:graphicFrameLocks noGrp="1"/>
          </p:cNvGraphicFramePr>
          <p:nvPr>
            <p:extLst>
              <p:ext uri="{D42A27DB-BD31-4B8C-83A1-F6EECF244321}">
                <p14:modId xmlns:p14="http://schemas.microsoft.com/office/powerpoint/2010/main" val="3920747527"/>
              </p:ext>
            </p:extLst>
          </p:nvPr>
        </p:nvGraphicFramePr>
        <p:xfrm>
          <a:off x="276176" y="2395299"/>
          <a:ext cx="8290308" cy="2895600"/>
        </p:xfrm>
        <a:graphic>
          <a:graphicData uri="http://schemas.openxmlformats.org/drawingml/2006/table">
            <a:tbl>
              <a:tblPr firstCol="1" bandRow="1">
                <a:tableStyleId>{00A15C55-8517-42AA-B614-E9B94910E393}</a:tableStyleId>
              </a:tblPr>
              <a:tblGrid>
                <a:gridCol w="1408176">
                  <a:extLst>
                    <a:ext uri="{9D8B030D-6E8A-4147-A177-3AD203B41FA5}">
                      <a16:colId xmlns:a16="http://schemas.microsoft.com/office/drawing/2014/main" val="3803687293"/>
                    </a:ext>
                  </a:extLst>
                </a:gridCol>
                <a:gridCol w="933721">
                  <a:extLst>
                    <a:ext uri="{9D8B030D-6E8A-4147-A177-3AD203B41FA5}">
                      <a16:colId xmlns:a16="http://schemas.microsoft.com/office/drawing/2014/main" val="1719519437"/>
                    </a:ext>
                  </a:extLst>
                </a:gridCol>
                <a:gridCol w="1020277">
                  <a:extLst>
                    <a:ext uri="{9D8B030D-6E8A-4147-A177-3AD203B41FA5}">
                      <a16:colId xmlns:a16="http://schemas.microsoft.com/office/drawing/2014/main" val="1762291410"/>
                    </a:ext>
                  </a:extLst>
                </a:gridCol>
                <a:gridCol w="1309036">
                  <a:extLst>
                    <a:ext uri="{9D8B030D-6E8A-4147-A177-3AD203B41FA5}">
                      <a16:colId xmlns:a16="http://schemas.microsoft.com/office/drawing/2014/main" val="1305030151"/>
                    </a:ext>
                  </a:extLst>
                </a:gridCol>
                <a:gridCol w="1751797">
                  <a:extLst>
                    <a:ext uri="{9D8B030D-6E8A-4147-A177-3AD203B41FA5}">
                      <a16:colId xmlns:a16="http://schemas.microsoft.com/office/drawing/2014/main" val="1564180307"/>
                    </a:ext>
                  </a:extLst>
                </a:gridCol>
                <a:gridCol w="1867301">
                  <a:extLst>
                    <a:ext uri="{9D8B030D-6E8A-4147-A177-3AD203B41FA5}">
                      <a16:colId xmlns:a16="http://schemas.microsoft.com/office/drawing/2014/main" val="2292976128"/>
                    </a:ext>
                  </a:extLst>
                </a:gridCol>
              </a:tblGrid>
              <a:tr h="201627">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endParaRPr lang="en-US"/>
                    </a:p>
                  </a:txBody>
                  <a:tcPr/>
                </a:tc>
                <a:tc hMerge="1">
                  <a:txBody>
                    <a:bodyPr/>
                    <a:lstStyle/>
                    <a:p>
                      <a:endParaRPr lang="en-US"/>
                    </a:p>
                  </a:txBody>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 DEV</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D365 + OC Voice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7f8448e4-b056-e6f9-a235-ddec0aa85c0d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cb093eb6-ec05-ee11-8f6e-000d3a5c61dd</a:t>
                      </a:r>
                    </a:p>
                  </a:txBody>
                  <a:tcPr/>
                </a:tc>
                <a:extLst>
                  <a:ext uri="{0D108BD9-81ED-4DB2-BD59-A6C34878D82A}">
                    <a16:rowId xmlns:a16="http://schemas.microsoft.com/office/drawing/2014/main" val="1827115308"/>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 TEST</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47378d94-f56c-eed0-b8cd-89d17d7e31b3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d182abc5-7335-ee11-bdf4-000d3a37044a</a:t>
                      </a:r>
                    </a:p>
                  </a:txBody>
                  <a:tcPr/>
                </a:tc>
                <a:extLst>
                  <a:ext uri="{0D108BD9-81ED-4DB2-BD59-A6C34878D82A}">
                    <a16:rowId xmlns:a16="http://schemas.microsoft.com/office/drawing/2014/main" val="1173037268"/>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 QA</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r>
                        <a:rPr lang="en-US" sz="1200">
                          <a:solidFill>
                            <a:schemeClr val="tx1"/>
                          </a:solidFill>
                          <a:latin typeface="Aptos" panose="020B0004020202020204" pitchFamily="34" charset="0"/>
                        </a:rPr>
                        <a:t>20bb12c3-1a5c-e8ff-b0f7-4f32adef8616</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64c03bd0-04c4-499a-8fa6-77de5d1d27aa</a:t>
                      </a:r>
                    </a:p>
                  </a:txBody>
                  <a:tcPr/>
                </a:tc>
                <a:extLst>
                  <a:ext uri="{0D108BD9-81ED-4DB2-BD59-A6C34878D82A}">
                    <a16:rowId xmlns:a16="http://schemas.microsoft.com/office/drawing/2014/main" val="1201892226"/>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Production</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r>
                        <a:rPr lang="en-US" sz="1200">
                          <a:solidFill>
                            <a:schemeClr val="tx1"/>
                          </a:solidFill>
                          <a:latin typeface="Aptos" panose="020B0004020202020204" pitchFamily="34" charset="0"/>
                        </a:rPr>
                        <a:t>c53bf002-7923-4d1c-b5ae-3265093d59e1</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65d3b807-8cd7-4b58-afae-768ecd914db7</a:t>
                      </a:r>
                    </a:p>
                  </a:txBody>
                  <a:tcPr/>
                </a:tc>
                <a:extLst>
                  <a:ext uri="{0D108BD9-81ED-4DB2-BD59-A6C34878D82A}">
                    <a16:rowId xmlns:a16="http://schemas.microsoft.com/office/drawing/2014/main" val="3922590603"/>
                  </a:ext>
                </a:extLst>
              </a:tr>
            </a:tbl>
          </a:graphicData>
        </a:graphic>
      </p:graphicFrame>
      <p:graphicFrame>
        <p:nvGraphicFramePr>
          <p:cNvPr id="4" name="Table 3">
            <a:extLst>
              <a:ext uri="{FF2B5EF4-FFF2-40B4-BE49-F238E27FC236}">
                <a16:creationId xmlns:a16="http://schemas.microsoft.com/office/drawing/2014/main" id="{94BF52E8-446C-DDE4-3437-F3F9A899DDC9}"/>
              </a:ext>
            </a:extLst>
          </p:cNvPr>
          <p:cNvGraphicFramePr>
            <a:graphicFrameLocks noGrp="1"/>
          </p:cNvGraphicFramePr>
          <p:nvPr>
            <p:extLst>
              <p:ext uri="{D42A27DB-BD31-4B8C-83A1-F6EECF244321}">
                <p14:modId xmlns:p14="http://schemas.microsoft.com/office/powerpoint/2010/main" val="3296117223"/>
              </p:ext>
            </p:extLst>
          </p:nvPr>
        </p:nvGraphicFramePr>
        <p:xfrm>
          <a:off x="276176" y="1435100"/>
          <a:ext cx="8296277" cy="335280"/>
        </p:xfrm>
        <a:graphic>
          <a:graphicData uri="http://schemas.openxmlformats.org/drawingml/2006/table">
            <a:tbl>
              <a:tblPr firstRow="1" bandRow="1">
                <a:tableStyleId>{2D5ABB26-0587-4C30-8999-92F81FD0307C}</a:tableStyleId>
              </a:tblPr>
              <a:tblGrid>
                <a:gridCol w="1933958">
                  <a:extLst>
                    <a:ext uri="{9D8B030D-6E8A-4147-A177-3AD203B41FA5}">
                      <a16:colId xmlns:a16="http://schemas.microsoft.com/office/drawing/2014/main" val="3179411197"/>
                    </a:ext>
                  </a:extLst>
                </a:gridCol>
                <a:gridCol w="6362319">
                  <a:extLst>
                    <a:ext uri="{9D8B030D-6E8A-4147-A177-3AD203B41FA5}">
                      <a16:colId xmlns:a16="http://schemas.microsoft.com/office/drawing/2014/main" val="4242948976"/>
                    </a:ext>
                  </a:extLst>
                </a:gridCol>
              </a:tblGrid>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Tenant ID</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050565005"/>
                  </a:ext>
                </a:extLst>
              </a:tr>
            </a:tbl>
          </a:graphicData>
        </a:graphic>
      </p:graphicFrame>
      <p:sp>
        <p:nvSpPr>
          <p:cNvPr id="5" name="Rectangle: Folded Corner 4">
            <a:extLst>
              <a:ext uri="{FF2B5EF4-FFF2-40B4-BE49-F238E27FC236}">
                <a16:creationId xmlns:a16="http://schemas.microsoft.com/office/drawing/2014/main" id="{B75EE84E-F272-B5C3-106D-73EB3195369F}"/>
              </a:ext>
            </a:extLst>
          </p:cNvPr>
          <p:cNvSpPr/>
          <p:nvPr/>
        </p:nvSpPr>
        <p:spPr bwMode="auto">
          <a:xfrm>
            <a:off x="2263850" y="1465254"/>
            <a:ext cx="6176386" cy="244689"/>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0" rIns="0" bIns="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Segoe UI" pitchFamily="34" charset="0"/>
              </a:rPr>
              <a:t>8a235459-3d2c-415d-8c1e-e2fe133509ad</a:t>
            </a:r>
          </a:p>
        </p:txBody>
      </p:sp>
    </p:spTree>
    <p:extLst>
      <p:ext uri="{BB962C8B-B14F-4D97-AF65-F5344CB8AC3E}">
        <p14:creationId xmlns:p14="http://schemas.microsoft.com/office/powerpoint/2010/main" val="911359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Rectangle: Rounded Corners 1065">
            <a:extLst>
              <a:ext uri="{FF2B5EF4-FFF2-40B4-BE49-F238E27FC236}">
                <a16:creationId xmlns:a16="http://schemas.microsoft.com/office/drawing/2014/main" id="{313C9C31-76BA-9B1F-2EAE-50C61C17DAE0}"/>
              </a:ext>
            </a:extLst>
          </p:cNvPr>
          <p:cNvSpPr/>
          <p:nvPr/>
        </p:nvSpPr>
        <p:spPr>
          <a:xfrm>
            <a:off x="237699" y="5410014"/>
            <a:ext cx="8579042" cy="1305111"/>
          </a:xfrm>
          <a:prstGeom prst="roundRect">
            <a:avLst>
              <a:gd name="adj" fmla="val 3084"/>
            </a:avLst>
          </a:prstGeom>
          <a:solidFill>
            <a:srgbClr val="FEF000">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BA3B09E7-DC25-E43F-351B-EF69C7553F18}"/>
              </a:ext>
            </a:extLst>
          </p:cNvPr>
          <p:cNvSpPr/>
          <p:nvPr/>
        </p:nvSpPr>
        <p:spPr>
          <a:xfrm>
            <a:off x="237700" y="1407273"/>
            <a:ext cx="8579042" cy="384687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59" name="Arrow: Right 1058">
            <a:extLst>
              <a:ext uri="{FF2B5EF4-FFF2-40B4-BE49-F238E27FC236}">
                <a16:creationId xmlns:a16="http://schemas.microsoft.com/office/drawing/2014/main" id="{317D93A0-D9C5-FFA5-073C-1BCF2B1ECEB0}"/>
              </a:ext>
            </a:extLst>
          </p:cNvPr>
          <p:cNvSpPr/>
          <p:nvPr/>
        </p:nvSpPr>
        <p:spPr bwMode="auto">
          <a:xfrm>
            <a:off x="373388" y="2930157"/>
            <a:ext cx="2048926"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60" name="Arrow: Right 1059">
            <a:extLst>
              <a:ext uri="{FF2B5EF4-FFF2-40B4-BE49-F238E27FC236}">
                <a16:creationId xmlns:a16="http://schemas.microsoft.com/office/drawing/2014/main" id="{19AF7F6A-6107-0EF4-D078-9B7C3EEC0F90}"/>
              </a:ext>
            </a:extLst>
          </p:cNvPr>
          <p:cNvSpPr/>
          <p:nvPr/>
        </p:nvSpPr>
        <p:spPr bwMode="auto">
          <a:xfrm>
            <a:off x="365944" y="3768319"/>
            <a:ext cx="629827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 name="Arrow: Right 4">
            <a:extLst>
              <a:ext uri="{FF2B5EF4-FFF2-40B4-BE49-F238E27FC236}">
                <a16:creationId xmlns:a16="http://schemas.microsoft.com/office/drawing/2014/main" id="{4874629C-A9C8-899B-6DE2-2783E8C42D4E}"/>
              </a:ext>
            </a:extLst>
          </p:cNvPr>
          <p:cNvSpPr/>
          <p:nvPr/>
        </p:nvSpPr>
        <p:spPr bwMode="auto">
          <a:xfrm>
            <a:off x="373388" y="2094466"/>
            <a:ext cx="8395228"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6650197"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453397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241775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A7C4FE7-3164-59E8-7B06-CD2B36BEAE3F}"/>
              </a:ext>
            </a:extLst>
          </p:cNvPr>
          <p:cNvSpPr txBox="1"/>
          <p:nvPr/>
        </p:nvSpPr>
        <p:spPr>
          <a:xfrm>
            <a:off x="2559183" y="1734023"/>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Test</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670845" y="1734023"/>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Q.A.</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795902" y="1721667"/>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Production</a:t>
            </a:r>
          </a:p>
        </p:txBody>
      </p:sp>
      <p:sp>
        <p:nvSpPr>
          <p:cNvPr id="217" name="TextBox 216">
            <a:extLst>
              <a:ext uri="{FF2B5EF4-FFF2-40B4-BE49-F238E27FC236}">
                <a16:creationId xmlns:a16="http://schemas.microsoft.com/office/drawing/2014/main" id="{AE2CDFFD-2ABF-8903-E1F4-D45F20D46EF2}"/>
              </a:ext>
            </a:extLst>
          </p:cNvPr>
          <p:cNvSpPr txBox="1"/>
          <p:nvPr/>
        </p:nvSpPr>
        <p:spPr>
          <a:xfrm>
            <a:off x="458271" y="1724396"/>
            <a:ext cx="1800000" cy="307777"/>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Development</a:t>
            </a: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Application Lifecyle Management</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Safely deploy customizations across environments and keep track of changes.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9759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is ALM important?</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Copilot Studio ALM is based on the broader Power Platform ALM principles. </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They use the concept of solutions to package and deploy customizations.</a:t>
            </a:r>
          </a:p>
          <a:p>
            <a:pPr marL="0" marR="0" lvl="0" indent="0" algn="l" defTabSz="914367" rtl="0" eaLnBrk="1" fontAlgn="auto" latinLnBrk="0" hangingPunct="1">
              <a:lnSpc>
                <a:spcPct val="100000"/>
              </a:lnSpc>
              <a:spcBef>
                <a:spcPts val="1200"/>
              </a:spcBef>
              <a:spcAft>
                <a:spcPts val="4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What are ALM golden rules</a:t>
            </a:r>
            <a:r>
              <a:rPr lang="en-US" b="1"/>
              <a:t>?</a:t>
            </a:r>
            <a:endPar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Work in the context of solutions</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Create separate solutions only if you need to deploy components independently. </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Use a custom publisher and prefix.</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Use environment variables for settings and secrets that change across those.</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Export and deploy solutions as managed, unless setting up a dev environment.</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Don’t do customizations outside of dev.</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Consider automating ALM for source control and automated deployments.</a:t>
            </a:r>
          </a:p>
          <a:p>
            <a:pPr defTabSz="914367">
              <a:spcBef>
                <a:spcPts val="1200"/>
              </a:spcBef>
              <a:spcAft>
                <a:spcPts val="400"/>
              </a:spcAft>
              <a:buSzTx/>
              <a:defRPr/>
            </a:pPr>
            <a:r>
              <a:rPr lang="en-US" b="1"/>
              <a:t>What needs to be set manually?</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Azure Application Insights integration.</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Deployed channels.</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rPr>
              <a:t>Some security settings.</a:t>
            </a:r>
          </a:p>
          <a:p>
            <a:pPr lvl="0" defTabSz="914367">
              <a:spcBef>
                <a:spcPts val="1200"/>
              </a:spcBef>
              <a:spcAft>
                <a:spcPts val="400"/>
              </a:spcAft>
              <a:buSzTx/>
              <a:defRPr/>
            </a:pPr>
            <a:r>
              <a:rPr lang="en-US" b="1"/>
              <a:t>Useful resources:</a:t>
            </a: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Use environment variables</a:t>
            </a:r>
            <a:endParaRPr lang="en-US" sz="1200">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hlinkClick r:id="" action="ppaction://noaction">
                  <a:extLst>
                    <a:ext uri="{A12FA001-AC4F-418D-AE19-62706E023703}">
                      <ahyp:hlinkClr xmlns:ahyp="http://schemas.microsoft.com/office/drawing/2018/hyperlinkcolor" val="tx"/>
                    </a:ext>
                  </a:extLst>
                </a:hlinkClick>
              </a:rPr>
              <a:t>Power Platform ALM</a:t>
            </a:r>
            <a:endParaRPr lang="en-US" sz="120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Power Platform pipelines </a:t>
            </a:r>
            <a:endParaRPr lang="en-US" sz="120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Azure DevOps Power Platform Build Tools</a:t>
            </a:r>
            <a:endParaRPr lang="en-US" sz="120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hlinkClick r:id="rId6">
                  <a:extLst>
                    <a:ext uri="{A12FA001-AC4F-418D-AE19-62706E023703}">
                      <ahyp:hlinkClr xmlns:ahyp="http://schemas.microsoft.com/office/drawing/2018/hyperlinkcolor" val="tx"/>
                    </a:ext>
                  </a:extLst>
                </a:hlinkClick>
              </a:rPr>
              <a:t>GitHub Power Platform Actions</a:t>
            </a:r>
            <a:endParaRPr lang="en-US" sz="120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latin typeface="Aptos" panose="020B0004020202020204" pitchFamily="34" charset="0"/>
                <a:hlinkClick r:id="rId7">
                  <a:extLst>
                    <a:ext uri="{A12FA001-AC4F-418D-AE19-62706E023703}">
                      <ahyp:hlinkClr xmlns:ahyp="http://schemas.microsoft.com/office/drawing/2018/hyperlinkcolor" val="tx"/>
                    </a:ext>
                  </a:extLst>
                </a:hlinkClick>
              </a:rPr>
              <a:t>ALM Accelerator for Power Platform</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8">
                  <a:extLst>
                    <a:ext uri="{A12FA001-AC4F-418D-AE19-62706E023703}">
                      <ahyp:hlinkClr xmlns:ahyp="http://schemas.microsoft.com/office/drawing/2018/hyperlinkcolor" val="tx"/>
                    </a:ext>
                  </a:extLst>
                </a:hlinkClick>
              </a:rPr>
              <a:t>Bulk test with the Copilot Studio Kit</a:t>
            </a:r>
            <a:endParaRPr lang="en-US" sz="1200">
              <a:latin typeface="Aptos" panose="020B0004020202020204" pitchFamily="34" charset="0"/>
            </a:endParaRPr>
          </a:p>
        </p:txBody>
      </p:sp>
      <p:grpSp>
        <p:nvGrpSpPr>
          <p:cNvPr id="38" name="Group 37">
            <a:extLst>
              <a:ext uri="{FF2B5EF4-FFF2-40B4-BE49-F238E27FC236}">
                <a16:creationId xmlns:a16="http://schemas.microsoft.com/office/drawing/2014/main" id="{0B190B13-BE48-A5BE-DA6F-C7760D152A34}"/>
              </a:ext>
            </a:extLst>
          </p:cNvPr>
          <p:cNvGrpSpPr/>
          <p:nvPr/>
        </p:nvGrpSpPr>
        <p:grpSpPr>
          <a:xfrm>
            <a:off x="462622" y="2133273"/>
            <a:ext cx="1800000" cy="568875"/>
            <a:chOff x="491497" y="2183519"/>
            <a:chExt cx="1800000" cy="568875"/>
          </a:xfrm>
        </p:grpSpPr>
        <p:grpSp>
          <p:nvGrpSpPr>
            <p:cNvPr id="37" name="Group 36">
              <a:extLst>
                <a:ext uri="{FF2B5EF4-FFF2-40B4-BE49-F238E27FC236}">
                  <a16:creationId xmlns:a16="http://schemas.microsoft.com/office/drawing/2014/main" id="{63607E42-F3F3-99DF-2C56-F9E39809FD20}"/>
                </a:ext>
              </a:extLst>
            </p:cNvPr>
            <p:cNvGrpSpPr/>
            <p:nvPr/>
          </p:nvGrpSpPr>
          <p:grpSpPr>
            <a:xfrm>
              <a:off x="491497" y="2183519"/>
              <a:ext cx="1800000" cy="568875"/>
              <a:chOff x="491497" y="2183519"/>
              <a:chExt cx="1800000" cy="568875"/>
            </a:xfrm>
          </p:grpSpPr>
          <p:sp>
            <p:nvSpPr>
              <p:cNvPr id="22" name="Rectangle: Rounded Corners 21">
                <a:extLst>
                  <a:ext uri="{FF2B5EF4-FFF2-40B4-BE49-F238E27FC236}">
                    <a16:creationId xmlns:a16="http://schemas.microsoft.com/office/drawing/2014/main" id="{E13F1830-11EF-80A4-CA10-4499615BF790}"/>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36" name="TextBox 35">
                <a:extLst>
                  <a:ext uri="{FF2B5EF4-FFF2-40B4-BE49-F238E27FC236}">
                    <a16:creationId xmlns:a16="http://schemas.microsoft.com/office/drawing/2014/main" id="{68F2C74F-BF87-9109-801E-DED97CFB20C3}"/>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1" name="Graphic 30" descr="Unlock outline">
              <a:extLst>
                <a:ext uri="{FF2B5EF4-FFF2-40B4-BE49-F238E27FC236}">
                  <a16:creationId xmlns:a16="http://schemas.microsoft.com/office/drawing/2014/main" id="{AEE4B07E-C58F-641F-4FE3-6BBACF8F1C5A}"/>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62812" y="2519176"/>
              <a:ext cx="216000" cy="216000"/>
            </a:xfrm>
            <a:prstGeom prst="rect">
              <a:avLst/>
            </a:prstGeom>
          </p:spPr>
        </p:pic>
      </p:grpSp>
      <p:grpSp>
        <p:nvGrpSpPr>
          <p:cNvPr id="43" name="Group 42">
            <a:extLst>
              <a:ext uri="{FF2B5EF4-FFF2-40B4-BE49-F238E27FC236}">
                <a16:creationId xmlns:a16="http://schemas.microsoft.com/office/drawing/2014/main" id="{D62B5363-A526-4B45-FCD9-9E38384BEB4D}"/>
              </a:ext>
            </a:extLst>
          </p:cNvPr>
          <p:cNvGrpSpPr/>
          <p:nvPr/>
        </p:nvGrpSpPr>
        <p:grpSpPr>
          <a:xfrm>
            <a:off x="462622" y="2981870"/>
            <a:ext cx="1800000" cy="556698"/>
            <a:chOff x="485622" y="2837271"/>
            <a:chExt cx="1800000" cy="556698"/>
          </a:xfrm>
        </p:grpSpPr>
        <p:sp>
          <p:nvSpPr>
            <p:cNvPr id="32" name="Rectangle: Rounded Corners 31">
              <a:extLst>
                <a:ext uri="{FF2B5EF4-FFF2-40B4-BE49-F238E27FC236}">
                  <a16:creationId xmlns:a16="http://schemas.microsoft.com/office/drawing/2014/main" id="{67B0EEFC-0554-60C3-096E-AFE702220DC3}"/>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pic>
          <p:nvPicPr>
            <p:cNvPr id="39" name="Graphic 38" descr="Unlock outline">
              <a:extLst>
                <a:ext uri="{FF2B5EF4-FFF2-40B4-BE49-F238E27FC236}">
                  <a16:creationId xmlns:a16="http://schemas.microsoft.com/office/drawing/2014/main" id="{AC70DCC5-FBB5-3938-1D52-E8D0243E0F3C}"/>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60606" y="3154158"/>
              <a:ext cx="216000" cy="216000"/>
            </a:xfrm>
            <a:prstGeom prst="rect">
              <a:avLst/>
            </a:prstGeom>
          </p:spPr>
        </p:pic>
        <p:sp>
          <p:nvSpPr>
            <p:cNvPr id="40" name="TextBox 39">
              <a:extLst>
                <a:ext uri="{FF2B5EF4-FFF2-40B4-BE49-F238E27FC236}">
                  <a16:creationId xmlns:a16="http://schemas.microsoft.com/office/drawing/2014/main" id="{854B8D60-D50B-FA8E-0B11-8300C122AA02}"/>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8" name="Group 1047">
            <a:extLst>
              <a:ext uri="{FF2B5EF4-FFF2-40B4-BE49-F238E27FC236}">
                <a16:creationId xmlns:a16="http://schemas.microsoft.com/office/drawing/2014/main" id="{B7A3CC82-4A2F-0225-0636-58B77F2B5467}"/>
              </a:ext>
            </a:extLst>
          </p:cNvPr>
          <p:cNvGrpSpPr/>
          <p:nvPr/>
        </p:nvGrpSpPr>
        <p:grpSpPr>
          <a:xfrm>
            <a:off x="462622" y="3802764"/>
            <a:ext cx="1800000" cy="707811"/>
            <a:chOff x="462622" y="3659474"/>
            <a:chExt cx="1800000" cy="707811"/>
          </a:xfrm>
        </p:grpSpPr>
        <p:sp>
          <p:nvSpPr>
            <p:cNvPr id="34" name="Rectangle: Rounded Corners 33">
              <a:extLst>
                <a:ext uri="{FF2B5EF4-FFF2-40B4-BE49-F238E27FC236}">
                  <a16:creationId xmlns:a16="http://schemas.microsoft.com/office/drawing/2014/main" id="{C77DB968-106D-61EA-28EB-DFDFAAEEA70E}"/>
                </a:ext>
              </a:extLst>
            </p:cNvPr>
            <p:cNvSpPr/>
            <p:nvPr/>
          </p:nvSpPr>
          <p:spPr>
            <a:xfrm>
              <a:off x="462622" y="3683285"/>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41" name="Graphic 40" descr="Unlock outline">
              <a:extLst>
                <a:ext uri="{FF2B5EF4-FFF2-40B4-BE49-F238E27FC236}">
                  <a16:creationId xmlns:a16="http://schemas.microsoft.com/office/drawing/2014/main" id="{AA32B487-6185-D8AE-CC24-7DE4E715F3D7}"/>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46622" y="4119151"/>
              <a:ext cx="216000" cy="216000"/>
            </a:xfrm>
            <a:prstGeom prst="rect">
              <a:avLst/>
            </a:prstGeom>
          </p:spPr>
        </p:pic>
        <p:sp>
          <p:nvSpPr>
            <p:cNvPr id="42" name="TextBox 41">
              <a:extLst>
                <a:ext uri="{FF2B5EF4-FFF2-40B4-BE49-F238E27FC236}">
                  <a16:creationId xmlns:a16="http://schemas.microsoft.com/office/drawing/2014/main" id="{0B2ECE99-94B7-895D-774E-0419DFC10830}"/>
                </a:ext>
              </a:extLst>
            </p:cNvPr>
            <p:cNvSpPr txBox="1"/>
            <p:nvPr/>
          </p:nvSpPr>
          <p:spPr>
            <a:xfrm>
              <a:off x="1923632" y="365947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63A5D10F-6CD6-8C87-65D8-AB3D88F4448B}"/>
              </a:ext>
            </a:extLst>
          </p:cNvPr>
          <p:cNvGrpSpPr/>
          <p:nvPr/>
        </p:nvGrpSpPr>
        <p:grpSpPr>
          <a:xfrm>
            <a:off x="2580466" y="2133273"/>
            <a:ext cx="1800000" cy="568875"/>
            <a:chOff x="2562985" y="2192702"/>
            <a:chExt cx="1800000" cy="568875"/>
          </a:xfrm>
        </p:grpSpPr>
        <p:grpSp>
          <p:nvGrpSpPr>
            <p:cNvPr id="46" name="Group 45">
              <a:extLst>
                <a:ext uri="{FF2B5EF4-FFF2-40B4-BE49-F238E27FC236}">
                  <a16:creationId xmlns:a16="http://schemas.microsoft.com/office/drawing/2014/main" id="{381B96C6-ECB0-D0E0-78C0-05E7F77212D9}"/>
                </a:ext>
              </a:extLst>
            </p:cNvPr>
            <p:cNvGrpSpPr/>
            <p:nvPr/>
          </p:nvGrpSpPr>
          <p:grpSpPr>
            <a:xfrm>
              <a:off x="2562985" y="2192702"/>
              <a:ext cx="1800000" cy="568875"/>
              <a:chOff x="491497" y="2183519"/>
              <a:chExt cx="1800000" cy="568875"/>
            </a:xfrm>
          </p:grpSpPr>
          <p:sp>
            <p:nvSpPr>
              <p:cNvPr id="48" name="Rectangle: Rounded Corners 47">
                <a:extLst>
                  <a:ext uri="{FF2B5EF4-FFF2-40B4-BE49-F238E27FC236}">
                    <a16:creationId xmlns:a16="http://schemas.microsoft.com/office/drawing/2014/main" id="{38B89E24-2DB3-26A9-A0AD-5E0E7646A4AA}"/>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49" name="TextBox 48">
                <a:extLst>
                  <a:ext uri="{FF2B5EF4-FFF2-40B4-BE49-F238E27FC236}">
                    <a16:creationId xmlns:a16="http://schemas.microsoft.com/office/drawing/2014/main" id="{A0AF5972-3F7F-1ECF-DDD5-5F3B9062DC07}"/>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5" name="Graphic 54" descr="Lock with solid fill">
              <a:extLst>
                <a:ext uri="{FF2B5EF4-FFF2-40B4-BE49-F238E27FC236}">
                  <a16:creationId xmlns:a16="http://schemas.microsoft.com/office/drawing/2014/main" id="{6BC70379-3BC9-3F8D-C969-754FACB0A1D9}"/>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57" name="Group 56">
            <a:extLst>
              <a:ext uri="{FF2B5EF4-FFF2-40B4-BE49-F238E27FC236}">
                <a16:creationId xmlns:a16="http://schemas.microsoft.com/office/drawing/2014/main" id="{D0A96204-85E3-E628-B8EB-68A7F565E1BE}"/>
              </a:ext>
            </a:extLst>
          </p:cNvPr>
          <p:cNvGrpSpPr/>
          <p:nvPr/>
        </p:nvGrpSpPr>
        <p:grpSpPr>
          <a:xfrm>
            <a:off x="4698310" y="2133273"/>
            <a:ext cx="1800000" cy="568875"/>
            <a:chOff x="2562985" y="2192702"/>
            <a:chExt cx="1800000" cy="568875"/>
          </a:xfrm>
        </p:grpSpPr>
        <p:grpSp>
          <p:nvGrpSpPr>
            <p:cNvPr id="58" name="Group 57">
              <a:extLst>
                <a:ext uri="{FF2B5EF4-FFF2-40B4-BE49-F238E27FC236}">
                  <a16:creationId xmlns:a16="http://schemas.microsoft.com/office/drawing/2014/main" id="{8FD4817E-7A88-AF32-622A-C9FF46361C37}"/>
                </a:ext>
              </a:extLst>
            </p:cNvPr>
            <p:cNvGrpSpPr/>
            <p:nvPr/>
          </p:nvGrpSpPr>
          <p:grpSpPr>
            <a:xfrm>
              <a:off x="2562985" y="2192702"/>
              <a:ext cx="1800000" cy="568875"/>
              <a:chOff x="491497" y="2183519"/>
              <a:chExt cx="1800000" cy="568875"/>
            </a:xfrm>
          </p:grpSpPr>
          <p:sp>
            <p:nvSpPr>
              <p:cNvPr id="60" name="Rectangle: Rounded Corners 59">
                <a:extLst>
                  <a:ext uri="{FF2B5EF4-FFF2-40B4-BE49-F238E27FC236}">
                    <a16:creationId xmlns:a16="http://schemas.microsoft.com/office/drawing/2014/main" id="{01F80CDF-88EB-9D31-A1BA-060DE55C634B}"/>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61" name="TextBox 60">
                <a:extLst>
                  <a:ext uri="{FF2B5EF4-FFF2-40B4-BE49-F238E27FC236}">
                    <a16:creationId xmlns:a16="http://schemas.microsoft.com/office/drawing/2014/main" id="{528E2995-B670-53CD-F695-9BD5B0A54062}"/>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9" name="Graphic 58" descr="Lock with solid fill">
              <a:extLst>
                <a:ext uri="{FF2B5EF4-FFF2-40B4-BE49-F238E27FC236}">
                  <a16:creationId xmlns:a16="http://schemas.microsoft.com/office/drawing/2014/main" id="{7E775FA5-39D1-4F83-F08A-40A1B587F42C}"/>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62" name="Group 61">
            <a:extLst>
              <a:ext uri="{FF2B5EF4-FFF2-40B4-BE49-F238E27FC236}">
                <a16:creationId xmlns:a16="http://schemas.microsoft.com/office/drawing/2014/main" id="{92C7EA95-3B31-437F-81A2-7BDB3A311DE1}"/>
              </a:ext>
            </a:extLst>
          </p:cNvPr>
          <p:cNvGrpSpPr/>
          <p:nvPr/>
        </p:nvGrpSpPr>
        <p:grpSpPr>
          <a:xfrm>
            <a:off x="6816155" y="2133273"/>
            <a:ext cx="1800000" cy="568875"/>
            <a:chOff x="2562985" y="2192702"/>
            <a:chExt cx="1800000" cy="568875"/>
          </a:xfrm>
        </p:grpSpPr>
        <p:grpSp>
          <p:nvGrpSpPr>
            <p:cNvPr id="63" name="Group 62">
              <a:extLst>
                <a:ext uri="{FF2B5EF4-FFF2-40B4-BE49-F238E27FC236}">
                  <a16:creationId xmlns:a16="http://schemas.microsoft.com/office/drawing/2014/main" id="{0AD03EE6-8B93-A7EC-0C69-4CE0CFBCD0F4}"/>
                </a:ext>
              </a:extLst>
            </p:cNvPr>
            <p:cNvGrpSpPr/>
            <p:nvPr/>
          </p:nvGrpSpPr>
          <p:grpSpPr>
            <a:xfrm>
              <a:off x="2562985" y="2192702"/>
              <a:ext cx="1800000" cy="568875"/>
              <a:chOff x="491497" y="2183519"/>
              <a:chExt cx="1800000" cy="568875"/>
            </a:xfrm>
          </p:grpSpPr>
          <p:sp>
            <p:nvSpPr>
              <p:cNvPr id="1025" name="Rectangle: Rounded Corners 1024">
                <a:extLst>
                  <a:ext uri="{FF2B5EF4-FFF2-40B4-BE49-F238E27FC236}">
                    <a16:creationId xmlns:a16="http://schemas.microsoft.com/office/drawing/2014/main" id="{CACE4A77-1390-316D-558A-D1446CA4A808}"/>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1027" name="TextBox 1026">
                <a:extLst>
                  <a:ext uri="{FF2B5EF4-FFF2-40B4-BE49-F238E27FC236}">
                    <a16:creationId xmlns:a16="http://schemas.microsoft.com/office/drawing/2014/main" id="{FE78E9B5-348E-921F-F37A-C5304A849130}"/>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24" name="Graphic 1023" descr="Lock with solid fill">
              <a:extLst>
                <a:ext uri="{FF2B5EF4-FFF2-40B4-BE49-F238E27FC236}">
                  <a16:creationId xmlns:a16="http://schemas.microsoft.com/office/drawing/2014/main" id="{F6F420A3-766C-7EE6-C11A-A8CC7D4CA3CD}"/>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1033" name="Group 1032">
            <a:extLst>
              <a:ext uri="{FF2B5EF4-FFF2-40B4-BE49-F238E27FC236}">
                <a16:creationId xmlns:a16="http://schemas.microsoft.com/office/drawing/2014/main" id="{EAE022E7-7C2E-64CB-DC55-9AD9F9EF9AEC}"/>
              </a:ext>
            </a:extLst>
          </p:cNvPr>
          <p:cNvGrpSpPr/>
          <p:nvPr/>
        </p:nvGrpSpPr>
        <p:grpSpPr>
          <a:xfrm>
            <a:off x="2579577" y="2981870"/>
            <a:ext cx="1800889" cy="556698"/>
            <a:chOff x="2562985" y="2931185"/>
            <a:chExt cx="1800889" cy="556698"/>
          </a:xfrm>
        </p:grpSpPr>
        <p:grpSp>
          <p:nvGrpSpPr>
            <p:cNvPr id="1028" name="Group 1027">
              <a:extLst>
                <a:ext uri="{FF2B5EF4-FFF2-40B4-BE49-F238E27FC236}">
                  <a16:creationId xmlns:a16="http://schemas.microsoft.com/office/drawing/2014/main" id="{E5EF7412-8DAF-01BA-99E9-123EC396FE0C}"/>
                </a:ext>
              </a:extLst>
            </p:cNvPr>
            <p:cNvGrpSpPr/>
            <p:nvPr/>
          </p:nvGrpSpPr>
          <p:grpSpPr>
            <a:xfrm>
              <a:off x="2562985" y="2931185"/>
              <a:ext cx="1800000" cy="556698"/>
              <a:chOff x="485622" y="2837271"/>
              <a:chExt cx="1800000" cy="556698"/>
            </a:xfrm>
          </p:grpSpPr>
          <p:sp>
            <p:nvSpPr>
              <p:cNvPr id="1029" name="Rectangle: Rounded Corners 1028">
                <a:extLst>
                  <a:ext uri="{FF2B5EF4-FFF2-40B4-BE49-F238E27FC236}">
                    <a16:creationId xmlns:a16="http://schemas.microsoft.com/office/drawing/2014/main" id="{F11E2550-02F5-090D-1059-81B61410BFF7}"/>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31" name="TextBox 1030">
                <a:extLst>
                  <a:ext uri="{FF2B5EF4-FFF2-40B4-BE49-F238E27FC236}">
                    <a16:creationId xmlns:a16="http://schemas.microsoft.com/office/drawing/2014/main" id="{AB4356E3-0B79-9425-20C6-CCF184CACD50}"/>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32" name="Graphic 1031" descr="Lock with solid fill">
              <a:extLst>
                <a:ext uri="{FF2B5EF4-FFF2-40B4-BE49-F238E27FC236}">
                  <a16:creationId xmlns:a16="http://schemas.microsoft.com/office/drawing/2014/main" id="{99066DA6-EE07-F3A4-C4ED-BF020E25AFC8}"/>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34" name="Group 1033">
            <a:extLst>
              <a:ext uri="{FF2B5EF4-FFF2-40B4-BE49-F238E27FC236}">
                <a16:creationId xmlns:a16="http://schemas.microsoft.com/office/drawing/2014/main" id="{021E1394-314D-F905-5C7C-02620EB2B4BE}"/>
              </a:ext>
            </a:extLst>
          </p:cNvPr>
          <p:cNvGrpSpPr/>
          <p:nvPr/>
        </p:nvGrpSpPr>
        <p:grpSpPr>
          <a:xfrm>
            <a:off x="4697421" y="2981870"/>
            <a:ext cx="1800889" cy="556698"/>
            <a:chOff x="2562985" y="2931185"/>
            <a:chExt cx="1800889" cy="556698"/>
          </a:xfrm>
        </p:grpSpPr>
        <p:grpSp>
          <p:nvGrpSpPr>
            <p:cNvPr id="1035" name="Group 1034">
              <a:extLst>
                <a:ext uri="{FF2B5EF4-FFF2-40B4-BE49-F238E27FC236}">
                  <a16:creationId xmlns:a16="http://schemas.microsoft.com/office/drawing/2014/main" id="{75428C61-7DFC-E409-0A7F-AE9FFA7D9C21}"/>
                </a:ext>
              </a:extLst>
            </p:cNvPr>
            <p:cNvGrpSpPr/>
            <p:nvPr/>
          </p:nvGrpSpPr>
          <p:grpSpPr>
            <a:xfrm>
              <a:off x="2562985" y="2931185"/>
              <a:ext cx="1800000" cy="556698"/>
              <a:chOff x="485622" y="2837271"/>
              <a:chExt cx="1800000" cy="556698"/>
            </a:xfrm>
          </p:grpSpPr>
          <p:sp>
            <p:nvSpPr>
              <p:cNvPr id="1037" name="Rectangle: Rounded Corners 1036">
                <a:extLst>
                  <a:ext uri="{FF2B5EF4-FFF2-40B4-BE49-F238E27FC236}">
                    <a16:creationId xmlns:a16="http://schemas.microsoft.com/office/drawing/2014/main" id="{A331E658-B9E4-3DC9-E84B-FB8558F571EC}"/>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38" name="TextBox 1037">
                <a:extLst>
                  <a:ext uri="{FF2B5EF4-FFF2-40B4-BE49-F238E27FC236}">
                    <a16:creationId xmlns:a16="http://schemas.microsoft.com/office/drawing/2014/main" id="{9ABD968A-B84C-A34B-F22C-8B78C538288F}"/>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36" name="Graphic 1035" descr="Lock with solid fill">
              <a:extLst>
                <a:ext uri="{FF2B5EF4-FFF2-40B4-BE49-F238E27FC236}">
                  <a16:creationId xmlns:a16="http://schemas.microsoft.com/office/drawing/2014/main" id="{EB3BEE4A-7211-0911-9A5E-6E7347528EFB}"/>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39" name="Group 1038">
            <a:extLst>
              <a:ext uri="{FF2B5EF4-FFF2-40B4-BE49-F238E27FC236}">
                <a16:creationId xmlns:a16="http://schemas.microsoft.com/office/drawing/2014/main" id="{3CE50277-F1CD-0871-7ACC-34ECDA947C11}"/>
              </a:ext>
            </a:extLst>
          </p:cNvPr>
          <p:cNvGrpSpPr/>
          <p:nvPr/>
        </p:nvGrpSpPr>
        <p:grpSpPr>
          <a:xfrm>
            <a:off x="6815266" y="2981870"/>
            <a:ext cx="1800889" cy="556698"/>
            <a:chOff x="2562985" y="2931185"/>
            <a:chExt cx="1800889" cy="556698"/>
          </a:xfrm>
        </p:grpSpPr>
        <p:grpSp>
          <p:nvGrpSpPr>
            <p:cNvPr id="1040" name="Group 1039">
              <a:extLst>
                <a:ext uri="{FF2B5EF4-FFF2-40B4-BE49-F238E27FC236}">
                  <a16:creationId xmlns:a16="http://schemas.microsoft.com/office/drawing/2014/main" id="{2AA98A10-073C-6F70-D8C7-2B6349CFF2F0}"/>
                </a:ext>
              </a:extLst>
            </p:cNvPr>
            <p:cNvGrpSpPr/>
            <p:nvPr/>
          </p:nvGrpSpPr>
          <p:grpSpPr>
            <a:xfrm>
              <a:off x="2562985" y="2931185"/>
              <a:ext cx="1800000" cy="556698"/>
              <a:chOff x="485622" y="2837271"/>
              <a:chExt cx="1800000" cy="556698"/>
            </a:xfrm>
          </p:grpSpPr>
          <p:sp>
            <p:nvSpPr>
              <p:cNvPr id="1042" name="Rectangle: Rounded Corners 1041">
                <a:extLst>
                  <a:ext uri="{FF2B5EF4-FFF2-40B4-BE49-F238E27FC236}">
                    <a16:creationId xmlns:a16="http://schemas.microsoft.com/office/drawing/2014/main" id="{6F9BC7A0-79B1-095B-9AAC-47D784FEA819}"/>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43" name="TextBox 1042">
                <a:extLst>
                  <a:ext uri="{FF2B5EF4-FFF2-40B4-BE49-F238E27FC236}">
                    <a16:creationId xmlns:a16="http://schemas.microsoft.com/office/drawing/2014/main" id="{AE71A776-719C-2D99-FDC7-39E0E9711EE2}"/>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41" name="Graphic 1040" descr="Lock with solid fill">
              <a:extLst>
                <a:ext uri="{FF2B5EF4-FFF2-40B4-BE49-F238E27FC236}">
                  <a16:creationId xmlns:a16="http://schemas.microsoft.com/office/drawing/2014/main" id="{3887F518-C066-D163-A5DF-2C8F44FD0BC3}"/>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50" name="Group 1049">
            <a:extLst>
              <a:ext uri="{FF2B5EF4-FFF2-40B4-BE49-F238E27FC236}">
                <a16:creationId xmlns:a16="http://schemas.microsoft.com/office/drawing/2014/main" id="{93792C5C-6A37-56F5-8598-A3F8ED6AD96A}"/>
              </a:ext>
            </a:extLst>
          </p:cNvPr>
          <p:cNvGrpSpPr/>
          <p:nvPr/>
        </p:nvGrpSpPr>
        <p:grpSpPr>
          <a:xfrm>
            <a:off x="2570644" y="3802764"/>
            <a:ext cx="1808197" cy="706396"/>
            <a:chOff x="2570644" y="3667514"/>
            <a:chExt cx="1808197" cy="706396"/>
          </a:xfrm>
        </p:grpSpPr>
        <p:sp>
          <p:nvSpPr>
            <p:cNvPr id="1045" name="Rectangle: Rounded Corners 1044">
              <a:extLst>
                <a:ext uri="{FF2B5EF4-FFF2-40B4-BE49-F238E27FC236}">
                  <a16:creationId xmlns:a16="http://schemas.microsoft.com/office/drawing/2014/main" id="{0E5A7E62-CBE9-0F1F-364D-91673E50CD96}"/>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47" name="Graphic 1046" descr="Lock with solid fill">
              <a:extLst>
                <a:ext uri="{FF2B5EF4-FFF2-40B4-BE49-F238E27FC236}">
                  <a16:creationId xmlns:a16="http://schemas.microsoft.com/office/drawing/2014/main" id="{B17522F3-AB35-2710-B62B-DF58E63CCD0C}"/>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49" name="TextBox 1048">
              <a:extLst>
                <a:ext uri="{FF2B5EF4-FFF2-40B4-BE49-F238E27FC236}">
                  <a16:creationId xmlns:a16="http://schemas.microsoft.com/office/drawing/2014/main" id="{785329FC-3DEF-6AE6-A665-A65174DD3A69}"/>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1" name="Group 1050">
            <a:extLst>
              <a:ext uri="{FF2B5EF4-FFF2-40B4-BE49-F238E27FC236}">
                <a16:creationId xmlns:a16="http://schemas.microsoft.com/office/drawing/2014/main" id="{8EB91501-EFCA-77F6-8767-8BBC5414BF17}"/>
              </a:ext>
            </a:extLst>
          </p:cNvPr>
          <p:cNvGrpSpPr/>
          <p:nvPr/>
        </p:nvGrpSpPr>
        <p:grpSpPr>
          <a:xfrm>
            <a:off x="4697421" y="3802764"/>
            <a:ext cx="1808197" cy="706396"/>
            <a:chOff x="2570644" y="3667514"/>
            <a:chExt cx="1808197" cy="706396"/>
          </a:xfrm>
        </p:grpSpPr>
        <p:sp>
          <p:nvSpPr>
            <p:cNvPr id="1052" name="Rectangle: Rounded Corners 1051">
              <a:extLst>
                <a:ext uri="{FF2B5EF4-FFF2-40B4-BE49-F238E27FC236}">
                  <a16:creationId xmlns:a16="http://schemas.microsoft.com/office/drawing/2014/main" id="{60CD7E27-1E05-CD5F-629B-0B71C4DDBED7}"/>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53" name="Graphic 1052" descr="Lock with solid fill">
              <a:extLst>
                <a:ext uri="{FF2B5EF4-FFF2-40B4-BE49-F238E27FC236}">
                  <a16:creationId xmlns:a16="http://schemas.microsoft.com/office/drawing/2014/main" id="{DDC683E0-FC6B-2C92-D717-9646D75EDD35}"/>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54" name="TextBox 1053">
              <a:extLst>
                <a:ext uri="{FF2B5EF4-FFF2-40B4-BE49-F238E27FC236}">
                  <a16:creationId xmlns:a16="http://schemas.microsoft.com/office/drawing/2014/main" id="{3125276E-9D71-B1F6-A5B7-966704884D87}"/>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5" name="Group 1054">
            <a:extLst>
              <a:ext uri="{FF2B5EF4-FFF2-40B4-BE49-F238E27FC236}">
                <a16:creationId xmlns:a16="http://schemas.microsoft.com/office/drawing/2014/main" id="{CF0C4F7C-F112-5D5E-9C76-4D975949012E}"/>
              </a:ext>
            </a:extLst>
          </p:cNvPr>
          <p:cNvGrpSpPr/>
          <p:nvPr/>
        </p:nvGrpSpPr>
        <p:grpSpPr>
          <a:xfrm>
            <a:off x="6815266" y="3802764"/>
            <a:ext cx="1808197" cy="706396"/>
            <a:chOff x="2570644" y="3667514"/>
            <a:chExt cx="1808197" cy="706396"/>
          </a:xfrm>
        </p:grpSpPr>
        <p:sp>
          <p:nvSpPr>
            <p:cNvPr id="1056" name="Rectangle: Rounded Corners 1055">
              <a:extLst>
                <a:ext uri="{FF2B5EF4-FFF2-40B4-BE49-F238E27FC236}">
                  <a16:creationId xmlns:a16="http://schemas.microsoft.com/office/drawing/2014/main" id="{D84BD757-871F-5BDC-6BD6-604A33B3E4FC}"/>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57" name="Graphic 1056" descr="Lock with solid fill">
              <a:extLst>
                <a:ext uri="{FF2B5EF4-FFF2-40B4-BE49-F238E27FC236}">
                  <a16:creationId xmlns:a16="http://schemas.microsoft.com/office/drawing/2014/main" id="{6B6BF9DC-69BC-4905-88EB-5CBF5A336AA0}"/>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58" name="TextBox 1057">
              <a:extLst>
                <a:ext uri="{FF2B5EF4-FFF2-40B4-BE49-F238E27FC236}">
                  <a16:creationId xmlns:a16="http://schemas.microsoft.com/office/drawing/2014/main" id="{BCBDF693-281E-ED7C-A997-9AE9EDA597AC}"/>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61" name="Arrow: U-Turn 1060">
            <a:extLst>
              <a:ext uri="{FF2B5EF4-FFF2-40B4-BE49-F238E27FC236}">
                <a16:creationId xmlns:a16="http://schemas.microsoft.com/office/drawing/2014/main" id="{420FE5A1-9BE6-D98F-0660-BFC0723C3499}"/>
              </a:ext>
            </a:extLst>
          </p:cNvPr>
          <p:cNvSpPr/>
          <p:nvPr/>
        </p:nvSpPr>
        <p:spPr bwMode="auto">
          <a:xfrm rot="10800000">
            <a:off x="1134143" y="4616839"/>
            <a:ext cx="6786153" cy="527449"/>
          </a:xfrm>
          <a:prstGeom prst="uturnArrow">
            <a:avLst>
              <a:gd name="adj1" fmla="val 36052"/>
              <a:gd name="adj2" fmla="val 25000"/>
              <a:gd name="adj3" fmla="val 28610"/>
              <a:gd name="adj4" fmla="val 31537"/>
              <a:gd name="adj5"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08FDBACD-DEC4-D271-E0C7-C9D88CFDDC75}"/>
              </a:ext>
            </a:extLst>
          </p:cNvPr>
          <p:cNvSpPr txBox="1"/>
          <p:nvPr/>
        </p:nvSpPr>
        <p:spPr>
          <a:xfrm>
            <a:off x="1228683" y="4956667"/>
            <a:ext cx="64268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Learn from agent usage in production to make improvements in dev for future releases</a:t>
            </a:r>
          </a:p>
        </p:txBody>
      </p:sp>
      <p:pic>
        <p:nvPicPr>
          <p:cNvPr id="13" name="Graphic 12">
            <a:extLst>
              <a:ext uri="{FF2B5EF4-FFF2-40B4-BE49-F238E27FC236}">
                <a16:creationId xmlns:a16="http://schemas.microsoft.com/office/drawing/2014/main" id="{85F895E7-2944-9EB0-4922-AB372B126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77342" y="5492391"/>
            <a:ext cx="252000" cy="252000"/>
          </a:xfrm>
          <a:prstGeom prst="rect">
            <a:avLst/>
          </a:prstGeom>
        </p:spPr>
      </p:pic>
      <p:pic>
        <p:nvPicPr>
          <p:cNvPr id="18" name="Graphic 17">
            <a:extLst>
              <a:ext uri="{FF2B5EF4-FFF2-40B4-BE49-F238E27FC236}">
                <a16:creationId xmlns:a16="http://schemas.microsoft.com/office/drawing/2014/main" id="{DB444DD2-1D4B-8D2B-1658-740DB94BFA00}"/>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469902" y="5492391"/>
            <a:ext cx="252000" cy="252000"/>
          </a:xfrm>
          <a:prstGeom prst="rect">
            <a:avLst/>
          </a:prstGeom>
        </p:spPr>
      </p:pic>
      <p:pic>
        <p:nvPicPr>
          <p:cNvPr id="20" name="Graphic 19">
            <a:extLst>
              <a:ext uri="{FF2B5EF4-FFF2-40B4-BE49-F238E27FC236}">
                <a16:creationId xmlns:a16="http://schemas.microsoft.com/office/drawing/2014/main" id="{710094D1-43E8-6B75-AE2B-45B2A956A77C}"/>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080609" y="5492391"/>
            <a:ext cx="252000" cy="252000"/>
          </a:xfrm>
          <a:prstGeom prst="rect">
            <a:avLst/>
          </a:prstGeom>
        </p:spPr>
      </p:pic>
      <p:pic>
        <p:nvPicPr>
          <p:cNvPr id="1026" name="Picture 2">
            <a:extLst>
              <a:ext uri="{FF2B5EF4-FFF2-40B4-BE49-F238E27FC236}">
                <a16:creationId xmlns:a16="http://schemas.microsoft.com/office/drawing/2014/main" id="{F0FD720F-82DC-60AD-3DFA-88AAE88A33DE}"/>
              </a:ext>
            </a:extLst>
          </p:cNvPr>
          <p:cNvPicPr>
            <a:picLocks noChangeAspect="1" noChangeArrowheads="1"/>
          </p:cNvPicPr>
          <p:nvPr/>
        </p:nvPicPr>
        <p:blipFill>
          <a:blip r:embed="rId19" cstate="screen">
            <a:lum bright="70000" contrast="-70000"/>
            <a:extLst>
              <a:ext uri="{BEBA8EAE-BF5A-486C-A8C5-ECC9F3942E4B}">
                <a14:imgProps xmlns:a14="http://schemas.microsoft.com/office/drawing/2010/main">
                  <a14:imgLayer r:embed="rId20">
                    <a14:imgEffect>
                      <a14:artisticPaintStrokes/>
                    </a14:imgEffect>
                  </a14:imgLayer>
                </a14:imgProps>
              </a:ext>
              <a:ext uri="{28A0092B-C50C-407E-A947-70E740481C1C}">
                <a14:useLocalDpi xmlns:a14="http://schemas.microsoft.com/office/drawing/2010/main"/>
              </a:ext>
            </a:extLst>
          </a:blip>
          <a:srcRect/>
          <a:stretch>
            <a:fillRect/>
          </a:stretch>
        </p:blipFill>
        <p:spPr bwMode="auto">
          <a:xfrm>
            <a:off x="8123622" y="5492391"/>
            <a:ext cx="252000" cy="252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Graphic 6">
            <a:extLst>
              <a:ext uri="{FF2B5EF4-FFF2-40B4-BE49-F238E27FC236}">
                <a16:creationId xmlns:a16="http://schemas.microsoft.com/office/drawing/2014/main" id="{C4A4A527-2BDA-290D-8863-6F98922D33C9}"/>
              </a:ext>
              <a:ext uri="{C183D7F6-B498-43B3-948B-1728B52AA6E4}">
                <adec:decorative xmlns:adec="http://schemas.microsoft.com/office/drawing/2017/decorative" val="1"/>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426889" y="5492391"/>
            <a:ext cx="256173" cy="252000"/>
          </a:xfrm>
          <a:prstGeom prst="rect">
            <a:avLst/>
          </a:prstGeom>
          <a:effectLst>
            <a:outerShdw blurRad="190500" dist="63500" dir="2700000" algn="ctr" rotWithShape="0">
              <a:srgbClr val="000000">
                <a:alpha val="25000"/>
              </a:srgbClr>
            </a:outerShdw>
          </a:effectLst>
        </p:spPr>
      </p:pic>
      <p:pic>
        <p:nvPicPr>
          <p:cNvPr id="1063" name="Graphic 1062" descr="Beaker outline">
            <a:extLst>
              <a:ext uri="{FF2B5EF4-FFF2-40B4-BE49-F238E27FC236}">
                <a16:creationId xmlns:a16="http://schemas.microsoft.com/office/drawing/2014/main" id="{AEE84BC0-4A32-B06C-D1C9-F0C376CB44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4081" y="6131167"/>
            <a:ext cx="432000" cy="432000"/>
          </a:xfrm>
          <a:prstGeom prst="rect">
            <a:avLst/>
          </a:prstGeom>
        </p:spPr>
      </p:pic>
      <p:sp>
        <p:nvSpPr>
          <p:cNvPr id="1068" name="TextBox 1067">
            <a:extLst>
              <a:ext uri="{FF2B5EF4-FFF2-40B4-BE49-F238E27FC236}">
                <a16:creationId xmlns:a16="http://schemas.microsoft.com/office/drawing/2014/main" id="{C81C3780-F931-F52E-9F33-DDF4EB120F62}"/>
              </a:ext>
            </a:extLst>
          </p:cNvPr>
          <p:cNvSpPr txBox="1"/>
          <p:nvPr/>
        </p:nvSpPr>
        <p:spPr>
          <a:xfrm>
            <a:off x="653309" y="5644191"/>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Automate</a:t>
            </a:r>
          </a:p>
        </p:txBody>
      </p:sp>
      <p:pic>
        <p:nvPicPr>
          <p:cNvPr id="1065" name="Graphic 1064" descr="Lightning bolt outline">
            <a:extLst>
              <a:ext uri="{FF2B5EF4-FFF2-40B4-BE49-F238E27FC236}">
                <a16:creationId xmlns:a16="http://schemas.microsoft.com/office/drawing/2014/main" id="{F177E8B4-49EA-BE77-26E1-65AEC7EE22A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03131" y="5587657"/>
            <a:ext cx="432000" cy="432000"/>
          </a:xfrm>
          <a:prstGeom prst="rect">
            <a:avLst/>
          </a:prstGeom>
        </p:spPr>
      </p:pic>
      <p:sp>
        <p:nvSpPr>
          <p:cNvPr id="1069" name="TextBox 1068">
            <a:extLst>
              <a:ext uri="{FF2B5EF4-FFF2-40B4-BE49-F238E27FC236}">
                <a16:creationId xmlns:a16="http://schemas.microsoft.com/office/drawing/2014/main" id="{E90B4A29-D5FD-DC22-D36B-2EE3F9681A40}"/>
              </a:ext>
            </a:extLst>
          </p:cNvPr>
          <p:cNvSpPr txBox="1"/>
          <p:nvPr/>
        </p:nvSpPr>
        <p:spPr>
          <a:xfrm>
            <a:off x="704143" y="6239758"/>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Test</a:t>
            </a:r>
          </a:p>
        </p:txBody>
      </p:sp>
      <p:sp>
        <p:nvSpPr>
          <p:cNvPr id="1071" name="TextBox 1070">
            <a:extLst>
              <a:ext uri="{FF2B5EF4-FFF2-40B4-BE49-F238E27FC236}">
                <a16:creationId xmlns:a16="http://schemas.microsoft.com/office/drawing/2014/main" id="{A2F949C3-E263-6FE4-48A9-B019EE1FE0BD}"/>
              </a:ext>
            </a:extLst>
          </p:cNvPr>
          <p:cNvSpPr txBox="1"/>
          <p:nvPr/>
        </p:nvSpPr>
        <p:spPr>
          <a:xfrm>
            <a:off x="1734173" y="5508815"/>
            <a:ext cx="7059059" cy="114390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Evaluate options from simple to advanced continuous integration &amp; delivery (CI/CD)</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Manual deployment of solutions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Automated deployment with user-friendly pipelines in Power Platform (no source control)</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Automated deployment + source control with Azure DevOps or GitHub Power Platform tools.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Use of the ALM Accelerator for #2 + #3 and advanced deployment options for both no-code and pro developers.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Automated testing of the agent as part of the deployment process.</a:t>
            </a:r>
            <a:endParaRPr kumimoji="0" lang="en-US" sz="1200" b="0" i="0" u="none" strike="noStrike" kern="1200" cap="none" spc="0" normalizeH="0" baseline="0" noProof="0">
              <a:ln>
                <a:noFill/>
              </a:ln>
              <a:effectLst/>
              <a:uLnTx/>
              <a:uFillTx/>
              <a:latin typeface="Aptos" panose="020B0004020202020204" pitchFamily="34" charset="0"/>
              <a:ea typeface="+mn-ea"/>
              <a:cs typeface="+mn-cs"/>
            </a:endParaRPr>
          </a:p>
        </p:txBody>
      </p:sp>
      <p:pic>
        <p:nvPicPr>
          <p:cNvPr id="1073" name="Graphic 1072" descr="Idea outline">
            <a:extLst>
              <a:ext uri="{FF2B5EF4-FFF2-40B4-BE49-F238E27FC236}">
                <a16:creationId xmlns:a16="http://schemas.microsoft.com/office/drawing/2014/main" id="{AAE0B7DA-6926-ED37-1F20-AF8AEDE3A12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69450" y="4704726"/>
            <a:ext cx="468000" cy="468000"/>
          </a:xfrm>
          <a:prstGeom prst="rect">
            <a:avLst/>
          </a:prstGeom>
        </p:spPr>
      </p:pic>
      <p:sp>
        <p:nvSpPr>
          <p:cNvPr id="4" name="TextBox 3">
            <a:extLst>
              <a:ext uri="{FF2B5EF4-FFF2-40B4-BE49-F238E27FC236}">
                <a16:creationId xmlns:a16="http://schemas.microsoft.com/office/drawing/2014/main" id="{C5A22489-B1D2-6426-0BA0-DA0C0C875BB9}"/>
              </a:ext>
            </a:extLst>
          </p:cNvPr>
          <p:cNvSpPr txBox="1"/>
          <p:nvPr/>
        </p:nvSpPr>
        <p:spPr>
          <a:xfrm>
            <a:off x="245390" y="1442724"/>
            <a:ext cx="857904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50000"/>
                    <a:lumOff val="50000"/>
                  </a:srgbClr>
                </a:solidFill>
                <a:effectLst/>
                <a:uLnTx/>
                <a:uFillTx/>
                <a:latin typeface="Aptos" panose="020B0004020202020204" pitchFamily="34" charset="0"/>
                <a:ea typeface="+mn-ea"/>
                <a:cs typeface="+mn-cs"/>
              </a:rPr>
              <a:t>Example solution configuration</a:t>
            </a:r>
          </a:p>
        </p:txBody>
      </p:sp>
    </p:spTree>
    <p:extLst>
      <p:ext uri="{BB962C8B-B14F-4D97-AF65-F5344CB8AC3E}">
        <p14:creationId xmlns:p14="http://schemas.microsoft.com/office/powerpoint/2010/main" val="171481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81CDD-69B4-EBE2-0CC7-B9DAEC4CBFB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F2E4A8-F6E6-E352-5314-E1EB4C600FA7}"/>
              </a:ext>
            </a:extLst>
          </p:cNvPr>
          <p:cNvSpPr>
            <a:spLocks noGrp="1"/>
          </p:cNvSpPr>
          <p:nvPr>
            <p:ph type="title"/>
          </p:nvPr>
        </p:nvSpPr>
        <p:spPr>
          <a:xfrm>
            <a:off x="588263" y="457200"/>
            <a:ext cx="11018520" cy="553998"/>
          </a:xfrm>
        </p:spPr>
        <p:txBody>
          <a:bodyPr wrap="square" anchor="t">
            <a:normAutofit/>
          </a:bodyPr>
          <a:lstStyle/>
          <a:p>
            <a:r>
              <a:rPr lang="en-US"/>
              <a:t>ALM Golden Rules</a:t>
            </a:r>
            <a:endParaRPr lang="en-150"/>
          </a:p>
        </p:txBody>
      </p:sp>
      <p:pic>
        <p:nvPicPr>
          <p:cNvPr id="3" name="Graphic 2" descr="Trophy outline">
            <a:extLst>
              <a:ext uri="{FF2B5EF4-FFF2-40B4-BE49-F238E27FC236}">
                <a16:creationId xmlns:a16="http://schemas.microsoft.com/office/drawing/2014/main" id="{3179DF11-2C7E-190A-1132-FA43E49D01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112" y="1435100"/>
            <a:ext cx="4833938" cy="4833938"/>
          </a:xfrm>
          <a:prstGeom prst="rect">
            <a:avLst/>
          </a:prstGeom>
        </p:spPr>
      </p:pic>
      <p:sp>
        <p:nvSpPr>
          <p:cNvPr id="7" name="Text Placeholder 6">
            <a:extLst>
              <a:ext uri="{FF2B5EF4-FFF2-40B4-BE49-F238E27FC236}">
                <a16:creationId xmlns:a16="http://schemas.microsoft.com/office/drawing/2014/main" id="{D208F48B-71DD-61F9-35A5-4AC07D09AEFB}"/>
              </a:ext>
            </a:extLst>
          </p:cNvPr>
          <p:cNvSpPr>
            <a:spLocks noGrp="1"/>
          </p:cNvSpPr>
          <p:nvPr>
            <p:ph sz="quarter" idx="13"/>
          </p:nvPr>
        </p:nvSpPr>
        <p:spPr>
          <a:xfrm>
            <a:off x="5685780" y="1435100"/>
            <a:ext cx="5923608" cy="4833938"/>
          </a:xfrm>
        </p:spPr>
        <p:txBody>
          <a:bodyPr wrap="square">
            <a:normAutofit/>
          </a:bodyPr>
          <a:lstStyle/>
          <a:p>
            <a:pPr marL="457200" indent="-457200">
              <a:lnSpc>
                <a:spcPct val="90000"/>
              </a:lnSpc>
              <a:buClr>
                <a:srgbClr val="FFC000"/>
              </a:buClr>
              <a:buSzPct val="100000"/>
              <a:buFont typeface="Wingdings" panose="05000000000000000000" pitchFamily="2" charset="2"/>
              <a:buChar char="ü"/>
            </a:pPr>
            <a:r>
              <a:rPr lang="en-US" sz="2200"/>
              <a:t>Work in the context of solutions</a:t>
            </a:r>
          </a:p>
          <a:p>
            <a:pPr marL="457200" indent="-457200">
              <a:lnSpc>
                <a:spcPct val="90000"/>
              </a:lnSpc>
              <a:buClr>
                <a:srgbClr val="FFC000"/>
              </a:buClr>
              <a:buSzPct val="100000"/>
              <a:buFont typeface="Wingdings" panose="05000000000000000000" pitchFamily="2" charset="2"/>
              <a:buChar char="ü"/>
            </a:pPr>
            <a:r>
              <a:rPr lang="en-US" sz="2200"/>
              <a:t>Create separate solutions only if you need to deploy components independently. </a:t>
            </a:r>
          </a:p>
          <a:p>
            <a:pPr marL="457200" indent="-457200">
              <a:lnSpc>
                <a:spcPct val="90000"/>
              </a:lnSpc>
              <a:buClr>
                <a:srgbClr val="FFC000"/>
              </a:buClr>
              <a:buSzPct val="100000"/>
              <a:buFont typeface="Wingdings" panose="05000000000000000000" pitchFamily="2" charset="2"/>
              <a:buChar char="ü"/>
            </a:pPr>
            <a:r>
              <a:rPr lang="en-US" sz="2200"/>
              <a:t>Use a custom publisher and prefix.</a:t>
            </a:r>
          </a:p>
          <a:p>
            <a:pPr marL="457200" indent="-457200">
              <a:lnSpc>
                <a:spcPct val="90000"/>
              </a:lnSpc>
              <a:buClr>
                <a:srgbClr val="FFC000"/>
              </a:buClr>
              <a:buSzPct val="100000"/>
              <a:buFont typeface="Wingdings" panose="05000000000000000000" pitchFamily="2" charset="2"/>
              <a:buChar char="ü"/>
            </a:pPr>
            <a:r>
              <a:rPr lang="en-US" sz="2200"/>
              <a:t>Use environment variables for settings and secrets that change across those.</a:t>
            </a:r>
          </a:p>
          <a:p>
            <a:pPr marL="457200" indent="-457200">
              <a:lnSpc>
                <a:spcPct val="90000"/>
              </a:lnSpc>
              <a:buClr>
                <a:srgbClr val="FFC000"/>
              </a:buClr>
              <a:buSzPct val="100000"/>
              <a:buFont typeface="Wingdings" panose="05000000000000000000" pitchFamily="2" charset="2"/>
              <a:buChar char="ü"/>
            </a:pPr>
            <a:r>
              <a:rPr lang="en-US" sz="2200"/>
              <a:t>Export and deploy solutions as managed, unless setting up a dev environment.</a:t>
            </a:r>
          </a:p>
          <a:p>
            <a:pPr marL="457200" indent="-457200">
              <a:lnSpc>
                <a:spcPct val="90000"/>
              </a:lnSpc>
              <a:buClr>
                <a:srgbClr val="FFC000"/>
              </a:buClr>
              <a:buSzPct val="100000"/>
              <a:buFont typeface="Wingdings" panose="05000000000000000000" pitchFamily="2" charset="2"/>
              <a:buChar char="ü"/>
            </a:pPr>
            <a:r>
              <a:rPr lang="en-US" sz="2200"/>
              <a:t>Don’t do customizations outside of dev.</a:t>
            </a:r>
          </a:p>
          <a:p>
            <a:pPr marL="457200" indent="-457200">
              <a:lnSpc>
                <a:spcPct val="90000"/>
              </a:lnSpc>
              <a:buClr>
                <a:srgbClr val="FFC000"/>
              </a:buClr>
              <a:buSzPct val="100000"/>
              <a:buFont typeface="Wingdings" panose="05000000000000000000" pitchFamily="2" charset="2"/>
              <a:buChar char="ü"/>
            </a:pPr>
            <a:r>
              <a:rPr lang="en-US" sz="2200"/>
              <a:t>Consider automating ALM for source control and automated deployments.</a:t>
            </a:r>
          </a:p>
        </p:txBody>
      </p:sp>
    </p:spTree>
    <p:extLst>
      <p:ext uri="{BB962C8B-B14F-4D97-AF65-F5344CB8AC3E}">
        <p14:creationId xmlns:p14="http://schemas.microsoft.com/office/powerpoint/2010/main" val="4121561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B3E1D-89E5-6D87-6DA1-953A976A45B9}"/>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5BCA49F-0397-0B0F-4F4A-A42D5AD734C4}"/>
              </a:ext>
              <a:ext uri="{C183D7F6-B498-43B3-948B-1728B52AA6E4}">
                <adec:decorative xmlns:adec="http://schemas.microsoft.com/office/drawing/2017/decorative" val="1"/>
              </a:ext>
            </a:extLst>
          </p:cNvPr>
          <p:cNvSpPr/>
          <p:nvPr/>
        </p:nvSpPr>
        <p:spPr bwMode="auto">
          <a:xfrm flipV="1">
            <a:off x="1028700" y="3492500"/>
            <a:ext cx="10083800" cy="2692400"/>
          </a:xfrm>
          <a:prstGeom prst="roundRect">
            <a:avLst>
              <a:gd name="adj" fmla="val 4792"/>
            </a:avLst>
          </a:prstGeom>
          <a:solidFill>
            <a:schemeClr val="tx1">
              <a:lumMod val="10000"/>
              <a:lumOff val="90000"/>
            </a:schemeClr>
          </a:solidFill>
          <a:ln>
            <a:solidFill>
              <a:schemeClr val="accent1">
                <a:lumMod val="40000"/>
                <a:lumOff val="60000"/>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a:ln>
                <a:noFill/>
              </a:ln>
              <a:solidFill>
                <a:srgbClr val="FF5C39"/>
              </a:solidFill>
              <a:effectLst/>
              <a:uLnTx/>
              <a:uFillTx/>
              <a:latin typeface="Segoe Sans Display Semibold" pitchFamily="2" charset="0"/>
              <a:ea typeface="+mn-ea"/>
              <a:cs typeface="Segoe Sans Display Semibold" pitchFamily="2" charset="0"/>
            </a:endParaRPr>
          </a:p>
        </p:txBody>
      </p:sp>
      <p:sp>
        <p:nvSpPr>
          <p:cNvPr id="8" name="Title 7">
            <a:extLst>
              <a:ext uri="{FF2B5EF4-FFF2-40B4-BE49-F238E27FC236}">
                <a16:creationId xmlns:a16="http://schemas.microsoft.com/office/drawing/2014/main" id="{2E35B2D7-C8AE-1E3C-8F16-4575FC8812FF}"/>
              </a:ext>
            </a:extLst>
          </p:cNvPr>
          <p:cNvSpPr>
            <a:spLocks noGrp="1"/>
          </p:cNvSpPr>
          <p:nvPr>
            <p:ph type="title"/>
          </p:nvPr>
        </p:nvSpPr>
        <p:spPr/>
        <p:txBody>
          <a:bodyPr/>
          <a:lstStyle/>
          <a:p>
            <a:r>
              <a:rPr lang="en-US"/>
              <a:t>Copilot Studio-specific ALM considerations</a:t>
            </a:r>
            <a:endParaRPr lang="en-150"/>
          </a:p>
        </p:txBody>
      </p:sp>
      <p:sp>
        <p:nvSpPr>
          <p:cNvPr id="7" name="Text Placeholder 6">
            <a:extLst>
              <a:ext uri="{FF2B5EF4-FFF2-40B4-BE49-F238E27FC236}">
                <a16:creationId xmlns:a16="http://schemas.microsoft.com/office/drawing/2014/main" id="{71E656F5-5EB3-077B-3A80-D20CDC9B5E9F}"/>
              </a:ext>
            </a:extLst>
          </p:cNvPr>
          <p:cNvSpPr>
            <a:spLocks noGrp="1"/>
          </p:cNvSpPr>
          <p:nvPr>
            <p:ph type="body" sz="quarter" idx="10"/>
          </p:nvPr>
        </p:nvSpPr>
        <p:spPr>
          <a:xfrm>
            <a:off x="586390" y="1434370"/>
            <a:ext cx="11018520" cy="1809726"/>
          </a:xfrm>
        </p:spPr>
        <p:txBody>
          <a:bodyPr/>
          <a:lstStyle/>
          <a:p>
            <a:pPr marL="457200" indent="-457200">
              <a:buFont typeface="Arial" panose="020B0604020202020204" pitchFamily="34" charset="0"/>
              <a:buChar char="•"/>
            </a:pPr>
            <a:r>
              <a:rPr lang="en-US"/>
              <a:t>There are a few specific settings in Copilot Studio that are not solution-aware. </a:t>
            </a:r>
          </a:p>
          <a:p>
            <a:pPr marL="457200" indent="-457200">
              <a:buFont typeface="Arial" panose="020B0604020202020204" pitchFamily="34" charset="0"/>
              <a:buChar char="•"/>
            </a:pPr>
            <a:r>
              <a:rPr lang="en-US"/>
              <a:t>That means they don’t follow normal solution deployment and require post-deployment steps on the downstream environment.</a:t>
            </a:r>
          </a:p>
        </p:txBody>
      </p:sp>
      <p:sp>
        <p:nvSpPr>
          <p:cNvPr id="10" name="TextBox 9">
            <a:extLst>
              <a:ext uri="{FF2B5EF4-FFF2-40B4-BE49-F238E27FC236}">
                <a16:creationId xmlns:a16="http://schemas.microsoft.com/office/drawing/2014/main" id="{F58B0B98-DBA2-B754-96E9-B32873CBE6D9}"/>
              </a:ext>
            </a:extLst>
          </p:cNvPr>
          <p:cNvSpPr txBox="1"/>
          <p:nvPr/>
        </p:nvSpPr>
        <p:spPr>
          <a:xfrm>
            <a:off x="1311274" y="3715315"/>
            <a:ext cx="9801226" cy="2246769"/>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150" sz="2800" b="0" i="0" u="none" strike="noStrike" kern="1200" cap="none" spc="0" normalizeH="0" baseline="0" noProof="0">
                <a:ln>
                  <a:noFill/>
                </a:ln>
                <a:solidFill>
                  <a:schemeClr val="tx2"/>
                </a:solidFill>
                <a:effectLst/>
                <a:uLnTx/>
                <a:uFillTx/>
                <a:latin typeface="Segoe Sans Display"/>
                <a:ea typeface="+mn-ea"/>
                <a:cs typeface="+mn-cs"/>
              </a:rPr>
              <a:t>Azure Application Insights settings</a:t>
            </a:r>
            <a:endParaRPr kumimoji="0" lang="en-US" sz="2800" b="0" i="0" u="none" strike="noStrike" kern="1200" cap="none" spc="0" normalizeH="0" baseline="0" noProof="0">
              <a:ln>
                <a:noFill/>
              </a:ln>
              <a:solidFill>
                <a:schemeClr val="tx2"/>
              </a:solidFill>
              <a:effectLst/>
              <a:uLnTx/>
              <a:uFillTx/>
              <a:latin typeface="Segoe Sans Display"/>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a:ln>
                  <a:noFill/>
                </a:ln>
                <a:solidFill>
                  <a:schemeClr val="tx2"/>
                </a:solidFill>
                <a:effectLst/>
                <a:uLnTx/>
                <a:uFillTx/>
                <a:latin typeface="Segoe Sans Display"/>
                <a:ea typeface="+mn-ea"/>
                <a:cs typeface="+mn-cs"/>
              </a:rPr>
              <a:t>Manual authentication settings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a:ln>
                  <a:noFill/>
                </a:ln>
                <a:solidFill>
                  <a:schemeClr val="tx2"/>
                </a:solidFill>
                <a:effectLst/>
                <a:uLnTx/>
                <a:uFillTx/>
                <a:latin typeface="Segoe Sans Display"/>
                <a:ea typeface="+mn-ea"/>
                <a:cs typeface="+mn-cs"/>
              </a:rPr>
              <a:t>Direct Line / Web channel security settings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a:ln>
                  <a:noFill/>
                </a:ln>
                <a:solidFill>
                  <a:schemeClr val="tx2"/>
                </a:solidFill>
                <a:effectLst/>
                <a:uLnTx/>
                <a:uFillTx/>
                <a:latin typeface="Segoe Sans Display"/>
                <a:ea typeface="+mn-ea"/>
                <a:cs typeface="+mn-cs"/>
              </a:rPr>
              <a:t>Deployed channels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a:ln>
                  <a:noFill/>
                </a:ln>
                <a:solidFill>
                  <a:schemeClr val="tx2"/>
                </a:solidFill>
                <a:effectLst/>
                <a:uLnTx/>
                <a:uFillTx/>
                <a:latin typeface="Segoe Sans Display"/>
                <a:ea typeface="+mn-ea"/>
                <a:cs typeface="+mn-cs"/>
              </a:rPr>
              <a:t>Sharing (with other makers, or with end-users)</a:t>
            </a:r>
            <a:endParaRPr kumimoji="0" lang="en-150" sz="2800" b="0" i="0" u="none" strike="noStrike" kern="1200" cap="none" spc="0" normalizeH="0" baseline="0" noProof="0">
              <a:ln>
                <a:noFill/>
              </a:ln>
              <a:solidFill>
                <a:schemeClr val="tx2"/>
              </a:solidFill>
              <a:effectLst/>
              <a:uLnTx/>
              <a:uFillTx/>
              <a:latin typeface="Segoe Sans Display"/>
              <a:ea typeface="+mn-ea"/>
              <a:cs typeface="+mn-cs"/>
            </a:endParaRPr>
          </a:p>
        </p:txBody>
      </p:sp>
    </p:spTree>
    <p:extLst>
      <p:ext uri="{BB962C8B-B14F-4D97-AF65-F5344CB8AC3E}">
        <p14:creationId xmlns:p14="http://schemas.microsoft.com/office/powerpoint/2010/main" val="3070445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38A0-D126-9ECC-508B-D2CCF5CC9BB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C6561D1-04EA-D97C-F965-B07F121475E2}"/>
              </a:ext>
            </a:extLst>
          </p:cNvPr>
          <p:cNvSpPr/>
          <p:nvPr/>
        </p:nvSpPr>
        <p:spPr>
          <a:xfrm>
            <a:off x="237700" y="1407272"/>
            <a:ext cx="8579042" cy="521359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88" name="Arrow: Right 1087">
            <a:extLst>
              <a:ext uri="{FF2B5EF4-FFF2-40B4-BE49-F238E27FC236}">
                <a16:creationId xmlns:a16="http://schemas.microsoft.com/office/drawing/2014/main" id="{BD2DF050-1E6E-5337-AC57-1A4A1B84CDC7}"/>
              </a:ext>
            </a:extLst>
          </p:cNvPr>
          <p:cNvSpPr/>
          <p:nvPr/>
        </p:nvSpPr>
        <p:spPr bwMode="auto">
          <a:xfrm>
            <a:off x="2366617" y="2793733"/>
            <a:ext cx="420035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2"/>
              </a:solidFill>
              <a:effectLst/>
              <a:uLnTx/>
              <a:uFillTx/>
              <a:latin typeface="Segoe UI"/>
              <a:ea typeface="+mn-ea"/>
              <a:cs typeface="Segoe UI" pitchFamily="34" charset="0"/>
            </a:endParaRPr>
          </a:p>
        </p:txBody>
      </p:sp>
      <p:sp>
        <p:nvSpPr>
          <p:cNvPr id="253" name="Arrow: Right 252">
            <a:extLst>
              <a:ext uri="{FF2B5EF4-FFF2-40B4-BE49-F238E27FC236}">
                <a16:creationId xmlns:a16="http://schemas.microsoft.com/office/drawing/2014/main" id="{708BB85F-89C8-91AE-ACC3-91C4B3AA8623}"/>
              </a:ext>
            </a:extLst>
          </p:cNvPr>
          <p:cNvSpPr/>
          <p:nvPr/>
        </p:nvSpPr>
        <p:spPr bwMode="auto">
          <a:xfrm>
            <a:off x="361290" y="5063745"/>
            <a:ext cx="8374172"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04" name="Arrow: Right 203">
            <a:extLst>
              <a:ext uri="{FF2B5EF4-FFF2-40B4-BE49-F238E27FC236}">
                <a16:creationId xmlns:a16="http://schemas.microsoft.com/office/drawing/2014/main" id="{C366CB04-E8D9-5BD7-CD36-533E66DCEF3B}"/>
              </a:ext>
            </a:extLst>
          </p:cNvPr>
          <p:cNvSpPr/>
          <p:nvPr/>
        </p:nvSpPr>
        <p:spPr bwMode="auto">
          <a:xfrm>
            <a:off x="376667" y="3945007"/>
            <a:ext cx="420035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4" name="Straight Connector 13">
            <a:extLst>
              <a:ext uri="{FF2B5EF4-FFF2-40B4-BE49-F238E27FC236}">
                <a16:creationId xmlns:a16="http://schemas.microsoft.com/office/drawing/2014/main" id="{AFA2AE13-18F0-8CEF-B675-DF19F7A915B1}"/>
              </a:ext>
            </a:extLst>
          </p:cNvPr>
          <p:cNvCxnSpPr>
            <a:cxnSpLocks/>
          </p:cNvCxnSpPr>
          <p:nvPr/>
        </p:nvCxnSpPr>
        <p:spPr>
          <a:xfrm>
            <a:off x="6578645"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2CCB4A-D64D-7BD7-225E-1E4EB79D0773}"/>
              </a:ext>
            </a:extLst>
          </p:cNvPr>
          <p:cNvCxnSpPr>
            <a:cxnSpLocks/>
          </p:cNvCxnSpPr>
          <p:nvPr/>
        </p:nvCxnSpPr>
        <p:spPr>
          <a:xfrm>
            <a:off x="4452696"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03B67B-1A9F-F6D4-6D6D-8024F0F30081}"/>
              </a:ext>
            </a:extLst>
          </p:cNvPr>
          <p:cNvCxnSpPr>
            <a:cxnSpLocks/>
          </p:cNvCxnSpPr>
          <p:nvPr/>
        </p:nvCxnSpPr>
        <p:spPr>
          <a:xfrm>
            <a:off x="2336476"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0CEB35B9-8747-7AF1-C642-3E35FC11C541}"/>
              </a:ext>
            </a:extLst>
          </p:cNvPr>
          <p:cNvSpPr txBox="1"/>
          <p:nvPr/>
        </p:nvSpPr>
        <p:spPr>
          <a:xfrm>
            <a:off x="2477903" y="2079463"/>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DEV</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1" name="TextBox 210">
            <a:extLst>
              <a:ext uri="{FF2B5EF4-FFF2-40B4-BE49-F238E27FC236}">
                <a16:creationId xmlns:a16="http://schemas.microsoft.com/office/drawing/2014/main" id="{B95A15F7-D627-018C-B119-EE0BA4D4B7D0}"/>
              </a:ext>
            </a:extLst>
          </p:cNvPr>
          <p:cNvSpPr txBox="1"/>
          <p:nvPr/>
        </p:nvSpPr>
        <p:spPr>
          <a:xfrm>
            <a:off x="4589565" y="2079463"/>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TEST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2" name="TextBox 211">
            <a:extLst>
              <a:ext uri="{FF2B5EF4-FFF2-40B4-BE49-F238E27FC236}">
                <a16:creationId xmlns:a16="http://schemas.microsoft.com/office/drawing/2014/main" id="{EA199E78-6CFB-C508-9584-0E85FA392203}"/>
              </a:ext>
            </a:extLst>
          </p:cNvPr>
          <p:cNvSpPr txBox="1"/>
          <p:nvPr/>
        </p:nvSpPr>
        <p:spPr>
          <a:xfrm>
            <a:off x="6714622" y="2067107"/>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PROD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7" name="TextBox 216">
            <a:extLst>
              <a:ext uri="{FF2B5EF4-FFF2-40B4-BE49-F238E27FC236}">
                <a16:creationId xmlns:a16="http://schemas.microsoft.com/office/drawing/2014/main" id="{5AB4E704-FE58-92BE-47DA-5F337E6D50EC}"/>
              </a:ext>
            </a:extLst>
          </p:cNvPr>
          <p:cNvSpPr txBox="1"/>
          <p:nvPr/>
        </p:nvSpPr>
        <p:spPr>
          <a:xfrm>
            <a:off x="368569" y="2079463"/>
            <a:ext cx="1800000" cy="523220"/>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IT and HR DEV</a:t>
            </a:r>
            <a:b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b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endParaRPr kumimoji="0" lang="en-150"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endParaRPr>
          </a:p>
        </p:txBody>
      </p:sp>
      <p:sp>
        <p:nvSpPr>
          <p:cNvPr id="2" name="Text Placeholder 1">
            <a:extLst>
              <a:ext uri="{FF2B5EF4-FFF2-40B4-BE49-F238E27FC236}">
                <a16:creationId xmlns:a16="http://schemas.microsoft.com/office/drawing/2014/main" id="{7F9E14AC-2CC4-E79C-F319-75F52B6A75DE}"/>
              </a:ext>
            </a:extLst>
          </p:cNvPr>
          <p:cNvSpPr>
            <a:spLocks noGrp="1"/>
          </p:cNvSpPr>
          <p:nvPr>
            <p:ph type="body" sz="quarter" idx="11"/>
          </p:nvPr>
        </p:nvSpPr>
        <p:spPr>
          <a:xfrm>
            <a:off x="276200" y="237133"/>
            <a:ext cx="8420100" cy="553998"/>
          </a:xfrm>
        </p:spPr>
        <p:txBody>
          <a:bodyPr/>
          <a:lstStyle/>
          <a:p>
            <a:r>
              <a:rPr lang="en-US"/>
              <a:t>Component collections</a:t>
            </a:r>
          </a:p>
        </p:txBody>
      </p:sp>
      <p:sp>
        <p:nvSpPr>
          <p:cNvPr id="9" name="Text Placeholder 8">
            <a:extLst>
              <a:ext uri="{FF2B5EF4-FFF2-40B4-BE49-F238E27FC236}">
                <a16:creationId xmlns:a16="http://schemas.microsoft.com/office/drawing/2014/main" id="{FC64DF3B-7F70-FDF6-7A59-D07620896365}"/>
              </a:ext>
            </a:extLst>
          </p:cNvPr>
          <p:cNvSpPr>
            <a:spLocks noGrp="1"/>
          </p:cNvSpPr>
          <p:nvPr>
            <p:ph type="body" sz="quarter" idx="12"/>
          </p:nvPr>
        </p:nvSpPr>
        <p:spPr/>
        <p:txBody>
          <a:bodyPr/>
          <a:lstStyle/>
          <a:p>
            <a:r>
              <a:rPr lang="en-US"/>
              <a:t>Multiple development environments and teams working on different parts of the agent</a:t>
            </a:r>
          </a:p>
        </p:txBody>
      </p:sp>
      <p:sp>
        <p:nvSpPr>
          <p:cNvPr id="7" name="Text Placeholder 4">
            <a:extLst>
              <a:ext uri="{FF2B5EF4-FFF2-40B4-BE49-F238E27FC236}">
                <a16:creationId xmlns:a16="http://schemas.microsoft.com/office/drawing/2014/main" id="{AAC413E0-2933-F61F-8075-818E0222CBA6}"/>
              </a:ext>
            </a:extLst>
          </p:cNvPr>
          <p:cNvSpPr>
            <a:spLocks noGrp="1"/>
          </p:cNvSpPr>
          <p:nvPr>
            <p:ph type="body" sz="quarter" idx="15"/>
          </p:nvPr>
        </p:nvSpPr>
        <p:spPr>
          <a:xfrm>
            <a:off x="8967788" y="0"/>
            <a:ext cx="3224212" cy="577816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chemeClr val="tx2"/>
                </a:solidFill>
                <a:effectLst/>
                <a:uLnTx/>
                <a:uFillTx/>
                <a:latin typeface="Aptos SemiBold" panose="020B0004020202020204" pitchFamily="34" charset="0"/>
                <a:ea typeface="+mn-ea"/>
                <a:cs typeface="Segoe UI" panose="020B0502040204020203" pitchFamily="34" charset="0"/>
              </a:rPr>
              <a:t>Why use component collections?</a:t>
            </a:r>
          </a:p>
          <a:p>
            <a:pPr marL="285750" indent="-200025" defTabSz="914367">
              <a:spcBef>
                <a:spcPts val="200"/>
              </a:spcBef>
              <a:spcAft>
                <a:spcPts val="0"/>
              </a:spcAft>
              <a:buSzTx/>
              <a:buFont typeface="Arial" panose="020B0604020202020204" pitchFamily="34" charset="0"/>
              <a:buChar char="•"/>
              <a:defRPr/>
            </a:pPr>
            <a:r>
              <a:rPr lang="en-US" sz="1200">
                <a:solidFill>
                  <a:schemeClr val="tx2"/>
                </a:solidFill>
                <a:latin typeface="Aptos" panose="020B0004020202020204" pitchFamily="34" charset="0"/>
              </a:rPr>
              <a:t>A component collection is a collection of reusable agent components. Components include topics, knowledge, actions, and entities. </a:t>
            </a:r>
          </a:p>
          <a:p>
            <a:pPr marL="285750" indent="-200025" defTabSz="914367">
              <a:spcBef>
                <a:spcPts val="200"/>
              </a:spcBef>
              <a:spcAft>
                <a:spcPts val="0"/>
              </a:spcAft>
              <a:buSzTx/>
              <a:buFont typeface="Arial" panose="020B0604020202020204" pitchFamily="34" charset="0"/>
              <a:buChar char="•"/>
              <a:defRPr/>
            </a:pPr>
            <a:r>
              <a:rPr lang="en-US" sz="1200">
                <a:solidFill>
                  <a:schemeClr val="tx2"/>
                </a:solidFill>
                <a:latin typeface="Aptos" panose="020B0004020202020204" pitchFamily="34" charset="0"/>
              </a:rPr>
              <a:t>The main benefit of component collections is that you can share component collections between multiple agents within your environment.</a:t>
            </a:r>
          </a:p>
          <a:p>
            <a:pPr marL="285750" indent="-200025" defTabSz="914367">
              <a:spcBef>
                <a:spcPts val="200"/>
              </a:spcBef>
              <a:spcAft>
                <a:spcPts val="0"/>
              </a:spcAft>
              <a:buSzTx/>
              <a:buFont typeface="Arial" panose="020B0604020202020204" pitchFamily="34" charset="0"/>
              <a:buChar char="•"/>
              <a:defRPr/>
            </a:pPr>
            <a:r>
              <a:rPr lang="en-US" sz="1200">
                <a:solidFill>
                  <a:schemeClr val="tx2"/>
                </a:solidFill>
                <a:latin typeface="Aptos" panose="020B0004020202020204" pitchFamily="34" charset="0"/>
              </a:rPr>
              <a:t>Because you can also use a solution to export and import component collections to move their content across multiple environments to meet your application lifecycle management (ALM) scenarios, this means you can have parts of your agents developed in multiple environments, by multiple teams, and with their own release cadence.</a:t>
            </a:r>
          </a:p>
          <a:p>
            <a:pPr marL="0" marR="0" lvl="0" indent="0" algn="l" defTabSz="914367" rtl="0" eaLnBrk="1" fontAlgn="auto" latinLnBrk="0" hangingPunct="1">
              <a:lnSpc>
                <a:spcPct val="100000"/>
              </a:lnSpc>
              <a:spcBef>
                <a:spcPts val="1200"/>
              </a:spcBef>
              <a:spcAft>
                <a:spcPts val="400"/>
              </a:spcAft>
              <a:buClrTx/>
              <a:buSzTx/>
              <a:buFont typeface="Wingdings" panose="05000000000000000000" pitchFamily="2" charset="2"/>
              <a:buNone/>
              <a:tabLst/>
              <a:defRPr/>
            </a:pPr>
            <a:r>
              <a:rPr kumimoji="0" lang="en-US" sz="1600" b="1" i="0" u="none" strike="noStrike" kern="1200" cap="none" spc="0" normalizeH="0" baseline="0" noProof="0">
                <a:ln>
                  <a:noFill/>
                </a:ln>
                <a:solidFill>
                  <a:schemeClr val="tx2"/>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Create reusable component collections</a:t>
            </a:r>
            <a:endParaRPr kumimoji="0" lang="en-US" sz="12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chemeClr val="tx2"/>
                </a:solidFill>
                <a:latin typeface="Aptos" panose="020B0004020202020204" pitchFamily="34" charset="0"/>
                <a:hlinkClick r:id="rId4">
                  <a:extLst>
                    <a:ext uri="{A12FA001-AC4F-418D-AE19-62706E023703}">
                      <ahyp:hlinkClr xmlns:ahyp="http://schemas.microsoft.com/office/drawing/2018/hyperlinkcolor" val="tx"/>
                    </a:ext>
                  </a:extLst>
                </a:hlinkClick>
              </a:rPr>
              <a:t>How To Use Component Collections in Copilot Studio</a:t>
            </a:r>
            <a:r>
              <a:rPr lang="en-US" sz="1200">
                <a:solidFill>
                  <a:schemeClr val="tx2"/>
                </a:solidFill>
                <a:latin typeface="Aptos" panose="020B0004020202020204" pitchFamily="34" charset="0"/>
              </a:rPr>
              <a:t> (video)</a:t>
            </a:r>
          </a:p>
          <a:p>
            <a:pPr marL="285750" indent="-200025" defTabSz="914367">
              <a:spcBef>
                <a:spcPts val="200"/>
              </a:spcBef>
              <a:spcAft>
                <a:spcPts val="0"/>
              </a:spcAft>
              <a:buSzTx/>
              <a:buFont typeface="Arial" panose="020B0604020202020204" pitchFamily="34" charset="0"/>
              <a:buChar char="•"/>
              <a:defRPr/>
            </a:pPr>
            <a:r>
              <a:rPr lang="en-US" sz="1200">
                <a:solidFill>
                  <a:schemeClr val="tx2"/>
                </a:solidFill>
                <a:latin typeface="Aptos" panose="020B0004020202020204" pitchFamily="34" charset="0"/>
                <a:hlinkClick r:id="rId5">
                  <a:extLst>
                    <a:ext uri="{A12FA001-AC4F-418D-AE19-62706E023703}">
                      <ahyp:hlinkClr xmlns:ahyp="http://schemas.microsoft.com/office/drawing/2018/hyperlinkcolor" val="tx"/>
                    </a:ext>
                  </a:extLst>
                </a:hlinkClick>
              </a:rPr>
              <a:t>How To Use Component Collections &amp; Solutions To Distribute Reusable Assets for Copilot Studio</a:t>
            </a:r>
            <a:r>
              <a:rPr lang="en-US" sz="1200">
                <a:solidFill>
                  <a:schemeClr val="tx2"/>
                </a:solidFill>
                <a:latin typeface="Aptos" panose="020B0004020202020204" pitchFamily="34" charset="0"/>
              </a:rPr>
              <a:t> (video)</a:t>
            </a:r>
          </a:p>
          <a:p>
            <a:pPr marL="285750" indent="-200025" defTabSz="914367">
              <a:spcBef>
                <a:spcPts val="200"/>
              </a:spcBef>
              <a:spcAft>
                <a:spcPts val="0"/>
              </a:spcAft>
              <a:buSzTx/>
              <a:buFont typeface="Arial" panose="020B0604020202020204" pitchFamily="34" charset="0"/>
              <a:buChar char="•"/>
              <a:defRPr/>
            </a:pPr>
            <a:endParaRPr lang="en-US" sz="1200">
              <a:solidFill>
                <a:schemeClr val="tx2"/>
              </a:solidFill>
              <a:latin typeface="Aptos" panose="020B0004020202020204" pitchFamily="34" charset="0"/>
            </a:endParaRPr>
          </a:p>
        </p:txBody>
      </p:sp>
      <p:sp>
        <p:nvSpPr>
          <p:cNvPr id="4" name="TextBox 3">
            <a:extLst>
              <a:ext uri="{FF2B5EF4-FFF2-40B4-BE49-F238E27FC236}">
                <a16:creationId xmlns:a16="http://schemas.microsoft.com/office/drawing/2014/main" id="{281AA508-4072-DBB3-6354-1BAB4B796A5C}"/>
              </a:ext>
            </a:extLst>
          </p:cNvPr>
          <p:cNvSpPr txBox="1"/>
          <p:nvPr/>
        </p:nvSpPr>
        <p:spPr>
          <a:xfrm>
            <a:off x="245390" y="1442724"/>
            <a:ext cx="857904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50000"/>
                    <a:lumOff val="50000"/>
                  </a:srgbClr>
                </a:solidFill>
                <a:effectLst/>
                <a:uLnTx/>
                <a:uFillTx/>
                <a:latin typeface="Aptos" panose="020B0004020202020204" pitchFamily="34" charset="0"/>
                <a:ea typeface="+mn-ea"/>
                <a:cs typeface="+mn-cs"/>
              </a:rPr>
              <a:t>Example solution and component collection configuration</a:t>
            </a:r>
          </a:p>
        </p:txBody>
      </p:sp>
      <p:sp>
        <p:nvSpPr>
          <p:cNvPr id="30" name="Rectangle: Rounded Corners 29">
            <a:extLst>
              <a:ext uri="{FF2B5EF4-FFF2-40B4-BE49-F238E27FC236}">
                <a16:creationId xmlns:a16="http://schemas.microsoft.com/office/drawing/2014/main" id="{7D4E2E10-439A-41EF-A17B-A97E2F806627}"/>
              </a:ext>
            </a:extLst>
          </p:cNvPr>
          <p:cNvSpPr/>
          <p:nvPr/>
        </p:nvSpPr>
        <p:spPr>
          <a:xfrm>
            <a:off x="584542" y="4009863"/>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33" name="Graphic 32" descr="Unlock outline">
            <a:extLst>
              <a:ext uri="{FF2B5EF4-FFF2-40B4-BE49-F238E27FC236}">
                <a16:creationId xmlns:a16="http://schemas.microsoft.com/office/drawing/2014/main" id="{8DDC1256-A53B-848E-92DD-C1A9BAEA6A88}"/>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65342" y="4453236"/>
            <a:ext cx="216000" cy="219720"/>
          </a:xfrm>
          <a:prstGeom prst="rect">
            <a:avLst/>
          </a:prstGeom>
        </p:spPr>
      </p:pic>
      <p:sp>
        <p:nvSpPr>
          <p:cNvPr id="35" name="TextBox 34">
            <a:extLst>
              <a:ext uri="{FF2B5EF4-FFF2-40B4-BE49-F238E27FC236}">
                <a16:creationId xmlns:a16="http://schemas.microsoft.com/office/drawing/2014/main" id="{A1CE72C8-B553-CC7D-9042-4E9028230A66}"/>
              </a:ext>
            </a:extLst>
          </p:cNvPr>
          <p:cNvSpPr txBox="1"/>
          <p:nvPr/>
        </p:nvSpPr>
        <p:spPr>
          <a:xfrm>
            <a:off x="1842352" y="3985643"/>
            <a:ext cx="334639" cy="201343"/>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1.5</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Rounded Corners 49">
            <a:extLst>
              <a:ext uri="{FF2B5EF4-FFF2-40B4-BE49-F238E27FC236}">
                <a16:creationId xmlns:a16="http://schemas.microsoft.com/office/drawing/2014/main" id="{66471D00-2342-6021-9461-AAA3ECF595B8}"/>
              </a:ext>
            </a:extLst>
          </p:cNvPr>
          <p:cNvSpPr/>
          <p:nvPr/>
        </p:nvSpPr>
        <p:spPr>
          <a:xfrm>
            <a:off x="2499186" y="2851731"/>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51" name="TextBox 50">
            <a:extLst>
              <a:ext uri="{FF2B5EF4-FFF2-40B4-BE49-F238E27FC236}">
                <a16:creationId xmlns:a16="http://schemas.microsoft.com/office/drawing/2014/main" id="{68A352CF-8127-F7B7-E654-E31C932D066D}"/>
              </a:ext>
            </a:extLst>
          </p:cNvPr>
          <p:cNvSpPr txBox="1"/>
          <p:nvPr/>
        </p:nvSpPr>
        <p:spPr>
          <a:xfrm>
            <a:off x="3964547" y="2847716"/>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sp>
        <p:nvSpPr>
          <p:cNvPr id="1030" name="Rectangle: Rounded Corners 1029">
            <a:extLst>
              <a:ext uri="{FF2B5EF4-FFF2-40B4-BE49-F238E27FC236}">
                <a16:creationId xmlns:a16="http://schemas.microsoft.com/office/drawing/2014/main" id="{9A1701D5-FC8A-2FB2-1AED-BF7C5646D533}"/>
              </a:ext>
            </a:extLst>
          </p:cNvPr>
          <p:cNvSpPr/>
          <p:nvPr/>
        </p:nvSpPr>
        <p:spPr>
          <a:xfrm>
            <a:off x="4617030" y="2848710"/>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1044" name="TextBox 1043">
            <a:extLst>
              <a:ext uri="{FF2B5EF4-FFF2-40B4-BE49-F238E27FC236}">
                <a16:creationId xmlns:a16="http://schemas.microsoft.com/office/drawing/2014/main" id="{C297A297-CD56-BA20-76BA-5B0BBE2F273F}"/>
              </a:ext>
            </a:extLst>
          </p:cNvPr>
          <p:cNvSpPr txBox="1"/>
          <p:nvPr/>
        </p:nvSpPr>
        <p:spPr>
          <a:xfrm>
            <a:off x="6082391" y="2813992"/>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pic>
        <p:nvPicPr>
          <p:cNvPr id="54" name="Graphic 53" descr="Lock with solid fill">
            <a:extLst>
              <a:ext uri="{FF2B5EF4-FFF2-40B4-BE49-F238E27FC236}">
                <a16:creationId xmlns:a16="http://schemas.microsoft.com/office/drawing/2014/main" id="{46AA8C39-4099-4B11-04C9-2E9CDC647AC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194929" y="3280448"/>
            <a:ext cx="216000" cy="216000"/>
          </a:xfrm>
          <a:prstGeom prst="rect">
            <a:avLst/>
          </a:prstGeom>
        </p:spPr>
      </p:pic>
      <p:sp>
        <p:nvSpPr>
          <p:cNvPr id="1067" name="Rectangle: Rounded Corners 1066">
            <a:extLst>
              <a:ext uri="{FF2B5EF4-FFF2-40B4-BE49-F238E27FC236}">
                <a16:creationId xmlns:a16="http://schemas.microsoft.com/office/drawing/2014/main" id="{E93AB5EA-B3E1-C9C1-3235-EC6737B06F52}"/>
              </a:ext>
            </a:extLst>
          </p:cNvPr>
          <p:cNvSpPr/>
          <p:nvPr/>
        </p:nvSpPr>
        <p:spPr>
          <a:xfrm>
            <a:off x="6734875" y="2848710"/>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1070" name="TextBox 1069">
            <a:extLst>
              <a:ext uri="{FF2B5EF4-FFF2-40B4-BE49-F238E27FC236}">
                <a16:creationId xmlns:a16="http://schemas.microsoft.com/office/drawing/2014/main" id="{F617BD32-CBEF-D48E-CB6C-66297A08250D}"/>
              </a:ext>
            </a:extLst>
          </p:cNvPr>
          <p:cNvSpPr txBox="1"/>
          <p:nvPr/>
        </p:nvSpPr>
        <p:spPr>
          <a:xfrm>
            <a:off x="8200236" y="2813992"/>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pic>
        <p:nvPicPr>
          <p:cNvPr id="1064" name="Graphic 1063" descr="Lock with solid fill">
            <a:extLst>
              <a:ext uri="{FF2B5EF4-FFF2-40B4-BE49-F238E27FC236}">
                <a16:creationId xmlns:a16="http://schemas.microsoft.com/office/drawing/2014/main" id="{F4F3E026-9091-3CB8-B2C1-07796F12C1AD}"/>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12774" y="3280448"/>
            <a:ext cx="216000" cy="216000"/>
          </a:xfrm>
          <a:prstGeom prst="rect">
            <a:avLst/>
          </a:prstGeom>
        </p:spPr>
      </p:pic>
      <p:sp>
        <p:nvSpPr>
          <p:cNvPr id="193" name="Rectangle: Rounded Corners 192">
            <a:extLst>
              <a:ext uri="{FF2B5EF4-FFF2-40B4-BE49-F238E27FC236}">
                <a16:creationId xmlns:a16="http://schemas.microsoft.com/office/drawing/2014/main" id="{8D499462-AA33-ABE8-FAB4-098C79FA9FB3}"/>
              </a:ext>
            </a:extLst>
          </p:cNvPr>
          <p:cNvSpPr/>
          <p:nvPr/>
        </p:nvSpPr>
        <p:spPr>
          <a:xfrm>
            <a:off x="2692564"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194" name="Graphic 193" descr="Lock with solid fill">
            <a:extLst>
              <a:ext uri="{FF2B5EF4-FFF2-40B4-BE49-F238E27FC236}">
                <a16:creationId xmlns:a16="http://schemas.microsoft.com/office/drawing/2014/main" id="{2634F513-1CEA-7A63-16FA-6B09375B1277}"/>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81561" y="4473937"/>
            <a:ext cx="216000" cy="220160"/>
          </a:xfrm>
          <a:prstGeom prst="rect">
            <a:avLst/>
          </a:prstGeom>
        </p:spPr>
      </p:pic>
      <p:sp>
        <p:nvSpPr>
          <p:cNvPr id="195" name="TextBox 194">
            <a:extLst>
              <a:ext uri="{FF2B5EF4-FFF2-40B4-BE49-F238E27FC236}">
                <a16:creationId xmlns:a16="http://schemas.microsoft.com/office/drawing/2014/main" id="{3468C0AD-0E37-5B56-0BF4-514CFBA7FF00}"/>
              </a:ext>
            </a:extLst>
          </p:cNvPr>
          <p:cNvSpPr txBox="1"/>
          <p:nvPr/>
        </p:nvSpPr>
        <p:spPr>
          <a:xfrm>
            <a:off x="3957386"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1.5</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Rounded Corners 196">
            <a:extLst>
              <a:ext uri="{FF2B5EF4-FFF2-40B4-BE49-F238E27FC236}">
                <a16:creationId xmlns:a16="http://schemas.microsoft.com/office/drawing/2014/main" id="{2CF4696E-BE71-02DE-321A-96444419F853}"/>
              </a:ext>
            </a:extLst>
          </p:cNvPr>
          <p:cNvSpPr/>
          <p:nvPr/>
        </p:nvSpPr>
        <p:spPr>
          <a:xfrm>
            <a:off x="4819341"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198" name="Graphic 197" descr="Lock with solid fill">
            <a:extLst>
              <a:ext uri="{FF2B5EF4-FFF2-40B4-BE49-F238E27FC236}">
                <a16:creationId xmlns:a16="http://schemas.microsoft.com/office/drawing/2014/main" id="{702AC270-8544-533A-4836-EA8A3566152C}"/>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08338" y="4473937"/>
            <a:ext cx="216000" cy="220160"/>
          </a:xfrm>
          <a:prstGeom prst="rect">
            <a:avLst/>
          </a:prstGeom>
        </p:spPr>
      </p:pic>
      <p:sp>
        <p:nvSpPr>
          <p:cNvPr id="199" name="TextBox 198">
            <a:extLst>
              <a:ext uri="{FF2B5EF4-FFF2-40B4-BE49-F238E27FC236}">
                <a16:creationId xmlns:a16="http://schemas.microsoft.com/office/drawing/2014/main" id="{137F255F-F53F-52FC-ABB3-62251E6592F4}"/>
              </a:ext>
            </a:extLst>
          </p:cNvPr>
          <p:cNvSpPr txBox="1"/>
          <p:nvPr/>
        </p:nvSpPr>
        <p:spPr>
          <a:xfrm>
            <a:off x="6084163"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1.4</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BA44F6AE-627D-FF58-7FCE-F29AF5C912A8}"/>
              </a:ext>
            </a:extLst>
          </p:cNvPr>
          <p:cNvSpPr/>
          <p:nvPr/>
        </p:nvSpPr>
        <p:spPr>
          <a:xfrm>
            <a:off x="6937186"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202" name="Graphic 201" descr="Lock with solid fill">
            <a:extLst>
              <a:ext uri="{FF2B5EF4-FFF2-40B4-BE49-F238E27FC236}">
                <a16:creationId xmlns:a16="http://schemas.microsoft.com/office/drawing/2014/main" id="{D8A50D9A-F23A-9FA6-CA20-5EFC7DDB3060}"/>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26183" y="4473937"/>
            <a:ext cx="216000" cy="220160"/>
          </a:xfrm>
          <a:prstGeom prst="rect">
            <a:avLst/>
          </a:prstGeom>
        </p:spPr>
      </p:pic>
      <p:sp>
        <p:nvSpPr>
          <p:cNvPr id="203" name="TextBox 202">
            <a:extLst>
              <a:ext uri="{FF2B5EF4-FFF2-40B4-BE49-F238E27FC236}">
                <a16:creationId xmlns:a16="http://schemas.microsoft.com/office/drawing/2014/main" id="{885C8DC7-DDF5-3C0F-C453-C64F46F0D42A}"/>
              </a:ext>
            </a:extLst>
          </p:cNvPr>
          <p:cNvSpPr txBox="1"/>
          <p:nvPr/>
        </p:nvSpPr>
        <p:spPr>
          <a:xfrm>
            <a:off x="8202008"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Rounded Corners 205">
            <a:extLst>
              <a:ext uri="{FF2B5EF4-FFF2-40B4-BE49-F238E27FC236}">
                <a16:creationId xmlns:a16="http://schemas.microsoft.com/office/drawing/2014/main" id="{ADD41910-189E-E301-0E23-C4907390C074}"/>
              </a:ext>
            </a:extLst>
          </p:cNvPr>
          <p:cNvSpPr/>
          <p:nvPr/>
        </p:nvSpPr>
        <p:spPr>
          <a:xfrm>
            <a:off x="588289" y="5127035"/>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07" name="Graphic 206" descr="Unlock outline">
            <a:extLst>
              <a:ext uri="{FF2B5EF4-FFF2-40B4-BE49-F238E27FC236}">
                <a16:creationId xmlns:a16="http://schemas.microsoft.com/office/drawing/2014/main" id="{C8105509-AAED-97EB-B83E-7D8150324EA5}"/>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69089" y="5570408"/>
            <a:ext cx="216000" cy="219720"/>
          </a:xfrm>
          <a:prstGeom prst="rect">
            <a:avLst/>
          </a:prstGeom>
        </p:spPr>
      </p:pic>
      <p:sp>
        <p:nvSpPr>
          <p:cNvPr id="208" name="TextBox 207">
            <a:extLst>
              <a:ext uri="{FF2B5EF4-FFF2-40B4-BE49-F238E27FC236}">
                <a16:creationId xmlns:a16="http://schemas.microsoft.com/office/drawing/2014/main" id="{B1B5547D-601F-636B-E130-B9F3FF5254E2}"/>
              </a:ext>
            </a:extLst>
          </p:cNvPr>
          <p:cNvSpPr txBox="1"/>
          <p:nvPr/>
        </p:nvSpPr>
        <p:spPr>
          <a:xfrm>
            <a:off x="1846099" y="5102815"/>
            <a:ext cx="334639" cy="201343"/>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9D426616-5C54-48B9-C926-BAB9BB5135B9}"/>
              </a:ext>
            </a:extLst>
          </p:cNvPr>
          <p:cNvSpPr/>
          <p:nvPr/>
        </p:nvSpPr>
        <p:spPr>
          <a:xfrm>
            <a:off x="2692564"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14" name="Graphic 213" descr="Lock with solid fill">
            <a:extLst>
              <a:ext uri="{FF2B5EF4-FFF2-40B4-BE49-F238E27FC236}">
                <a16:creationId xmlns:a16="http://schemas.microsoft.com/office/drawing/2014/main" id="{2B1F036E-E340-8655-873A-38AA8727B8C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93730" y="5592377"/>
            <a:ext cx="216000" cy="220160"/>
          </a:xfrm>
          <a:prstGeom prst="rect">
            <a:avLst/>
          </a:prstGeom>
        </p:spPr>
      </p:pic>
      <p:sp>
        <p:nvSpPr>
          <p:cNvPr id="215" name="TextBox 214">
            <a:extLst>
              <a:ext uri="{FF2B5EF4-FFF2-40B4-BE49-F238E27FC236}">
                <a16:creationId xmlns:a16="http://schemas.microsoft.com/office/drawing/2014/main" id="{45D076F7-0874-69F5-2823-7B3CBE438C83}"/>
              </a:ext>
            </a:extLst>
          </p:cNvPr>
          <p:cNvSpPr txBox="1"/>
          <p:nvPr/>
        </p:nvSpPr>
        <p:spPr>
          <a:xfrm>
            <a:off x="3969555"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Rectangle: Rounded Corners 217">
            <a:extLst>
              <a:ext uri="{FF2B5EF4-FFF2-40B4-BE49-F238E27FC236}">
                <a16:creationId xmlns:a16="http://schemas.microsoft.com/office/drawing/2014/main" id="{6553352C-B42A-2C79-D64A-F70F9864FA81}"/>
              </a:ext>
            </a:extLst>
          </p:cNvPr>
          <p:cNvSpPr/>
          <p:nvPr/>
        </p:nvSpPr>
        <p:spPr>
          <a:xfrm>
            <a:off x="4831510"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19" name="Graphic 218" descr="Lock with solid fill">
            <a:extLst>
              <a:ext uri="{FF2B5EF4-FFF2-40B4-BE49-F238E27FC236}">
                <a16:creationId xmlns:a16="http://schemas.microsoft.com/office/drawing/2014/main" id="{B16D31C7-28A7-9776-477B-186093A28A17}"/>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20507" y="5592377"/>
            <a:ext cx="216000" cy="220160"/>
          </a:xfrm>
          <a:prstGeom prst="rect">
            <a:avLst/>
          </a:prstGeom>
        </p:spPr>
      </p:pic>
      <p:sp>
        <p:nvSpPr>
          <p:cNvPr id="220" name="TextBox 219">
            <a:extLst>
              <a:ext uri="{FF2B5EF4-FFF2-40B4-BE49-F238E27FC236}">
                <a16:creationId xmlns:a16="http://schemas.microsoft.com/office/drawing/2014/main" id="{15E1F115-7FE8-303B-25DC-2C4B10C9FBB0}"/>
              </a:ext>
            </a:extLst>
          </p:cNvPr>
          <p:cNvSpPr txBox="1"/>
          <p:nvPr/>
        </p:nvSpPr>
        <p:spPr>
          <a:xfrm>
            <a:off x="6096332"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Rectangle: Rounded Corners 221">
            <a:extLst>
              <a:ext uri="{FF2B5EF4-FFF2-40B4-BE49-F238E27FC236}">
                <a16:creationId xmlns:a16="http://schemas.microsoft.com/office/drawing/2014/main" id="{65F36E5C-A4D6-4D27-5FAC-9C7219FE865A}"/>
              </a:ext>
            </a:extLst>
          </p:cNvPr>
          <p:cNvSpPr/>
          <p:nvPr/>
        </p:nvSpPr>
        <p:spPr>
          <a:xfrm>
            <a:off x="6949355"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23" name="Graphic 222" descr="Lock with solid fill">
            <a:extLst>
              <a:ext uri="{FF2B5EF4-FFF2-40B4-BE49-F238E27FC236}">
                <a16:creationId xmlns:a16="http://schemas.microsoft.com/office/drawing/2014/main" id="{D11D85E9-CAC3-38B4-33DF-A102CF103219}"/>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38352" y="5592377"/>
            <a:ext cx="216000" cy="220160"/>
          </a:xfrm>
          <a:prstGeom prst="rect">
            <a:avLst/>
          </a:prstGeom>
        </p:spPr>
      </p:pic>
      <p:sp>
        <p:nvSpPr>
          <p:cNvPr id="224" name="TextBox 223">
            <a:extLst>
              <a:ext uri="{FF2B5EF4-FFF2-40B4-BE49-F238E27FC236}">
                <a16:creationId xmlns:a16="http://schemas.microsoft.com/office/drawing/2014/main" id="{AD9A7DDC-2F6A-40EB-DA0B-CD06C1A68E75}"/>
              </a:ext>
            </a:extLst>
          </p:cNvPr>
          <p:cNvSpPr txBox="1"/>
          <p:nvPr/>
        </p:nvSpPr>
        <p:spPr>
          <a:xfrm>
            <a:off x="8214177"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225" name="Graphic 224" descr="Unlock outline">
            <a:extLst>
              <a:ext uri="{FF2B5EF4-FFF2-40B4-BE49-F238E27FC236}">
                <a16:creationId xmlns:a16="http://schemas.microsoft.com/office/drawing/2014/main" id="{F3363DEC-7F40-EC94-5650-46687E3871F8}"/>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56908" y="3266097"/>
            <a:ext cx="216000" cy="216000"/>
          </a:xfrm>
          <a:prstGeom prst="rect">
            <a:avLst/>
          </a:prstGeom>
        </p:spPr>
      </p:pic>
      <p:cxnSp>
        <p:nvCxnSpPr>
          <p:cNvPr id="226" name="Straight Connector 225">
            <a:extLst>
              <a:ext uri="{FF2B5EF4-FFF2-40B4-BE49-F238E27FC236}">
                <a16:creationId xmlns:a16="http://schemas.microsoft.com/office/drawing/2014/main" id="{A10C19EA-4253-6798-1FAE-71A00FF48FBE}"/>
              </a:ext>
            </a:extLst>
          </p:cNvPr>
          <p:cNvCxnSpPr>
            <a:cxnSpLocks/>
          </p:cNvCxnSpPr>
          <p:nvPr/>
        </p:nvCxnSpPr>
        <p:spPr>
          <a:xfrm>
            <a:off x="376667" y="3759200"/>
            <a:ext cx="1816844" cy="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0C6E404-AB72-08CF-6F93-72CD3F0D8F1B}"/>
              </a:ext>
            </a:extLst>
          </p:cNvPr>
          <p:cNvCxnSpPr>
            <a:cxnSpLocks/>
          </p:cNvCxnSpPr>
          <p:nvPr/>
        </p:nvCxnSpPr>
        <p:spPr>
          <a:xfrm>
            <a:off x="360147" y="4926736"/>
            <a:ext cx="1816844" cy="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5EEC7DA5-13AE-6E3A-ED49-FDE2E0A5E45D}"/>
              </a:ext>
            </a:extLst>
          </p:cNvPr>
          <p:cNvCxnSpPr>
            <a:cxnSpLocks/>
            <a:endCxn id="193" idx="1"/>
          </p:cNvCxnSpPr>
          <p:nvPr/>
        </p:nvCxnSpPr>
        <p:spPr>
          <a:xfrm rot="16200000" flipH="1">
            <a:off x="2160874" y="3818779"/>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5" name="Connector: Elbow 234">
            <a:extLst>
              <a:ext uri="{FF2B5EF4-FFF2-40B4-BE49-F238E27FC236}">
                <a16:creationId xmlns:a16="http://schemas.microsoft.com/office/drawing/2014/main" id="{0C15CF83-2C7C-0AEE-409E-97E1B337917A}"/>
              </a:ext>
            </a:extLst>
          </p:cNvPr>
          <p:cNvCxnSpPr>
            <a:cxnSpLocks/>
            <a:endCxn id="213" idx="1"/>
          </p:cNvCxnSpPr>
          <p:nvPr/>
        </p:nvCxnSpPr>
        <p:spPr>
          <a:xfrm rot="16200000" flipH="1">
            <a:off x="1602469" y="4378814"/>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9" name="Connector: Elbow 248">
            <a:extLst>
              <a:ext uri="{FF2B5EF4-FFF2-40B4-BE49-F238E27FC236}">
                <a16:creationId xmlns:a16="http://schemas.microsoft.com/office/drawing/2014/main" id="{27FA408F-CF51-9AB1-E759-E49E5832A187}"/>
              </a:ext>
            </a:extLst>
          </p:cNvPr>
          <p:cNvCxnSpPr>
            <a:cxnSpLocks/>
          </p:cNvCxnSpPr>
          <p:nvPr/>
        </p:nvCxnSpPr>
        <p:spPr>
          <a:xfrm rot="16200000" flipH="1">
            <a:off x="4273357" y="3838127"/>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0" name="Connector: Elbow 249">
            <a:extLst>
              <a:ext uri="{FF2B5EF4-FFF2-40B4-BE49-F238E27FC236}">
                <a16:creationId xmlns:a16="http://schemas.microsoft.com/office/drawing/2014/main" id="{FF01BA27-586D-8778-78EC-711B30DF597F}"/>
              </a:ext>
            </a:extLst>
          </p:cNvPr>
          <p:cNvCxnSpPr>
            <a:cxnSpLocks/>
          </p:cNvCxnSpPr>
          <p:nvPr/>
        </p:nvCxnSpPr>
        <p:spPr>
          <a:xfrm rot="16200000" flipH="1">
            <a:off x="3714952" y="4398162"/>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1" name="Connector: Elbow 250">
            <a:extLst>
              <a:ext uri="{FF2B5EF4-FFF2-40B4-BE49-F238E27FC236}">
                <a16:creationId xmlns:a16="http://schemas.microsoft.com/office/drawing/2014/main" id="{924B32F1-3695-A7FE-FA91-C52E5DFFDA3C}"/>
              </a:ext>
            </a:extLst>
          </p:cNvPr>
          <p:cNvCxnSpPr>
            <a:cxnSpLocks/>
          </p:cNvCxnSpPr>
          <p:nvPr/>
        </p:nvCxnSpPr>
        <p:spPr>
          <a:xfrm rot="16200000" flipH="1">
            <a:off x="6396563" y="3834877"/>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2" name="Connector: Elbow 251">
            <a:extLst>
              <a:ext uri="{FF2B5EF4-FFF2-40B4-BE49-F238E27FC236}">
                <a16:creationId xmlns:a16="http://schemas.microsoft.com/office/drawing/2014/main" id="{11525CD4-DB36-5309-0E15-6967DCED6293}"/>
              </a:ext>
            </a:extLst>
          </p:cNvPr>
          <p:cNvCxnSpPr>
            <a:cxnSpLocks/>
          </p:cNvCxnSpPr>
          <p:nvPr/>
        </p:nvCxnSpPr>
        <p:spPr>
          <a:xfrm rot="16200000" flipH="1">
            <a:off x="5838158" y="4394912"/>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5" name="TextBox 254">
            <a:extLst>
              <a:ext uri="{FF2B5EF4-FFF2-40B4-BE49-F238E27FC236}">
                <a16:creationId xmlns:a16="http://schemas.microsoft.com/office/drawing/2014/main" id="{F3C670ED-472A-831E-9619-90F3F369F6B2}"/>
              </a:ext>
            </a:extLst>
          </p:cNvPr>
          <p:cNvSpPr txBox="1"/>
          <p:nvPr/>
        </p:nvSpPr>
        <p:spPr>
          <a:xfrm>
            <a:off x="2384289" y="6012313"/>
            <a:ext cx="2070919" cy="5078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2"/>
                </a:solidFill>
                <a:effectLst/>
                <a:uLnTx/>
                <a:uFillTx/>
                <a:latin typeface="Aptos" panose="020B0004020202020204" pitchFamily="34" charset="0"/>
                <a:ea typeface="+mn-ea"/>
                <a:cs typeface="+mn-cs"/>
              </a:rPr>
              <a:t>The Contoso Agents references topics, actions, and knowledge from the HR and IT collections.</a:t>
            </a:r>
            <a:endParaRPr kumimoji="0" lang="en-150" sz="11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3711481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0C3EB-61CE-DC9D-2427-262E0FA9A754}"/>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DF37ECF6-87AE-2E65-BA02-0437C1B9E3DA}"/>
              </a:ext>
            </a:extLst>
          </p:cNvPr>
          <p:cNvSpPr>
            <a:spLocks noGrp="1"/>
          </p:cNvSpPr>
          <p:nvPr>
            <p:ph type="title"/>
          </p:nvPr>
        </p:nvSpPr>
        <p:spPr>
          <a:xfrm>
            <a:off x="588963" y="753586"/>
            <a:ext cx="11017250" cy="430887"/>
          </a:xfrm>
        </p:spPr>
        <p:txBody>
          <a:bodyPr vert="horz" wrap="square" lIns="1097280" tIns="0" rIns="0" bIns="0" rtlCol="0" anchor="ctr">
            <a:spAutoFit/>
          </a:bodyPr>
          <a:lstStyle/>
          <a:p>
            <a:r>
              <a:rPr lang="en-US" sz="2800"/>
              <a:t>Copilot Studio component collections </a:t>
            </a:r>
          </a:p>
        </p:txBody>
      </p:sp>
      <p:sp>
        <p:nvSpPr>
          <p:cNvPr id="38" name="box 1">
            <a:extLst>
              <a:ext uri="{FF2B5EF4-FFF2-40B4-BE49-F238E27FC236}">
                <a16:creationId xmlns:a16="http://schemas.microsoft.com/office/drawing/2014/main" id="{5BF5823C-CB48-A225-0F9A-6947A0B44418}"/>
              </a:ext>
              <a:ext uri="{C183D7F6-B498-43B3-948B-1728B52AA6E4}">
                <adec:decorative xmlns:adec="http://schemas.microsoft.com/office/drawing/2017/decorative" val="1"/>
              </a:ext>
            </a:extLst>
          </p:cNvPr>
          <p:cNvSpPr txBox="1"/>
          <p:nvPr/>
        </p:nvSpPr>
        <p:spPr>
          <a:xfrm>
            <a:off x="304805" y="1463040"/>
            <a:ext cx="7879815" cy="4809172"/>
          </a:xfrm>
          <a:prstGeom prst="roundRect">
            <a:avLst>
              <a:gd name="adj" fmla="val 344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40" name="Rectangle: Rounded Corners 39">
            <a:extLst>
              <a:ext uri="{FF2B5EF4-FFF2-40B4-BE49-F238E27FC236}">
                <a16:creationId xmlns:a16="http://schemas.microsoft.com/office/drawing/2014/main" id="{0A188794-E6C3-82C9-B78F-638AD7CC5B23}"/>
              </a:ext>
            </a:extLst>
          </p:cNvPr>
          <p:cNvSpPr/>
          <p:nvPr/>
        </p:nvSpPr>
        <p:spPr bwMode="auto">
          <a:xfrm>
            <a:off x="545592"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41" name="Rectangle: Rounded Corners 40">
            <a:extLst>
              <a:ext uri="{FF2B5EF4-FFF2-40B4-BE49-F238E27FC236}">
                <a16:creationId xmlns:a16="http://schemas.microsoft.com/office/drawing/2014/main" id="{1165FD2C-F812-C82F-F428-2C586195DFC8}"/>
              </a:ext>
            </a:extLst>
          </p:cNvPr>
          <p:cNvSpPr/>
          <p:nvPr/>
        </p:nvSpPr>
        <p:spPr bwMode="auto">
          <a:xfrm>
            <a:off x="2229244"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27" name="Rectangle: Rounded Corners 26">
            <a:extLst>
              <a:ext uri="{FF2B5EF4-FFF2-40B4-BE49-F238E27FC236}">
                <a16:creationId xmlns:a16="http://schemas.microsoft.com/office/drawing/2014/main" id="{716FAC35-D89E-BF12-B12E-1628BACB980F}"/>
              </a:ext>
            </a:extLst>
          </p:cNvPr>
          <p:cNvSpPr/>
          <p:nvPr/>
        </p:nvSpPr>
        <p:spPr bwMode="auto">
          <a:xfrm>
            <a:off x="3912896" y="1609926"/>
            <a:ext cx="1522513" cy="816757"/>
          </a:xfrm>
          <a:prstGeom prst="roundRect">
            <a:avLst>
              <a:gd name="adj" fmla="val 7102"/>
            </a:avLst>
          </a:prstGeom>
          <a:solidFill>
            <a:schemeClr val="accent5">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Agent</a:t>
            </a:r>
          </a:p>
        </p:txBody>
      </p:sp>
      <p:sp>
        <p:nvSpPr>
          <p:cNvPr id="26" name="Rectangle: Rounded Corners 25">
            <a:extLst>
              <a:ext uri="{FF2B5EF4-FFF2-40B4-BE49-F238E27FC236}">
                <a16:creationId xmlns:a16="http://schemas.microsoft.com/office/drawing/2014/main" id="{DF1D3292-34C6-7C1C-6E37-5A11CA7B729E}"/>
              </a:ext>
            </a:extLst>
          </p:cNvPr>
          <p:cNvSpPr/>
          <p:nvPr/>
        </p:nvSpPr>
        <p:spPr bwMode="auto">
          <a:xfrm>
            <a:off x="5596546" y="1609926"/>
            <a:ext cx="1522513" cy="816757"/>
          </a:xfrm>
          <a:prstGeom prst="roundRect">
            <a:avLst>
              <a:gd name="adj" fmla="val 7102"/>
            </a:avLst>
          </a:prstGeom>
          <a:solidFill>
            <a:schemeClr val="accent5">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Agent</a:t>
            </a:r>
          </a:p>
        </p:txBody>
      </p:sp>
      <p:sp>
        <p:nvSpPr>
          <p:cNvPr id="42" name="Rectangle: Rounded Corners 41">
            <a:extLst>
              <a:ext uri="{FF2B5EF4-FFF2-40B4-BE49-F238E27FC236}">
                <a16:creationId xmlns:a16="http://schemas.microsoft.com/office/drawing/2014/main" id="{B9D6C360-49D6-2476-9711-46144DDEABD4}"/>
              </a:ext>
            </a:extLst>
          </p:cNvPr>
          <p:cNvSpPr/>
          <p:nvPr/>
        </p:nvSpPr>
        <p:spPr bwMode="auto">
          <a:xfrm>
            <a:off x="545592" y="2548839"/>
            <a:ext cx="203963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Knowledge</a:t>
            </a:r>
          </a:p>
        </p:txBody>
      </p:sp>
      <p:sp>
        <p:nvSpPr>
          <p:cNvPr id="43" name="Rectangle: Rounded Corners 42">
            <a:extLst>
              <a:ext uri="{FF2B5EF4-FFF2-40B4-BE49-F238E27FC236}">
                <a16:creationId xmlns:a16="http://schemas.microsoft.com/office/drawing/2014/main" id="{89F4E4C3-2597-B963-6AB5-60CA35C00B02}"/>
              </a:ext>
            </a:extLst>
          </p:cNvPr>
          <p:cNvSpPr/>
          <p:nvPr/>
        </p:nvSpPr>
        <p:spPr bwMode="auto">
          <a:xfrm>
            <a:off x="553391" y="317764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websites</a:t>
            </a:r>
          </a:p>
        </p:txBody>
      </p:sp>
      <p:sp>
        <p:nvSpPr>
          <p:cNvPr id="44" name="Rectangle: Rounded Corners 43">
            <a:extLst>
              <a:ext uri="{FF2B5EF4-FFF2-40B4-BE49-F238E27FC236}">
                <a16:creationId xmlns:a16="http://schemas.microsoft.com/office/drawing/2014/main" id="{3A38BDC7-3008-0E44-4BD3-9FFBE8EF6494}"/>
              </a:ext>
            </a:extLst>
          </p:cNvPr>
          <p:cNvSpPr/>
          <p:nvPr/>
        </p:nvSpPr>
        <p:spPr bwMode="auto">
          <a:xfrm>
            <a:off x="545592" y="393947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SharePoint</a:t>
            </a:r>
          </a:p>
        </p:txBody>
      </p:sp>
      <p:sp>
        <p:nvSpPr>
          <p:cNvPr id="45" name="Rectangle: Rounded Corners 44">
            <a:extLst>
              <a:ext uri="{FF2B5EF4-FFF2-40B4-BE49-F238E27FC236}">
                <a16:creationId xmlns:a16="http://schemas.microsoft.com/office/drawing/2014/main" id="{8AD69CEA-C112-D5EE-444A-629C29544339}"/>
              </a:ext>
            </a:extLst>
          </p:cNvPr>
          <p:cNvSpPr/>
          <p:nvPr/>
        </p:nvSpPr>
        <p:spPr bwMode="auto">
          <a:xfrm>
            <a:off x="545591" y="470130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sp>
        <p:nvSpPr>
          <p:cNvPr id="46" name="Rectangle: Rounded Corners 45">
            <a:extLst>
              <a:ext uri="{FF2B5EF4-FFF2-40B4-BE49-F238E27FC236}">
                <a16:creationId xmlns:a16="http://schemas.microsoft.com/office/drawing/2014/main" id="{75629642-096C-4860-FC75-AD123A1FA8ED}"/>
              </a:ext>
            </a:extLst>
          </p:cNvPr>
          <p:cNvSpPr/>
          <p:nvPr/>
        </p:nvSpPr>
        <p:spPr bwMode="auto">
          <a:xfrm>
            <a:off x="553389" y="546313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Files</a:t>
            </a:r>
          </a:p>
        </p:txBody>
      </p:sp>
      <p:sp>
        <p:nvSpPr>
          <p:cNvPr id="47" name="Rectangle: Rounded Corners 46">
            <a:extLst>
              <a:ext uri="{FF2B5EF4-FFF2-40B4-BE49-F238E27FC236}">
                <a16:creationId xmlns:a16="http://schemas.microsoft.com/office/drawing/2014/main" id="{016F961E-8AE3-11C1-BD4C-7CA721A2A9B0}"/>
              </a:ext>
            </a:extLst>
          </p:cNvPr>
          <p:cNvSpPr/>
          <p:nvPr/>
        </p:nvSpPr>
        <p:spPr bwMode="auto">
          <a:xfrm>
            <a:off x="2721672" y="2548839"/>
            <a:ext cx="439738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Tools</a:t>
            </a:r>
          </a:p>
        </p:txBody>
      </p:sp>
      <p:sp>
        <p:nvSpPr>
          <p:cNvPr id="48" name="Rectangle: Rounded Corners 47">
            <a:extLst>
              <a:ext uri="{FF2B5EF4-FFF2-40B4-BE49-F238E27FC236}">
                <a16:creationId xmlns:a16="http://schemas.microsoft.com/office/drawing/2014/main" id="{90CAC9D3-6B95-7D82-37A8-E1D3E995E5F4}"/>
              </a:ext>
            </a:extLst>
          </p:cNvPr>
          <p:cNvSpPr/>
          <p:nvPr/>
        </p:nvSpPr>
        <p:spPr bwMode="auto">
          <a:xfrm>
            <a:off x="2721672"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Connector</a:t>
            </a:r>
          </a:p>
        </p:txBody>
      </p:sp>
      <p:sp>
        <p:nvSpPr>
          <p:cNvPr id="49" name="Rectangle: Rounded Corners 48">
            <a:extLst>
              <a:ext uri="{FF2B5EF4-FFF2-40B4-BE49-F238E27FC236}">
                <a16:creationId xmlns:a16="http://schemas.microsoft.com/office/drawing/2014/main" id="{08BADC12-D47C-7A2D-8FAD-C9B8A2A4A5DF}"/>
              </a:ext>
            </a:extLst>
          </p:cNvPr>
          <p:cNvSpPr/>
          <p:nvPr/>
        </p:nvSpPr>
        <p:spPr bwMode="auto">
          <a:xfrm>
            <a:off x="4208225"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Flow</a:t>
            </a:r>
          </a:p>
        </p:txBody>
      </p:sp>
      <p:sp>
        <p:nvSpPr>
          <p:cNvPr id="50" name="Rectangle: Rounded Corners 49">
            <a:extLst>
              <a:ext uri="{FF2B5EF4-FFF2-40B4-BE49-F238E27FC236}">
                <a16:creationId xmlns:a16="http://schemas.microsoft.com/office/drawing/2014/main" id="{727A680F-B603-8353-6B57-408E2F58DAAB}"/>
              </a:ext>
            </a:extLst>
          </p:cNvPr>
          <p:cNvSpPr/>
          <p:nvPr/>
        </p:nvSpPr>
        <p:spPr bwMode="auto">
          <a:xfrm>
            <a:off x="5707939"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Prompt</a:t>
            </a:r>
          </a:p>
        </p:txBody>
      </p:sp>
      <p:sp>
        <p:nvSpPr>
          <p:cNvPr id="51" name="Rectangle: Rounded Corners 50">
            <a:extLst>
              <a:ext uri="{FF2B5EF4-FFF2-40B4-BE49-F238E27FC236}">
                <a16:creationId xmlns:a16="http://schemas.microsoft.com/office/drawing/2014/main" id="{E6692A62-CBD2-B14B-E194-0EB7A2CFD53C}"/>
              </a:ext>
            </a:extLst>
          </p:cNvPr>
          <p:cNvSpPr/>
          <p:nvPr/>
        </p:nvSpPr>
        <p:spPr bwMode="auto">
          <a:xfrm>
            <a:off x="2721673"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MCP</a:t>
            </a:r>
          </a:p>
        </p:txBody>
      </p:sp>
      <p:sp>
        <p:nvSpPr>
          <p:cNvPr id="52" name="Rectangle: Rounded Corners 51">
            <a:extLst>
              <a:ext uri="{FF2B5EF4-FFF2-40B4-BE49-F238E27FC236}">
                <a16:creationId xmlns:a16="http://schemas.microsoft.com/office/drawing/2014/main" id="{302D716C-4014-7C70-1D7D-9C00CECC47CA}"/>
              </a:ext>
            </a:extLst>
          </p:cNvPr>
          <p:cNvSpPr/>
          <p:nvPr/>
        </p:nvSpPr>
        <p:spPr bwMode="auto">
          <a:xfrm>
            <a:off x="4208225"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Computer use</a:t>
            </a:r>
          </a:p>
        </p:txBody>
      </p:sp>
      <p:sp>
        <p:nvSpPr>
          <p:cNvPr id="53" name="Rectangle: Rounded Corners 52">
            <a:extLst>
              <a:ext uri="{FF2B5EF4-FFF2-40B4-BE49-F238E27FC236}">
                <a16:creationId xmlns:a16="http://schemas.microsoft.com/office/drawing/2014/main" id="{96F7F908-45D9-B6E9-D473-F862C02A3C51}"/>
              </a:ext>
            </a:extLst>
          </p:cNvPr>
          <p:cNvSpPr/>
          <p:nvPr/>
        </p:nvSpPr>
        <p:spPr bwMode="auto">
          <a:xfrm>
            <a:off x="5707941"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Rest API</a:t>
            </a:r>
          </a:p>
        </p:txBody>
      </p:sp>
      <p:pic>
        <p:nvPicPr>
          <p:cNvPr id="34" name="Picture 33">
            <a:extLst>
              <a:ext uri="{FF2B5EF4-FFF2-40B4-BE49-F238E27FC236}">
                <a16:creationId xmlns:a16="http://schemas.microsoft.com/office/drawing/2014/main" id="{C3A75E5B-60E5-669A-7BE0-51A32F43F87F}"/>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8963" y="498714"/>
            <a:ext cx="817560" cy="817560"/>
          </a:xfrm>
          <a:prstGeom prst="rect">
            <a:avLst/>
          </a:prstGeom>
        </p:spPr>
      </p:pic>
      <p:sp>
        <p:nvSpPr>
          <p:cNvPr id="2" name="box 1">
            <a:extLst>
              <a:ext uri="{FF2B5EF4-FFF2-40B4-BE49-F238E27FC236}">
                <a16:creationId xmlns:a16="http://schemas.microsoft.com/office/drawing/2014/main" id="{EE0EEAA2-B0BF-D393-3199-E47D7FD19B52}"/>
              </a:ext>
              <a:ext uri="{C183D7F6-B498-43B3-948B-1728B52AA6E4}">
                <adec:decorative xmlns:adec="http://schemas.microsoft.com/office/drawing/2017/decorative" val="1"/>
              </a:ext>
            </a:extLst>
          </p:cNvPr>
          <p:cNvSpPr txBox="1"/>
          <p:nvPr/>
        </p:nvSpPr>
        <p:spPr>
          <a:xfrm>
            <a:off x="8434905" y="1463040"/>
            <a:ext cx="3545601" cy="3339115"/>
          </a:xfrm>
          <a:prstGeom prst="roundRect">
            <a:avLst>
              <a:gd name="adj" fmla="val 3444"/>
            </a:avLst>
          </a:prstGeom>
          <a:solidFill>
            <a:srgbClr val="091F2C"/>
          </a:solidFill>
          <a:ln w="12700">
            <a:solidFill>
              <a:schemeClr val="accent2">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 name="Rectangle: Rounded Corners 2">
            <a:extLst>
              <a:ext uri="{FF2B5EF4-FFF2-40B4-BE49-F238E27FC236}">
                <a16:creationId xmlns:a16="http://schemas.microsoft.com/office/drawing/2014/main" id="{C8615117-877A-D016-17F1-06DDA02D41C8}"/>
              </a:ext>
            </a:extLst>
          </p:cNvPr>
          <p:cNvSpPr/>
          <p:nvPr/>
        </p:nvSpPr>
        <p:spPr bwMode="auto">
          <a:xfrm>
            <a:off x="8560588" y="1616871"/>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4" name="Rectangle: Rounded Corners 3">
            <a:extLst>
              <a:ext uri="{FF2B5EF4-FFF2-40B4-BE49-F238E27FC236}">
                <a16:creationId xmlns:a16="http://schemas.microsoft.com/office/drawing/2014/main" id="{274A15ED-F92C-E4B3-EA2C-DFB9006A476D}"/>
              </a:ext>
            </a:extLst>
          </p:cNvPr>
          <p:cNvSpPr/>
          <p:nvPr/>
        </p:nvSpPr>
        <p:spPr bwMode="auto">
          <a:xfrm>
            <a:off x="10244240" y="1616871"/>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5" name="Rectangle: Rounded Corners 4">
            <a:extLst>
              <a:ext uri="{FF2B5EF4-FFF2-40B4-BE49-F238E27FC236}">
                <a16:creationId xmlns:a16="http://schemas.microsoft.com/office/drawing/2014/main" id="{D71333C2-FD63-2E05-2219-12E6CE720EAB}"/>
              </a:ext>
            </a:extLst>
          </p:cNvPr>
          <p:cNvSpPr/>
          <p:nvPr/>
        </p:nvSpPr>
        <p:spPr bwMode="auto">
          <a:xfrm>
            <a:off x="8509768" y="2555784"/>
            <a:ext cx="330900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Tools</a:t>
            </a:r>
          </a:p>
        </p:txBody>
      </p:sp>
      <p:sp>
        <p:nvSpPr>
          <p:cNvPr id="6" name="Rectangle: Rounded Corners 5">
            <a:extLst>
              <a:ext uri="{FF2B5EF4-FFF2-40B4-BE49-F238E27FC236}">
                <a16:creationId xmlns:a16="http://schemas.microsoft.com/office/drawing/2014/main" id="{DCEDCA51-1F82-F971-B9F1-A5BB22FBF0AD}"/>
              </a:ext>
            </a:extLst>
          </p:cNvPr>
          <p:cNvSpPr/>
          <p:nvPr/>
        </p:nvSpPr>
        <p:spPr bwMode="auto">
          <a:xfrm>
            <a:off x="8616284" y="3222143"/>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Connector</a:t>
            </a:r>
          </a:p>
        </p:txBody>
      </p:sp>
      <p:sp>
        <p:nvSpPr>
          <p:cNvPr id="7" name="Rectangle: Rounded Corners 6">
            <a:extLst>
              <a:ext uri="{FF2B5EF4-FFF2-40B4-BE49-F238E27FC236}">
                <a16:creationId xmlns:a16="http://schemas.microsoft.com/office/drawing/2014/main" id="{600B4951-1C63-A157-219F-9536030A29F3}"/>
              </a:ext>
            </a:extLst>
          </p:cNvPr>
          <p:cNvSpPr/>
          <p:nvPr/>
        </p:nvSpPr>
        <p:spPr bwMode="auto">
          <a:xfrm>
            <a:off x="10244240" y="3255997"/>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Prompt</a:t>
            </a:r>
          </a:p>
        </p:txBody>
      </p:sp>
      <p:cxnSp>
        <p:nvCxnSpPr>
          <p:cNvPr id="9" name="Straight Connector 8">
            <a:extLst>
              <a:ext uri="{FF2B5EF4-FFF2-40B4-BE49-F238E27FC236}">
                <a16:creationId xmlns:a16="http://schemas.microsoft.com/office/drawing/2014/main" id="{260EE336-39C4-47A5-AD3C-FE4CB23FFF8A}"/>
              </a:ext>
            </a:extLst>
          </p:cNvPr>
          <p:cNvCxnSpPr>
            <a:cxnSpLocks/>
          </p:cNvCxnSpPr>
          <p:nvPr/>
        </p:nvCxnSpPr>
        <p:spPr>
          <a:xfrm flipH="1">
            <a:off x="7452049" y="1609926"/>
            <a:ext cx="973357" cy="4143952"/>
          </a:xfrm>
          <a:prstGeom prst="line">
            <a:avLst/>
          </a:prstGeom>
          <a:ln>
            <a:prstDash val="dash"/>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36F20868-727E-A96E-48C2-C5E89409F98F}"/>
              </a:ext>
            </a:extLst>
          </p:cNvPr>
          <p:cNvCxnSpPr>
            <a:cxnSpLocks/>
          </p:cNvCxnSpPr>
          <p:nvPr/>
        </p:nvCxnSpPr>
        <p:spPr>
          <a:xfrm flipH="1">
            <a:off x="7444249" y="4802155"/>
            <a:ext cx="988955" cy="992075"/>
          </a:xfrm>
          <a:prstGeom prst="line">
            <a:avLst/>
          </a:prstGeom>
          <a:ln>
            <a:prstDash val="dash"/>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0793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64B7E-DBAE-0643-7B64-0A6450E81E46}"/>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39923F4C-7362-1953-83C8-EDF052C48A7C}"/>
              </a:ext>
            </a:extLst>
          </p:cNvPr>
          <p:cNvSpPr>
            <a:spLocks noGrp="1"/>
          </p:cNvSpPr>
          <p:nvPr>
            <p:ph type="title"/>
          </p:nvPr>
        </p:nvSpPr>
        <p:spPr>
          <a:xfrm>
            <a:off x="588963" y="753586"/>
            <a:ext cx="11017250" cy="430887"/>
          </a:xfrm>
        </p:spPr>
        <p:txBody>
          <a:bodyPr vert="horz" wrap="square" lIns="1097280" tIns="0" rIns="0" bIns="0" rtlCol="0" anchor="ctr">
            <a:spAutoFit/>
          </a:bodyPr>
          <a:lstStyle/>
          <a:p>
            <a:r>
              <a:rPr lang="en-US" sz="2800"/>
              <a:t>Copilot Studio component collections – reusable assets </a:t>
            </a:r>
          </a:p>
        </p:txBody>
      </p:sp>
      <p:sp>
        <p:nvSpPr>
          <p:cNvPr id="27" name="Rectangle: Rounded Corners 26">
            <a:extLst>
              <a:ext uri="{FF2B5EF4-FFF2-40B4-BE49-F238E27FC236}">
                <a16:creationId xmlns:a16="http://schemas.microsoft.com/office/drawing/2014/main" id="{0422AFFE-B007-9391-0440-AF0F1BF0AEF1}"/>
              </a:ext>
            </a:extLst>
          </p:cNvPr>
          <p:cNvSpPr/>
          <p:nvPr/>
        </p:nvSpPr>
        <p:spPr bwMode="auto">
          <a:xfrm>
            <a:off x="1051508" y="4601943"/>
            <a:ext cx="1522513" cy="816757"/>
          </a:xfrm>
          <a:prstGeom prst="roundRect">
            <a:avLst>
              <a:gd name="adj" fmla="val 7102"/>
            </a:avLst>
          </a:prstGeom>
          <a:solidFill>
            <a:schemeClr val="accent5">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mn-cs"/>
              </a:rPr>
              <a:t>IT Agent</a:t>
            </a:r>
          </a:p>
        </p:txBody>
      </p:sp>
      <p:sp>
        <p:nvSpPr>
          <p:cNvPr id="26" name="Rectangle: Rounded Corners 25">
            <a:extLst>
              <a:ext uri="{FF2B5EF4-FFF2-40B4-BE49-F238E27FC236}">
                <a16:creationId xmlns:a16="http://schemas.microsoft.com/office/drawing/2014/main" id="{C3FE8F1D-B61C-B065-D510-E1B56CE7C0F0}"/>
              </a:ext>
            </a:extLst>
          </p:cNvPr>
          <p:cNvSpPr/>
          <p:nvPr/>
        </p:nvSpPr>
        <p:spPr bwMode="auto">
          <a:xfrm>
            <a:off x="1051507" y="1945828"/>
            <a:ext cx="1522513" cy="816757"/>
          </a:xfrm>
          <a:prstGeom prst="roundRect">
            <a:avLst>
              <a:gd name="adj" fmla="val 7102"/>
            </a:avLst>
          </a:prstGeom>
          <a:solidFill>
            <a:schemeClr val="accent5">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mn-cs"/>
              </a:rPr>
              <a:t>HR Agent</a:t>
            </a:r>
          </a:p>
        </p:txBody>
      </p:sp>
      <p:pic>
        <p:nvPicPr>
          <p:cNvPr id="34" name="Picture 33">
            <a:extLst>
              <a:ext uri="{FF2B5EF4-FFF2-40B4-BE49-F238E27FC236}">
                <a16:creationId xmlns:a16="http://schemas.microsoft.com/office/drawing/2014/main" id="{883E470B-398A-C29F-1661-6B2F4C558058}"/>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8963" y="498714"/>
            <a:ext cx="817560" cy="817560"/>
          </a:xfrm>
          <a:prstGeom prst="rect">
            <a:avLst/>
          </a:prstGeom>
        </p:spPr>
      </p:pic>
      <p:sp>
        <p:nvSpPr>
          <p:cNvPr id="2" name="box 1">
            <a:extLst>
              <a:ext uri="{FF2B5EF4-FFF2-40B4-BE49-F238E27FC236}">
                <a16:creationId xmlns:a16="http://schemas.microsoft.com/office/drawing/2014/main" id="{80FFCC9E-04A0-4D33-5AC6-FCDF04FC1617}"/>
              </a:ext>
              <a:ext uri="{C183D7F6-B498-43B3-948B-1728B52AA6E4}">
                <adec:decorative xmlns:adec="http://schemas.microsoft.com/office/drawing/2017/decorative" val="1"/>
              </a:ext>
            </a:extLst>
          </p:cNvPr>
          <p:cNvSpPr txBox="1"/>
          <p:nvPr/>
        </p:nvSpPr>
        <p:spPr>
          <a:xfrm>
            <a:off x="5797452" y="2079585"/>
            <a:ext cx="3545601" cy="3339115"/>
          </a:xfrm>
          <a:prstGeom prst="roundRect">
            <a:avLst>
              <a:gd name="adj" fmla="val 3444"/>
            </a:avLst>
          </a:prstGeom>
          <a:solidFill>
            <a:srgbClr val="091F2C"/>
          </a:solidFill>
          <a:ln w="12700">
            <a:solidFill>
              <a:schemeClr val="accent2">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 name="Rectangle: Rounded Corners 2">
            <a:extLst>
              <a:ext uri="{FF2B5EF4-FFF2-40B4-BE49-F238E27FC236}">
                <a16:creationId xmlns:a16="http://schemas.microsoft.com/office/drawing/2014/main" id="{E79CE81B-BD24-B189-9F0B-1B082DB9C3E9}"/>
              </a:ext>
            </a:extLst>
          </p:cNvPr>
          <p:cNvSpPr/>
          <p:nvPr/>
        </p:nvSpPr>
        <p:spPr bwMode="auto">
          <a:xfrm>
            <a:off x="5923135" y="223341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4" name="Rectangle: Rounded Corners 3">
            <a:extLst>
              <a:ext uri="{FF2B5EF4-FFF2-40B4-BE49-F238E27FC236}">
                <a16:creationId xmlns:a16="http://schemas.microsoft.com/office/drawing/2014/main" id="{A2E28676-C269-6C33-BFB7-D46E863440DC}"/>
              </a:ext>
            </a:extLst>
          </p:cNvPr>
          <p:cNvSpPr/>
          <p:nvPr/>
        </p:nvSpPr>
        <p:spPr bwMode="auto">
          <a:xfrm>
            <a:off x="7606787" y="223341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5" name="Rectangle: Rounded Corners 4">
            <a:extLst>
              <a:ext uri="{FF2B5EF4-FFF2-40B4-BE49-F238E27FC236}">
                <a16:creationId xmlns:a16="http://schemas.microsoft.com/office/drawing/2014/main" id="{0035B8E9-A432-3021-44DD-336DC8CD1544}"/>
              </a:ext>
            </a:extLst>
          </p:cNvPr>
          <p:cNvSpPr/>
          <p:nvPr/>
        </p:nvSpPr>
        <p:spPr bwMode="auto">
          <a:xfrm>
            <a:off x="5872315" y="3172329"/>
            <a:ext cx="330900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Tools</a:t>
            </a:r>
          </a:p>
        </p:txBody>
      </p:sp>
      <p:sp>
        <p:nvSpPr>
          <p:cNvPr id="6" name="Rectangle: Rounded Corners 5">
            <a:extLst>
              <a:ext uri="{FF2B5EF4-FFF2-40B4-BE49-F238E27FC236}">
                <a16:creationId xmlns:a16="http://schemas.microsoft.com/office/drawing/2014/main" id="{08128EE9-D32E-2FF9-7281-06F414365EE8}"/>
              </a:ext>
            </a:extLst>
          </p:cNvPr>
          <p:cNvSpPr/>
          <p:nvPr/>
        </p:nvSpPr>
        <p:spPr bwMode="auto">
          <a:xfrm>
            <a:off x="5978831" y="3838688"/>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Connector</a:t>
            </a:r>
          </a:p>
        </p:txBody>
      </p:sp>
      <p:sp>
        <p:nvSpPr>
          <p:cNvPr id="7" name="Rectangle: Rounded Corners 6">
            <a:extLst>
              <a:ext uri="{FF2B5EF4-FFF2-40B4-BE49-F238E27FC236}">
                <a16:creationId xmlns:a16="http://schemas.microsoft.com/office/drawing/2014/main" id="{2F8B215C-8A80-D024-3215-283907FA0A73}"/>
              </a:ext>
            </a:extLst>
          </p:cNvPr>
          <p:cNvSpPr/>
          <p:nvPr/>
        </p:nvSpPr>
        <p:spPr bwMode="auto">
          <a:xfrm>
            <a:off x="7606787" y="3872542"/>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Prompt</a:t>
            </a:r>
          </a:p>
        </p:txBody>
      </p:sp>
      <p:sp>
        <p:nvSpPr>
          <p:cNvPr id="8" name="TextBox 7">
            <a:extLst>
              <a:ext uri="{FF2B5EF4-FFF2-40B4-BE49-F238E27FC236}">
                <a16:creationId xmlns:a16="http://schemas.microsoft.com/office/drawing/2014/main" id="{6DDEFF79-017F-0586-4679-00A849D96FC2}"/>
              </a:ext>
            </a:extLst>
          </p:cNvPr>
          <p:cNvSpPr txBox="1"/>
          <p:nvPr/>
        </p:nvSpPr>
        <p:spPr>
          <a:xfrm>
            <a:off x="6550408" y="1686228"/>
            <a:ext cx="21127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Case Management</a:t>
            </a:r>
          </a:p>
        </p:txBody>
      </p:sp>
      <p:cxnSp>
        <p:nvCxnSpPr>
          <p:cNvPr id="12" name="Straight Arrow Connector 11">
            <a:extLst>
              <a:ext uri="{FF2B5EF4-FFF2-40B4-BE49-F238E27FC236}">
                <a16:creationId xmlns:a16="http://schemas.microsoft.com/office/drawing/2014/main" id="{4751F6BC-CC22-3159-52E8-987CAF9D02BF}"/>
              </a:ext>
            </a:extLst>
          </p:cNvPr>
          <p:cNvCxnSpPr>
            <a:cxnSpLocks/>
            <a:stCxn id="2" idx="1"/>
            <a:endCxn id="26" idx="3"/>
          </p:cNvCxnSpPr>
          <p:nvPr/>
        </p:nvCxnSpPr>
        <p:spPr>
          <a:xfrm flipH="1" flipV="1">
            <a:off x="2574020" y="2354207"/>
            <a:ext cx="3223432" cy="1394936"/>
          </a:xfrm>
          <a:prstGeom prst="straightConnector1">
            <a:avLst/>
          </a:prstGeom>
          <a:ln w="28575">
            <a:solidFill>
              <a:schemeClr val="accent2"/>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13EF73-198C-B41A-8CE8-72E02CF133F8}"/>
              </a:ext>
            </a:extLst>
          </p:cNvPr>
          <p:cNvCxnSpPr>
            <a:cxnSpLocks/>
            <a:stCxn id="2" idx="1"/>
            <a:endCxn id="27" idx="3"/>
          </p:cNvCxnSpPr>
          <p:nvPr/>
        </p:nvCxnSpPr>
        <p:spPr>
          <a:xfrm flipH="1">
            <a:off x="2574021" y="3749143"/>
            <a:ext cx="3223431" cy="1261179"/>
          </a:xfrm>
          <a:prstGeom prst="straightConnector1">
            <a:avLst/>
          </a:prstGeom>
          <a:ln w="28575">
            <a:solidFill>
              <a:schemeClr val="accent2"/>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45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76BC8-829F-82CE-DFD1-08A6BD1F25B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B672BB7-6817-BD58-A3F6-8B34D27A9E62}"/>
              </a:ext>
            </a:extLst>
          </p:cNvPr>
          <p:cNvSpPr txBox="1"/>
          <p:nvPr/>
        </p:nvSpPr>
        <p:spPr>
          <a:xfrm>
            <a:off x="466155" y="1443841"/>
            <a:ext cx="5383665"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3"/>
                </a:solidFill>
                <a:effectLst/>
                <a:uLnTx/>
                <a:uFillTx/>
                <a:latin typeface="Segoe UI"/>
                <a:ea typeface="+mn-ea"/>
                <a:cs typeface="+mn-cs"/>
              </a:rPr>
              <a:t>Break into component collections when: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You want reusable assets that can be independently versioned.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You want to be able to allow maker to determine when to take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You don’t want independent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You do not want to manage communication and testing of releases as part of your release strategy for consumers of your 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You want different developer groups working on the same application.</a:t>
            </a:r>
          </a:p>
        </p:txBody>
      </p:sp>
      <p:sp>
        <p:nvSpPr>
          <p:cNvPr id="2" name="Title 1">
            <a:extLst>
              <a:ext uri="{FF2B5EF4-FFF2-40B4-BE49-F238E27FC236}">
                <a16:creationId xmlns:a16="http://schemas.microsoft.com/office/drawing/2014/main" id="{F62CDB6F-02B4-6C56-989D-2998883F1860}"/>
              </a:ext>
            </a:extLst>
          </p:cNvPr>
          <p:cNvSpPr>
            <a:spLocks noGrp="1"/>
          </p:cNvSpPr>
          <p:nvPr>
            <p:ph type="title"/>
          </p:nvPr>
        </p:nvSpPr>
        <p:spPr/>
        <p:txBody>
          <a:bodyPr/>
          <a:lstStyle/>
          <a:p>
            <a:r>
              <a:rPr lang="en-US"/>
              <a:t>Which should I use?</a:t>
            </a:r>
          </a:p>
        </p:txBody>
      </p:sp>
      <p:sp>
        <p:nvSpPr>
          <p:cNvPr id="5" name="TextBox 4">
            <a:extLst>
              <a:ext uri="{FF2B5EF4-FFF2-40B4-BE49-F238E27FC236}">
                <a16:creationId xmlns:a16="http://schemas.microsoft.com/office/drawing/2014/main" id="{9F48844C-1DAE-0670-45F9-61D45175732C}"/>
              </a:ext>
            </a:extLst>
          </p:cNvPr>
          <p:cNvSpPr txBox="1"/>
          <p:nvPr/>
        </p:nvSpPr>
        <p:spPr>
          <a:xfrm>
            <a:off x="6426356" y="1513221"/>
            <a:ext cx="5180427" cy="526297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3"/>
                </a:solidFill>
                <a:effectLst/>
                <a:uLnTx/>
                <a:uFillTx/>
                <a:latin typeface="Segoe UI"/>
                <a:ea typeface="+mn-ea"/>
                <a:cs typeface="+mn-cs"/>
              </a:rPr>
              <a:t>Use connected agents when: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Multiple teams or developers manage different agents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You need to publish and maintain agents separately, making them available directly to end users on independent channels.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Agents must have their own dedicated settings, including authentication configurations.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You need independent Application Lifecycle Management (ALM) processes for each agent.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You want changes to just happen when the agent is updated without need for publishing. Application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7666397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8135-9819-F326-CD8E-6CF079D84196}"/>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6033DBFA-0662-6432-F26B-43602CC291B2}"/>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E8B2F2E-183A-B090-F505-1214AE148AD5}"/>
              </a:ext>
            </a:extLst>
          </p:cNvPr>
          <p:cNvSpPr/>
          <p:nvPr/>
        </p:nvSpPr>
        <p:spPr>
          <a:xfrm>
            <a:off x="293688" y="5566493"/>
            <a:ext cx="1828800" cy="457200"/>
          </a:xfrm>
          <a:prstGeom prst="roundRect">
            <a:avLst>
              <a:gd name="adj" fmla="val 8328"/>
            </a:avLst>
          </a:prstGeom>
          <a:solidFill>
            <a:srgbClr val="162A37"/>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8E6DF">
                    <a:lumMod val="25000"/>
                  </a:srgbClr>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508D108D-0EA1-8239-39A1-AB7BC1940160}"/>
              </a:ext>
            </a:extLst>
          </p:cNvPr>
          <p:cNvSpPr/>
          <p:nvPr/>
        </p:nvSpPr>
        <p:spPr bwMode="auto">
          <a:xfrm>
            <a:off x="293688" y="6107113"/>
            <a:ext cx="1828800" cy="457200"/>
          </a:xfrm>
          <a:prstGeom prst="roundRect">
            <a:avLst>
              <a:gd name="adj" fmla="val 11519"/>
            </a:avLst>
          </a:prstGeom>
          <a:solidFill>
            <a:srgbClr val="172B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8661C5">
                    <a:lumMod val="40000"/>
                    <a:lumOff val="60000"/>
                  </a:srgbClr>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61C3C2D6-ECE9-D01F-45FA-D20C93F75055}"/>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7C2E62C8-5EB6-9237-9FE3-6B904DD1ACA3}"/>
              </a:ext>
            </a:extLst>
          </p:cNvPr>
          <p:cNvSpPr txBox="1">
            <a:spLocks noGrp="1"/>
          </p:cNvSpPr>
          <p:nvPr>
            <p:ph type="title" idx="4294967295"/>
          </p:nvPr>
        </p:nvSpPr>
        <p:spPr>
          <a:xfrm>
            <a:off x="293689" y="1328425"/>
            <a:ext cx="2678112" cy="258532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Custom engine agents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a:solidFill>
                  <a:srgbClr val="FFFFFF"/>
                </a:solidFill>
                <a:latin typeface="Segoe UI Semibold"/>
                <a:cs typeface="Segoe UI Semibold" panose="020B0502040204020203" pitchFamily="34" charset="0"/>
              </a:rPr>
              <a:t>Copilot Studio</a:t>
            </a:r>
            <a:endParaRPr kumimoji="0" lang="en-US" sz="2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sp>
        <p:nvSpPr>
          <p:cNvPr id="88" name="Rectangle: Rounded Corners 21">
            <a:extLst>
              <a:ext uri="{FF2B5EF4-FFF2-40B4-BE49-F238E27FC236}">
                <a16:creationId xmlns:a16="http://schemas.microsoft.com/office/drawing/2014/main" id="{F66C88E2-3094-31CE-7763-006817D11D3F}"/>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Rounded Corners 152">
            <a:extLst>
              <a:ext uri="{FF2B5EF4-FFF2-40B4-BE49-F238E27FC236}">
                <a16:creationId xmlns:a16="http://schemas.microsoft.com/office/drawing/2014/main" id="{92B6B65C-614F-4D38-A1EA-F70C7AB6A559}"/>
              </a:ext>
            </a:extLst>
          </p:cNvPr>
          <p:cNvSpPr/>
          <p:nvPr/>
        </p:nvSpPr>
        <p:spPr>
          <a:xfrm>
            <a:off x="10038181"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AED0E64D-5181-3C8C-3D24-5C604D6165A4}"/>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B6AF42C9-FC23-73CC-6C86-ECD7EFA3EE39}"/>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88E5CE38-FFF6-8F10-1540-7D561D6F5432}"/>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4350A401-338D-5DED-4D3E-05DB3B8DA272}"/>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B5E43FAD-3F6E-F650-81DF-062597C59DBB}"/>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055E5823-3762-8B5C-DB72-813545486A1E}"/>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EB0D9AD3-426B-F636-66F6-6FE0348B0BF0}"/>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C58E06B3-6552-965A-CDEF-4BE60AAE788C}"/>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C9392B03-ED1F-4C83-8381-89ED1FEAD386}"/>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5D43AFDF-DD8D-DF45-D662-1E613AB9AE43}"/>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1949A143-D664-E05D-048C-3EB21565EBBA}"/>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07FAEB49-406C-952F-3DC4-19EE817FAED3}"/>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EA20D478-C7E5-B09A-0230-B09A4B134E51}"/>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D4E91A64-5673-FF5D-2863-88764C5CBC46}"/>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FD3C7B18-43C2-F104-9BC2-DEC5ABA6267C}"/>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8AF90A12-2516-3086-FF34-B53C06FC6663}"/>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54A7D86D-5C31-3693-C821-66A927121E99}"/>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A593502-878F-AC8F-67ED-811060E2FE54}"/>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32D3DD35-CFC2-FD6A-0829-7B980F1AC533}"/>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51D3DD1B-F4F9-D5A1-8473-5613DC7F9204}"/>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C101B229-6950-B2E2-E28D-C1FB7C5B37B6}"/>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907EDB00-A3D2-AF0A-5EA3-C416CB9CA14E}"/>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9F664757-5992-8EBA-1DD7-4A21BBCC92ED}"/>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645483C9-8BE0-9B27-96C6-8568C14BBCDE}"/>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DC2460B7-1471-7686-4B6B-7DBC1D7FC8A3}"/>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16B9AC58-11BF-65A2-87B3-B7A75F5084CB}"/>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C315209B-FD9A-1B19-2DAA-FDA63427C589}"/>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EE209E9D-E679-94B7-3761-F6B9904FAF22}"/>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D3F5F9CF-15FF-8506-4C5F-E623EB343216}"/>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0D436679-9420-B854-2A77-1E3DACF37549}"/>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1169D223-6839-5BF3-83A3-FDB8F817F6B0}"/>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3816ADD0-DB2F-43B4-D4D4-7C772AFF29B1}"/>
              </a:ext>
            </a:extLst>
          </p:cNvPr>
          <p:cNvCxnSpPr/>
          <p:nvPr/>
        </p:nvCxnSpPr>
        <p:spPr>
          <a:xfrm>
            <a:off x="3120568" y="1288275"/>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94774E-9123-5580-AAF6-7E89A26E4D4E}"/>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4A0C0C-1221-3545-039F-C2B01BBA5A19}"/>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8F365-BABB-01A7-51C4-FF49ECFD2744}"/>
              </a:ext>
            </a:extLst>
          </p:cNvPr>
          <p:cNvCxnSpPr/>
          <p:nvPr/>
        </p:nvCxnSpPr>
        <p:spPr>
          <a:xfrm>
            <a:off x="3120568" y="5538914"/>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E73A273-FEBE-F95A-516B-91AA62F6692B}"/>
              </a:ext>
            </a:extLst>
          </p:cNvPr>
          <p:cNvCxnSpPr>
            <a:cxnSpLocks/>
          </p:cNvCxnSpPr>
          <p:nvPr/>
        </p:nvCxnSpPr>
        <p:spPr>
          <a:xfrm>
            <a:off x="6394307" y="1288275"/>
            <a:ext cx="0" cy="4250638"/>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EC6A37E-2B36-6835-8152-55B724D4F534}"/>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E588C093-BB43-4B67-65F3-63669B4AF3FA}"/>
              </a:ext>
            </a:extLst>
          </p:cNvPr>
          <p:cNvSpPr>
            <a:spLocks/>
          </p:cNvSpPr>
          <p:nvPr/>
        </p:nvSpPr>
        <p:spPr>
          <a:xfrm>
            <a:off x="6484617"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A1885123-10BB-A48C-1E65-6455B0107880}"/>
              </a:ext>
            </a:extLst>
          </p:cNvPr>
          <p:cNvSpPr>
            <a:spLocks/>
          </p:cNvSpPr>
          <p:nvPr/>
        </p:nvSpPr>
        <p:spPr>
          <a:xfrm>
            <a:off x="6484617"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A14E54D4-4B1E-B323-A378-691D9271D3F6}"/>
              </a:ext>
            </a:extLst>
          </p:cNvPr>
          <p:cNvSpPr/>
          <p:nvPr/>
        </p:nvSpPr>
        <p:spPr>
          <a:xfrm>
            <a:off x="3850823"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06E802E6-21E8-E019-F3B5-F7D83F81AFD2}"/>
              </a:ext>
            </a:extLst>
          </p:cNvPr>
          <p:cNvSpPr/>
          <p:nvPr/>
        </p:nvSpPr>
        <p:spPr bwMode="auto">
          <a:xfrm>
            <a:off x="3368847" y="5775960"/>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CB0C48FD-CF10-48A2-0852-22A532BAF22F}"/>
              </a:ext>
            </a:extLst>
          </p:cNvPr>
          <p:cNvSpPr>
            <a:spLocks/>
          </p:cNvSpPr>
          <p:nvPr/>
        </p:nvSpPr>
        <p:spPr>
          <a:xfrm>
            <a:off x="6516661"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8FF33CFE-A135-C98D-2E15-9F76D6B7B1B1}"/>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EF8DCE46-C52E-B06D-7720-A4E90AECF96A}"/>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B77C58EC-05DE-8867-EC5D-78EE1283EFAA}"/>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E8A59E2B-1705-6D41-DE72-FB348CBED092}"/>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29AA2D29-B183-9C53-A98D-6CE25EFEF340}"/>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5EBD348B-D4B6-B85E-D4CF-3551AF9ACDFC}"/>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833DC7D3-D5BA-AEDA-FB8A-4F85BCA3744A}"/>
                </a:ext>
              </a:extLst>
            </p:cNvPr>
            <p:cNvSpPr>
              <a:spLocks/>
            </p:cNvSpPr>
            <p:nvPr/>
          </p:nvSpPr>
          <p:spPr bwMode="auto">
            <a:xfrm>
              <a:off x="8160794" y="619914"/>
              <a:ext cx="606627"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F58D12F7-CC91-2A9B-9F41-A4A2D6F0C318}"/>
                </a:ext>
              </a:extLst>
            </p:cNvPr>
            <p:cNvSpPr>
              <a:spLocks/>
            </p:cNvSpPr>
            <p:nvPr/>
          </p:nvSpPr>
          <p:spPr bwMode="auto">
            <a:xfrm>
              <a:off x="8808015" y="619914"/>
              <a:ext cx="588960"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2DF64BB7-C768-B75C-923E-15D3B6E24595}"/>
                </a:ext>
              </a:extLst>
            </p:cNvPr>
            <p:cNvSpPr>
              <a:spLocks/>
            </p:cNvSpPr>
            <p:nvPr/>
          </p:nvSpPr>
          <p:spPr bwMode="auto">
            <a:xfrm>
              <a:off x="6910681" y="619914"/>
              <a:ext cx="579964"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90B259CD-8768-D737-4C8B-0343457C90B0}"/>
                </a:ext>
              </a:extLst>
            </p:cNvPr>
            <p:cNvSpPr>
              <a:spLocks/>
            </p:cNvSpPr>
            <p:nvPr/>
          </p:nvSpPr>
          <p:spPr bwMode="auto">
            <a:xfrm>
              <a:off x="7531239" y="619914"/>
              <a:ext cx="588960"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3AC68B9D-EE29-BF75-4219-437C984F060E}"/>
                </a:ext>
              </a:extLst>
            </p:cNvPr>
            <p:cNvSpPr>
              <a:spLocks/>
            </p:cNvSpPr>
            <p:nvPr/>
          </p:nvSpPr>
          <p:spPr bwMode="auto">
            <a:xfrm>
              <a:off x="5628818" y="619914"/>
              <a:ext cx="579964"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B4CD08E0-1D05-47BF-5383-B94C7F809FFC}"/>
                </a:ext>
              </a:extLst>
            </p:cNvPr>
            <p:cNvSpPr>
              <a:spLocks/>
            </p:cNvSpPr>
            <p:nvPr/>
          </p:nvSpPr>
          <p:spPr bwMode="auto">
            <a:xfrm>
              <a:off x="6246201" y="619914"/>
              <a:ext cx="621792"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FE538EDC-5EBA-A34E-9932-BA14A4708FCE}"/>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A9446043-CCB1-8D4C-3F69-40BC02ED0898}"/>
                </a:ext>
              </a:extLst>
            </p:cNvPr>
            <p:cNvPicPr>
              <a:picLocks/>
            </p:cNvPicPr>
            <p:nvPr/>
          </p:nvPicPr>
          <p:blipFill>
            <a:blip r:embed="rId3" cstate="screen">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881C04B4-4392-CC4F-D0F9-B26920D6C280}"/>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ADB98997-0EB3-5911-76FC-9536FE5414EA}"/>
                </a:ext>
              </a:extLst>
            </p:cNvPr>
            <p:cNvPicPr>
              <a:picLocks/>
            </p:cNvPicPr>
            <p:nvPr/>
          </p:nvPicPr>
          <p:blipFill>
            <a:blip r:embed="rId4" cstate="screen">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1C323763-7B17-94AC-AC2A-6F9DDA2C9CFF}"/>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1998BD35-3DE4-B827-BCE0-07C27A320D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F49917AA-3FD3-3C8A-157A-0DCA2A3F8799}"/>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82AA3ABC-14EC-742A-3568-69BBBD981E0C}"/>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A469A293-A536-9EC0-5EF6-DDD7A72B77E4}"/>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9606FC65-56C8-9F09-B2CD-58FEFD29631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3AD12107-3BB7-BBDD-1F1A-0B7CF462FB30}"/>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CAFBA521-8F8E-B43F-21EF-4CA89093E03E}"/>
              </a:ext>
            </a:extLst>
          </p:cNvPr>
          <p:cNvCxnSpPr>
            <a:cxnSpLocks/>
          </p:cNvCxnSpPr>
          <p:nvPr/>
        </p:nvCxnSpPr>
        <p:spPr>
          <a:xfrm rot="5400000">
            <a:off x="6394307"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FBD106-0339-C3E2-D008-B4C8F3EDC131}"/>
              </a:ext>
            </a:extLst>
          </p:cNvPr>
          <p:cNvCxnSpPr>
            <a:cxnSpLocks/>
          </p:cNvCxnSpPr>
          <p:nvPr/>
        </p:nvCxnSpPr>
        <p:spPr>
          <a:xfrm>
            <a:off x="803117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4346627-D0E5-682A-C746-9D540F5E1F2E}"/>
              </a:ext>
            </a:extLst>
          </p:cNvPr>
          <p:cNvCxnSpPr>
            <a:cxnSpLocks/>
          </p:cNvCxnSpPr>
          <p:nvPr/>
        </p:nvCxnSpPr>
        <p:spPr>
          <a:xfrm>
            <a:off x="4757436"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E0B530-D8A7-6652-5653-CAC4C9FC5CC6}"/>
              </a:ext>
            </a:extLst>
          </p:cNvPr>
          <p:cNvCxnSpPr>
            <a:cxnSpLocks/>
          </p:cNvCxnSpPr>
          <p:nvPr/>
        </p:nvCxnSpPr>
        <p:spPr>
          <a:xfrm>
            <a:off x="4757436"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1055DE7-F506-7E8C-86F8-6617E5FDA7FC}"/>
              </a:ext>
            </a:extLst>
          </p:cNvPr>
          <p:cNvCxnSpPr>
            <a:cxnSpLocks/>
          </p:cNvCxnSpPr>
          <p:nvPr/>
        </p:nvCxnSpPr>
        <p:spPr>
          <a:xfrm rot="5400000">
            <a:off x="6394307"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44B82F3-4DB5-0F94-CE64-6FB6DA3BB1D8}"/>
              </a:ext>
            </a:extLst>
          </p:cNvPr>
          <p:cNvCxnSpPr>
            <a:cxnSpLocks/>
          </p:cNvCxnSpPr>
          <p:nvPr/>
        </p:nvCxnSpPr>
        <p:spPr>
          <a:xfrm rot="5400000">
            <a:off x="6394307"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5F4FDAC-603D-7D1C-F0E3-5F70950B707E}"/>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3EB6D0-373E-452F-B23B-B7E9FE7AB9EA}"/>
              </a:ext>
            </a:extLst>
          </p:cNvPr>
          <p:cNvSpPr txBox="1"/>
          <p:nvPr/>
        </p:nvSpPr>
        <p:spPr>
          <a:xfrm>
            <a:off x="262326" y="4207476"/>
            <a:ext cx="270552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65000"/>
                  </a:srgbClr>
                </a:solidFill>
                <a:effectLst/>
                <a:uLnTx/>
                <a:uFillTx/>
                <a:latin typeface="Segoe UI"/>
                <a:ea typeface="+mn-ea"/>
                <a:cs typeface="+mn-cs"/>
              </a:rPr>
              <a:t>Note: other tools can be used to create custom engine agents</a:t>
            </a:r>
          </a:p>
        </p:txBody>
      </p:sp>
    </p:spTree>
    <p:extLst>
      <p:ext uri="{BB962C8B-B14F-4D97-AF65-F5344CB8AC3E}">
        <p14:creationId xmlns:p14="http://schemas.microsoft.com/office/powerpoint/2010/main" val="1019017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ALM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CI/CD processes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18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chemeClr val="tx2"/>
                </a:solidFill>
                <a:effectLst/>
                <a:uLnTx/>
                <a:uFillTx/>
              </a:rPr>
              <a:t>Why do we ask these questions?</a:t>
            </a:r>
          </a:p>
          <a:p>
            <a:pPr marL="285750" indent="-200025" defTabSz="914367">
              <a:spcBef>
                <a:spcPts val="200"/>
              </a:spcBef>
              <a:spcAft>
                <a:spcPts val="0"/>
              </a:spcAft>
              <a:buSzTx/>
              <a:buFont typeface="Arial" panose="020B0604020202020204" pitchFamily="34" charset="0"/>
              <a:buChar char="•"/>
              <a:defRPr/>
            </a:pPr>
            <a:r>
              <a:rPr lang="en-US" sz="1200">
                <a:solidFill>
                  <a:schemeClr val="tx2"/>
                </a:solidFill>
                <a:latin typeface="Aptos" panose="020B0004020202020204" pitchFamily="34" charset="0"/>
              </a:rPr>
              <a:t>It’s key to have a healthy ALM process to avoid production issues and catch and fix any regression early.</a:t>
            </a:r>
          </a:p>
          <a:p>
            <a:pPr marL="285750" indent="-200025" defTabSz="914367">
              <a:spcBef>
                <a:spcPts val="200"/>
              </a:spcBef>
              <a:spcAft>
                <a:spcPts val="0"/>
              </a:spcAft>
              <a:buSzTx/>
              <a:buFont typeface="Arial" panose="020B0604020202020204" pitchFamily="34" charset="0"/>
              <a:buChar char="•"/>
              <a:defRPr/>
            </a:pPr>
            <a:endParaRPr lang="en-US" sz="1200">
              <a:solidFill>
                <a:schemeClr val="tx2"/>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chemeClr val="tx2"/>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chemeClr val="tx2"/>
                </a:solidFill>
                <a:effectLst/>
                <a:uLnTx/>
                <a:uFillTx/>
              </a:rPr>
              <a:t>Useful resources:</a:t>
            </a:r>
          </a:p>
          <a:p>
            <a:pPr marL="285750" indent="-200025" defTabSz="914367">
              <a:spcBef>
                <a:spcPts val="200"/>
              </a:spcBef>
              <a:spcAft>
                <a:spcPts val="0"/>
              </a:spcAft>
              <a:buSzTx/>
              <a:buFont typeface="Arial" panose="020B0604020202020204" pitchFamily="34" charset="0"/>
              <a:buChar char="•"/>
              <a:defRPr/>
            </a:pPr>
            <a:r>
              <a:rPr lang="en-US" sz="1200">
                <a:solidFill>
                  <a:schemeClr val="tx2"/>
                </a:solidFill>
                <a:latin typeface="Aptos" panose="020B0004020202020204" pitchFamily="34" charset="0"/>
                <a:hlinkClick r:id="rId3">
                  <a:extLst>
                    <a:ext uri="{A12FA001-AC4F-418D-AE19-62706E023703}">
                      <ahyp:hlinkClr xmlns:ahyp="http://schemas.microsoft.com/office/drawing/2018/hyperlinkcolor" val="tx"/>
                    </a:ext>
                  </a:extLst>
                </a:hlinkClick>
              </a:rPr>
              <a:t>Power Platform ALM</a:t>
            </a:r>
            <a:endParaRPr lang="en-US" sz="1200">
              <a:solidFill>
                <a:schemeClr val="tx2"/>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chemeClr val="tx2"/>
                </a:solidFill>
                <a:latin typeface="Aptos" panose="020B0004020202020204" pitchFamily="34" charset="0"/>
                <a:hlinkClick r:id="rId4">
                  <a:extLst>
                    <a:ext uri="{A12FA001-AC4F-418D-AE19-62706E023703}">
                      <ahyp:hlinkClr xmlns:ahyp="http://schemas.microsoft.com/office/drawing/2018/hyperlinkcolor" val="tx"/>
                    </a:ext>
                  </a:extLst>
                </a:hlinkClick>
              </a:rPr>
              <a:t>Use segmented solutions</a:t>
            </a:r>
            <a:endParaRPr lang="en-US" sz="1200">
              <a:solidFill>
                <a:schemeClr val="tx2"/>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624665747"/>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2"/>
                          </a:solidFill>
                          <a:effectLst/>
                          <a:uLnTx/>
                          <a:uFillTx/>
                        </a:rPr>
                        <a:t>How to you deploy your customizations, variables and connections?</a:t>
                      </a: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2"/>
                          </a:solidFill>
                          <a:effectLst/>
                          <a:uLnTx/>
                          <a:uFillTx/>
                        </a:rPr>
                        <a:t>How do you organize your solutions?</a:t>
                      </a: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2"/>
                          </a:solidFill>
                          <a:effectLst/>
                          <a:uLnTx/>
                          <a:uFillTx/>
                        </a:rPr>
                        <a:t>Do you source control your customizations?</a:t>
                      </a: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endParaRPr lang="en-US" sz="1600">
                        <a:solidFill>
                          <a:schemeClr val="tx2"/>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Deployment are done using Azure DevOps pipelines and managed solutions. Environment variables are used for settings and secrets. Connections are configured by a service account.</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single solution with the agent, cloud flows, connection references, environment variables.</a:t>
            </a:r>
            <a:b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single publisher, “Contoso” (</a:t>
            </a:r>
            <a:r>
              <a:rPr kumimoji="0" lang="en-US" sz="1400" b="0" i="0" u="none" strike="noStrike" kern="1200" cap="none" spc="0" normalizeH="0" baseline="0" noProof="0" err="1">
                <a:ln>
                  <a:noFill/>
                </a:ln>
                <a:solidFill>
                  <a:srgbClr val="000000"/>
                </a:solidFill>
                <a:effectLst/>
                <a:uLnTx/>
                <a:uFillTx/>
                <a:latin typeface="Aptos" panose="020B0004020202020204" pitchFamily="34" charset="0"/>
                <a:ea typeface="+mn-ea"/>
                <a:cs typeface="Segoe UI" pitchFamily="34" charset="0"/>
              </a:rPr>
              <a:t>cto</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_) is used.</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DevOps. Pull requests require peer reviews before customizations are merged into the main branch and deployed to downstream environments.</a:t>
            </a:r>
          </a:p>
        </p:txBody>
      </p:sp>
    </p:spTree>
    <p:extLst>
      <p:ext uri="{BB962C8B-B14F-4D97-AF65-F5344CB8AC3E}">
        <p14:creationId xmlns:p14="http://schemas.microsoft.com/office/powerpoint/2010/main" val="95974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B3D23-198B-F859-3213-3A5148CF24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E9A2BCA-BDD9-DBEC-E820-F577A8FA7EF7}"/>
              </a:ext>
            </a:extLst>
          </p:cNvPr>
          <p:cNvSpPr>
            <a:spLocks noGrp="1"/>
          </p:cNvSpPr>
          <p:nvPr>
            <p:ph type="title"/>
          </p:nvPr>
        </p:nvSpPr>
        <p:spPr>
          <a:xfrm>
            <a:off x="587375" y="1590400"/>
            <a:ext cx="11017250" cy="1107996"/>
          </a:xfrm>
        </p:spPr>
        <p:txBody>
          <a:bodyPr/>
          <a:lstStyle/>
          <a:p>
            <a:pPr algn="ctr"/>
            <a:r>
              <a:rPr lang="en-US"/>
              <a:t>What other options do we have when</a:t>
            </a:r>
            <a:br>
              <a:rPr lang="en-US"/>
            </a:br>
            <a:r>
              <a:rPr lang="en-US"/>
              <a:t>it comes to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Semibold"/>
              </a:rPr>
              <a:t>handle ALM securely?</a:t>
            </a:r>
          </a:p>
        </p:txBody>
      </p:sp>
      <p:pic>
        <p:nvPicPr>
          <p:cNvPr id="11" name="Picture 2">
            <a:extLst>
              <a:ext uri="{FF2B5EF4-FFF2-40B4-BE49-F238E27FC236}">
                <a16:creationId xmlns:a16="http://schemas.microsoft.com/office/drawing/2014/main" id="{74EBCAA3-5F96-6576-C364-AD07BC281854}"/>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50415" y="3514790"/>
            <a:ext cx="858188" cy="83674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BAC6581-7A99-8723-DE66-BF8930570501}"/>
              </a:ext>
            </a:extLst>
          </p:cNvPr>
          <p:cNvSpPr txBox="1"/>
          <p:nvPr/>
        </p:nvSpPr>
        <p:spPr>
          <a:xfrm>
            <a:off x="1853411" y="4600398"/>
            <a:ext cx="185219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Azure DevOps</a:t>
            </a:r>
          </a:p>
        </p:txBody>
      </p:sp>
      <p:pic>
        <p:nvPicPr>
          <p:cNvPr id="18" name="Picture 6">
            <a:extLst>
              <a:ext uri="{FF2B5EF4-FFF2-40B4-BE49-F238E27FC236}">
                <a16:creationId xmlns:a16="http://schemas.microsoft.com/office/drawing/2014/main" id="{B4DBFA3C-412B-FB66-EDD8-75AB0DA0FDAB}"/>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9426" r="19376"/>
          <a:stretch/>
        </p:blipFill>
        <p:spPr bwMode="auto">
          <a:xfrm>
            <a:off x="5683797" y="3552824"/>
            <a:ext cx="827582" cy="7606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1BC4749-196F-EE7C-49EB-787D0BF1F455}"/>
              </a:ext>
            </a:extLst>
          </p:cNvPr>
          <p:cNvSpPr txBox="1"/>
          <p:nvPr/>
        </p:nvSpPr>
        <p:spPr>
          <a:xfrm>
            <a:off x="5171490" y="4600398"/>
            <a:ext cx="185219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2424"/>
                </a:solidFill>
                <a:effectLst/>
                <a:uLnTx/>
                <a:uFillTx/>
                <a:latin typeface="Segoe UI Semibold"/>
                <a:ea typeface="+mn-ea"/>
                <a:cs typeface="+mn-cs"/>
              </a:rPr>
              <a:t>GitHub</a:t>
            </a:r>
          </a:p>
        </p:txBody>
      </p:sp>
      <p:grpSp>
        <p:nvGrpSpPr>
          <p:cNvPr id="22" name="Group 21">
            <a:extLst>
              <a:ext uri="{FF2B5EF4-FFF2-40B4-BE49-F238E27FC236}">
                <a16:creationId xmlns:a16="http://schemas.microsoft.com/office/drawing/2014/main" id="{4EA90560-59DB-012B-ACE2-0859711013D0}"/>
              </a:ext>
              <a:ext uri="{C183D7F6-B498-43B3-948B-1728B52AA6E4}">
                <adec:decorative xmlns:adec="http://schemas.microsoft.com/office/drawing/2017/decorative" val="1"/>
              </a:ext>
            </a:extLst>
          </p:cNvPr>
          <p:cNvGrpSpPr/>
          <p:nvPr/>
        </p:nvGrpSpPr>
        <p:grpSpPr>
          <a:xfrm>
            <a:off x="9035793" y="3529061"/>
            <a:ext cx="759748" cy="808201"/>
            <a:chOff x="8591789" y="3803022"/>
            <a:chExt cx="1112346" cy="1183287"/>
          </a:xfrm>
        </p:grpSpPr>
        <p:pic>
          <p:nvPicPr>
            <p:cNvPr id="19" name="Picture 10">
              <a:extLst>
                <a:ext uri="{FF2B5EF4-FFF2-40B4-BE49-F238E27FC236}">
                  <a16:creationId xmlns:a16="http://schemas.microsoft.com/office/drawing/2014/main" id="{92D1985C-591F-DF34-685A-6FEC0FA62D89}"/>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DF928C7-0970-25D8-C122-4A838900D167}"/>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25" name="TextBox 24">
            <a:extLst>
              <a:ext uri="{FF2B5EF4-FFF2-40B4-BE49-F238E27FC236}">
                <a16:creationId xmlns:a16="http://schemas.microsoft.com/office/drawing/2014/main" id="{B6E8BD09-8DA8-744A-BD6C-ECF25E46E63F}"/>
              </a:ext>
            </a:extLst>
          </p:cNvPr>
          <p:cNvSpPr txBox="1"/>
          <p:nvPr/>
        </p:nvSpPr>
        <p:spPr>
          <a:xfrm>
            <a:off x="8489569" y="4600398"/>
            <a:ext cx="1852196"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2424"/>
                </a:solidFill>
                <a:effectLst/>
                <a:uLnTx/>
                <a:uFillTx/>
                <a:latin typeface="Segoe UI Semibold"/>
                <a:ea typeface="+mn-ea"/>
                <a:cs typeface="+mn-cs"/>
              </a:rPr>
              <a:t>Power Platform Pipelines</a:t>
            </a:r>
          </a:p>
        </p:txBody>
      </p:sp>
    </p:spTree>
    <p:extLst>
      <p:ext uri="{BB962C8B-B14F-4D97-AF65-F5344CB8AC3E}">
        <p14:creationId xmlns:p14="http://schemas.microsoft.com/office/powerpoint/2010/main" val="203521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7 -1.48148E-6 L -2.08333E-7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nodeType="withEffect">
                                  <p:stCondLst>
                                    <p:cond delay="0"/>
                                  </p:stCondLst>
                                  <p:childTnLst>
                                    <p:animMotion origin="layout" path="M -4.79167E-6 3.7037E-7 L -4.79167E-6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42" presetClass="path" presetSubtype="0" decel="100000" fill="hold" grpId="1" nodeType="withEffect">
                                  <p:stCondLst>
                                    <p:cond delay="0"/>
                                  </p:stCondLst>
                                  <p:childTnLst>
                                    <p:animMotion origin="layout" path="M -8.33333E-7 -2.96296E-6 L -8.33333E-7 0.03542 " pathEditMode="relative" rAng="0" ptsTypes="AA">
                                      <p:cBhvr>
                                        <p:cTn id="21" dur="700" spd="-100000" fill="hold"/>
                                        <p:tgtEl>
                                          <p:spTgt spid="23"/>
                                        </p:tgtEl>
                                        <p:attrNameLst>
                                          <p:attrName>ppt_x</p:attrName>
                                          <p:attrName>ppt_y</p:attrName>
                                        </p:attrNameLst>
                                      </p:cBhvr>
                                      <p:rCtr x="0" y="1759"/>
                                    </p:animMotion>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42" presetClass="path" presetSubtype="0" decel="100000" fill="hold" nodeType="withEffect">
                                  <p:stCondLst>
                                    <p:cond delay="0"/>
                                  </p:stCondLst>
                                  <p:childTnLst>
                                    <p:animMotion origin="layout" path="M -2.08333E-7 3.7037E-7 L -2.08333E-7 0.03542 " pathEditMode="relative" rAng="0" ptsTypes="AA">
                                      <p:cBhvr>
                                        <p:cTn id="26" dur="700" spd="-100000" fill="hold"/>
                                        <p:tgtEl>
                                          <p:spTgt spid="18"/>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42" presetClass="path" presetSubtype="0" decel="100000" fill="hold" grpId="1" nodeType="withEffect">
                                  <p:stCondLst>
                                    <p:cond delay="0"/>
                                  </p:stCondLst>
                                  <p:childTnLst>
                                    <p:animMotion origin="layout" path="M -8.33333E-7 -2.96296E-6 L -8.33333E-7 0.03542 " pathEditMode="relative" rAng="0" ptsTypes="AA">
                                      <p:cBhvr>
                                        <p:cTn id="31" dur="700" spd="-100000" fill="hold"/>
                                        <p:tgtEl>
                                          <p:spTgt spid="24"/>
                                        </p:tgtEl>
                                        <p:attrNameLst>
                                          <p:attrName>ppt_x</p:attrName>
                                          <p:attrName>ppt_y</p:attrName>
                                        </p:attrNameLst>
                                      </p:cBhvr>
                                      <p:rCtr x="0" y="1759"/>
                                    </p:animMotion>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42" presetClass="path" presetSubtype="0" decel="100000" fill="hold" nodeType="withEffect">
                                  <p:stCondLst>
                                    <p:cond delay="0"/>
                                  </p:stCondLst>
                                  <p:childTnLst>
                                    <p:animMotion origin="layout" path="M 4.375E-6 3.7037E-7 L 4.375E-6 0.03542 " pathEditMode="relative" rAng="0" ptsTypes="AA">
                                      <p:cBhvr>
                                        <p:cTn id="36" dur="700" spd="-100000" fill="hold"/>
                                        <p:tgtEl>
                                          <p:spTgt spid="22"/>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42" presetClass="path" presetSubtype="0" decel="100000" fill="hold" grpId="1" nodeType="withEffect">
                                  <p:stCondLst>
                                    <p:cond delay="0"/>
                                  </p:stCondLst>
                                  <p:childTnLst>
                                    <p:animMotion origin="layout" path="M -8.33333E-7 -2.96296E-6 L -8.33333E-7 0.03542 " pathEditMode="relative" rAng="0" ptsTypes="AA">
                                      <p:cBhvr>
                                        <p:cTn id="41" dur="7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3" grpId="0"/>
      <p:bldP spid="23" grpId="1"/>
      <p:bldP spid="24" grpId="0"/>
      <p:bldP spid="24" grpId="1"/>
      <p:bldP spid="25" grpId="0"/>
      <p:bldP spid="25" grpId="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197A0-7642-0362-A9D9-0E1FF75162C8}"/>
            </a:ext>
          </a:extLst>
        </p:cNvPr>
        <p:cNvGrpSpPr/>
        <p:nvPr/>
      </p:nvGrpSpPr>
      <p:grpSpPr>
        <a:xfrm>
          <a:off x="0" y="0"/>
          <a:ext cx="0" cy="0"/>
          <a:chOff x="0" y="0"/>
          <a:chExt cx="0" cy="0"/>
        </a:xfrm>
      </p:grpSpPr>
      <p:pic>
        <p:nvPicPr>
          <p:cNvPr id="9" name="Picture 2">
            <a:extLst>
              <a:ext uri="{FF2B5EF4-FFF2-40B4-BE49-F238E27FC236}">
                <a16:creationId xmlns:a16="http://schemas.microsoft.com/office/drawing/2014/main" id="{8881A1CC-CBBB-7F3C-385D-BAA13D2EEDCB}"/>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4200" y="387274"/>
            <a:ext cx="733612" cy="6985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6D5277BB-B38D-1EE3-7478-609BB9FD9D1D}"/>
              </a:ext>
            </a:extLst>
          </p:cNvPr>
          <p:cNvSpPr>
            <a:spLocks noGrp="1"/>
          </p:cNvSpPr>
          <p:nvPr>
            <p:ph type="title"/>
          </p:nvPr>
        </p:nvSpPr>
        <p:spPr>
          <a:xfrm>
            <a:off x="1527175" y="459528"/>
            <a:ext cx="10079038" cy="554038"/>
          </a:xfrm>
        </p:spPr>
        <p:txBody>
          <a:bodyPr/>
          <a:lstStyle/>
          <a:p>
            <a:r>
              <a:rPr lang="en-US"/>
              <a:t>ALM with Azure DevOps</a:t>
            </a:r>
          </a:p>
        </p:txBody>
      </p:sp>
      <p:sp>
        <p:nvSpPr>
          <p:cNvPr id="10" name="TextBox 9">
            <a:extLst>
              <a:ext uri="{FF2B5EF4-FFF2-40B4-BE49-F238E27FC236}">
                <a16:creationId xmlns:a16="http://schemas.microsoft.com/office/drawing/2014/main" id="{3169AEB1-877B-8A85-A7BD-B6F5136E351A}"/>
              </a:ext>
            </a:extLst>
          </p:cNvPr>
          <p:cNvSpPr txBox="1"/>
          <p:nvPr/>
        </p:nvSpPr>
        <p:spPr>
          <a:xfrm>
            <a:off x="584200" y="1639889"/>
            <a:ext cx="4714874" cy="4473019"/>
          </a:xfrm>
          <a:prstGeom prst="rect">
            <a:avLst/>
          </a:prstGeom>
          <a:noFill/>
        </p:spPr>
        <p:txBody>
          <a:bodyPr wrap="square" lIns="0" tIns="0" rIns="0" bIns="0">
            <a:spAutoFit/>
          </a:bodyPr>
          <a:lstStyle/>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Azure DevOps Repositories </a:t>
            </a:r>
            <a:r>
              <a:rPr kumimoji="0" lang="en-US" sz="1600" b="0" i="0" u="none" strike="noStrike" kern="1200" cap="none" spc="0" normalizeH="0" baseline="0" noProof="0">
                <a:ln>
                  <a:noFill/>
                </a:ln>
                <a:solidFill>
                  <a:srgbClr val="000000"/>
                </a:solidFill>
                <a:effectLst/>
                <a:uLnTx/>
                <a:uFillTx/>
                <a:latin typeface="Segoe UI"/>
                <a:ea typeface="+mn-ea"/>
                <a:cs typeface="+mn-cs"/>
              </a:rPr>
              <a:t>can be used as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Source Control </a:t>
            </a:r>
            <a:r>
              <a:rPr kumimoji="0" lang="en-US" sz="1600" b="0" i="0" u="none" strike="noStrike" kern="1200" cap="none" spc="0" normalizeH="0" baseline="0" noProof="0">
                <a:ln>
                  <a:noFill/>
                </a:ln>
                <a:solidFill>
                  <a:srgbClr val="000000"/>
                </a:solidFill>
                <a:effectLst/>
                <a:uLnTx/>
                <a:uFillTx/>
                <a:latin typeface="Segoe UI"/>
                <a:ea typeface="+mn-ea"/>
                <a:cs typeface="+mn-cs"/>
              </a:rPr>
              <a:t>for Power Platform Solutions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CI/CD </a:t>
            </a:r>
            <a:r>
              <a:rPr kumimoji="0" lang="en-US" sz="1600" b="0" i="0" u="none" strike="noStrike" kern="1200" cap="none" spc="0" normalizeH="0" baseline="0" noProof="0">
                <a:ln>
                  <a:noFill/>
                </a:ln>
                <a:solidFill>
                  <a:srgbClr val="000000"/>
                </a:solidFill>
                <a:effectLst/>
                <a:uLnTx/>
                <a:uFillTx/>
                <a:latin typeface="Segoe UI"/>
                <a:ea typeface="+mn-ea"/>
                <a:cs typeface="+mn-cs"/>
              </a:rPr>
              <a:t>can be implemented using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Azure</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DevOps Pipelines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We can use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Microsoft Power Platform</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Build Tools to automate common build</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and deployment tasks </a:t>
            </a:r>
            <a:r>
              <a:rPr kumimoji="0" lang="en-US" sz="1600" b="0" i="0" u="none" strike="noStrike" kern="1200" cap="none" spc="0" normalizeH="0" baseline="0" noProof="0">
                <a:ln>
                  <a:noFill/>
                </a:ln>
                <a:solidFill>
                  <a:srgbClr val="000000"/>
                </a:solidFill>
                <a:effectLst/>
                <a:uLnTx/>
                <a:uFillTx/>
                <a:latin typeface="Segoe UI"/>
                <a:ea typeface="+mn-ea"/>
                <a:cs typeface="+mn-cs"/>
              </a:rPr>
              <a:t>related to apps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built on Microsoft Power Platform</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ALM accelerator </a:t>
            </a:r>
            <a:r>
              <a:rPr kumimoji="0" lang="en-US" sz="1600" b="0" i="0" u="none" strike="noStrike" kern="1200" cap="none" spc="0" normalizeH="0" baseline="0" noProof="0">
                <a:ln>
                  <a:noFill/>
                </a:ln>
                <a:solidFill>
                  <a:srgbClr val="000000"/>
                </a:solidFill>
                <a:effectLst/>
                <a:uLnTx/>
                <a:uFillTx/>
                <a:latin typeface="Segoe UI"/>
                <a:ea typeface="+mn-ea"/>
                <a:cs typeface="+mn-cs"/>
              </a:rPr>
              <a:t>– framework to simplify application lifecycle management (ALM)</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for Power Platform solutions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Dataverse Git integration setup (preview) </a:t>
            </a:r>
            <a:r>
              <a:rPr kumimoji="0" lang="en-US" sz="1600" b="0" i="0" u="none" strike="noStrike" kern="1200" cap="none" spc="0" normalizeH="0" baseline="0" noProof="0">
                <a:ln>
                  <a:noFill/>
                </a:ln>
                <a:solidFill>
                  <a:srgbClr val="000000"/>
                </a:solidFill>
                <a:effectLst/>
                <a:uLnTx/>
                <a:uFillTx/>
                <a:latin typeface="Segoe UI"/>
                <a:ea typeface="+mn-ea"/>
                <a:cs typeface="+mn-cs"/>
              </a:rPr>
              <a:t>- connect Dataverse environment to a Git repository, enabling streamlined version control</a:t>
            </a:r>
            <a:endParaRPr kumimoji="0" lang="en-US" sz="1600" b="1" i="0" u="none" strike="noStrike" kern="1200" cap="none" spc="0" normalizeH="0" baseline="0" noProof="0">
              <a:ln>
                <a:noFill/>
              </a:ln>
              <a:solidFill>
                <a:srgbClr val="242424"/>
              </a:solidFill>
              <a:effectLst/>
              <a:uLnTx/>
              <a:uFillTx/>
              <a:latin typeface="Segoe UI"/>
              <a:ea typeface="+mn-ea"/>
              <a:cs typeface="+mn-cs"/>
            </a:endParaRPr>
          </a:p>
        </p:txBody>
      </p:sp>
      <p:sp>
        <p:nvSpPr>
          <p:cNvPr id="18" name="Rounded Rectangle 17">
            <a:extLst>
              <a:ext uri="{FF2B5EF4-FFF2-40B4-BE49-F238E27FC236}">
                <a16:creationId xmlns:a16="http://schemas.microsoft.com/office/drawing/2014/main" id="{4BD5D083-DC90-7A86-7E6D-CFCE09345A22}"/>
              </a:ext>
              <a:ext uri="{C183D7F6-B498-43B3-948B-1728B52AA6E4}">
                <adec:decorative xmlns:adec="http://schemas.microsoft.com/office/drawing/2017/decorative" val="1"/>
              </a:ext>
            </a:extLst>
          </p:cNvPr>
          <p:cNvSpPr/>
          <p:nvPr/>
        </p:nvSpPr>
        <p:spPr bwMode="auto">
          <a:xfrm>
            <a:off x="5812091" y="1639889"/>
            <a:ext cx="5797297" cy="2998151"/>
          </a:xfrm>
          <a:prstGeom prst="roundRect">
            <a:avLst>
              <a:gd name="adj" fmla="val 4882"/>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7" name="Picture 16" descr="A diagram of an Azure DevOps pipeline showing the export, build, and deployment of solutions from development to QA and production using service connections.">
            <a:extLst>
              <a:ext uri="{FF2B5EF4-FFF2-40B4-BE49-F238E27FC236}">
                <a16:creationId xmlns:a16="http://schemas.microsoft.com/office/drawing/2014/main" id="{92B05398-2DF8-5FA3-90F6-192972D03E1C}"/>
              </a:ext>
            </a:extLst>
          </p:cNvPr>
          <p:cNvPicPr>
            <a:picLocks noChangeAspect="1"/>
          </p:cNvPicPr>
          <p:nvPr/>
        </p:nvPicPr>
        <p:blipFill>
          <a:blip r:embed="rId4"/>
          <a:stretch>
            <a:fillRect/>
          </a:stretch>
        </p:blipFill>
        <p:spPr>
          <a:xfrm>
            <a:off x="5985832" y="1704967"/>
            <a:ext cx="5449814" cy="2867994"/>
          </a:xfrm>
          <a:prstGeom prst="roundRect">
            <a:avLst>
              <a:gd name="adj" fmla="val 4167"/>
            </a:avLst>
          </a:prstGeom>
          <a:noFill/>
        </p:spPr>
      </p:pic>
      <p:sp>
        <p:nvSpPr>
          <p:cNvPr id="16" name="TextBox 15">
            <a:extLst>
              <a:ext uri="{FF2B5EF4-FFF2-40B4-BE49-F238E27FC236}">
                <a16:creationId xmlns:a16="http://schemas.microsoft.com/office/drawing/2014/main" id="{FAC90C08-B8EC-FB54-3D04-6C62EDF42D9A}"/>
              </a:ext>
            </a:extLst>
          </p:cNvPr>
          <p:cNvSpPr txBox="1"/>
          <p:nvPr/>
        </p:nvSpPr>
        <p:spPr>
          <a:xfrm>
            <a:off x="5812091" y="4866413"/>
            <a:ext cx="5797297" cy="1246495"/>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
                <a:srgbClr val="0078D4"/>
              </a:buClr>
              <a:buSzPct val="130000"/>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Advantages:</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Improved Security</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Enhanced User Experience</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Centralized Management</a:t>
            </a:r>
          </a:p>
        </p:txBody>
      </p:sp>
    </p:spTree>
    <p:extLst>
      <p:ext uri="{BB962C8B-B14F-4D97-AF65-F5344CB8AC3E}">
        <p14:creationId xmlns:p14="http://schemas.microsoft.com/office/powerpoint/2010/main" val="405142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9A217-AAB1-1C3A-6895-67F3F7514408}"/>
            </a:ext>
          </a:extLst>
        </p:cNvPr>
        <p:cNvGrpSpPr/>
        <p:nvPr/>
      </p:nvGrpSpPr>
      <p:grpSpPr>
        <a:xfrm>
          <a:off x="0" y="0"/>
          <a:ext cx="0" cy="0"/>
          <a:chOff x="0" y="0"/>
          <a:chExt cx="0" cy="0"/>
        </a:xfrm>
      </p:grpSpPr>
      <p:pic>
        <p:nvPicPr>
          <p:cNvPr id="8" name="Picture 6">
            <a:extLst>
              <a:ext uri="{FF2B5EF4-FFF2-40B4-BE49-F238E27FC236}">
                <a16:creationId xmlns:a16="http://schemas.microsoft.com/office/drawing/2014/main" id="{35683D78-8648-5ECF-784D-477155CAC737}"/>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9939" r="15704"/>
          <a:stretch/>
        </p:blipFill>
        <p:spPr bwMode="auto">
          <a:xfrm>
            <a:off x="585217" y="401381"/>
            <a:ext cx="783089" cy="6844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7ADD092-BE8B-1C8E-5BBA-B667201F0B66}"/>
              </a:ext>
            </a:extLst>
          </p:cNvPr>
          <p:cNvSpPr>
            <a:spLocks noGrp="1"/>
          </p:cNvSpPr>
          <p:nvPr>
            <p:ph type="title"/>
          </p:nvPr>
        </p:nvSpPr>
        <p:spPr>
          <a:xfrm>
            <a:off x="1527175" y="466582"/>
            <a:ext cx="10079037" cy="554038"/>
          </a:xfrm>
        </p:spPr>
        <p:txBody>
          <a:bodyPr/>
          <a:lstStyle/>
          <a:p>
            <a:r>
              <a:rPr lang="en-US"/>
              <a:t>GitHub Actions for Microsoft Power Platform</a:t>
            </a:r>
          </a:p>
        </p:txBody>
      </p:sp>
      <p:sp>
        <p:nvSpPr>
          <p:cNvPr id="15" name="Text Placeholder 5">
            <a:extLst>
              <a:ext uri="{FF2B5EF4-FFF2-40B4-BE49-F238E27FC236}">
                <a16:creationId xmlns:a16="http://schemas.microsoft.com/office/drawing/2014/main" id="{DCA68618-97AF-D21D-D132-D9B68A3EB8C7}"/>
              </a:ext>
            </a:extLst>
          </p:cNvPr>
          <p:cNvSpPr txBox="1">
            <a:spLocks/>
          </p:cNvSpPr>
          <p:nvPr/>
        </p:nvSpPr>
        <p:spPr>
          <a:xfrm>
            <a:off x="584200" y="1436688"/>
            <a:ext cx="11022012" cy="65402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Streamline app lifecycle management for Microsoft Power Platform.</a:t>
            </a:r>
          </a:p>
          <a:p>
            <a:pPr marL="0" marR="0" lvl="0" indent="0" algn="l" defTabSz="932742"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Eliminate manual downloads of custom tools and scripts.</a:t>
            </a:r>
          </a:p>
        </p:txBody>
      </p:sp>
      <p:sp>
        <p:nvSpPr>
          <p:cNvPr id="25" name="Rounded Rectangle 24">
            <a:extLst>
              <a:ext uri="{FF2B5EF4-FFF2-40B4-BE49-F238E27FC236}">
                <a16:creationId xmlns:a16="http://schemas.microsoft.com/office/drawing/2014/main" id="{ACB31DA3-B3E7-3F84-DF38-22F278456CAE}"/>
              </a:ext>
              <a:ext uri="{C183D7F6-B498-43B3-948B-1728B52AA6E4}">
                <adec:decorative xmlns:adec="http://schemas.microsoft.com/office/drawing/2017/decorative" val="1"/>
              </a:ext>
            </a:extLst>
          </p:cNvPr>
          <p:cNvSpPr/>
          <p:nvPr/>
        </p:nvSpPr>
        <p:spPr bwMode="auto">
          <a:xfrm>
            <a:off x="588263" y="2299855"/>
            <a:ext cx="7281119" cy="3969183"/>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842204D9-31FA-2045-463C-089050487BF1}"/>
              </a:ext>
            </a:extLst>
          </p:cNvPr>
          <p:cNvSpPr txBox="1">
            <a:spLocks/>
          </p:cNvSpPr>
          <p:nvPr/>
        </p:nvSpPr>
        <p:spPr>
          <a:xfrm>
            <a:off x="909531" y="2568456"/>
            <a:ext cx="3087404" cy="375298"/>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nchor="ctr">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Key Capabilities – Developer:</a:t>
            </a:r>
          </a:p>
        </p:txBody>
      </p:sp>
      <p:sp>
        <p:nvSpPr>
          <p:cNvPr id="16" name="TextBox 15">
            <a:extLst>
              <a:ext uri="{FF2B5EF4-FFF2-40B4-BE49-F238E27FC236}">
                <a16:creationId xmlns:a16="http://schemas.microsoft.com/office/drawing/2014/main" id="{11C45988-E52C-14FB-79BE-6FBF071EB900}"/>
              </a:ext>
            </a:extLst>
          </p:cNvPr>
          <p:cNvSpPr txBox="1"/>
          <p:nvPr/>
        </p:nvSpPr>
        <p:spPr>
          <a:xfrm>
            <a:off x="909531" y="3168892"/>
            <a:ext cx="3517022" cy="2831544"/>
          </a:xfrm>
          <a:prstGeom prst="rect">
            <a:avLst/>
          </a:prstGeom>
          <a:noFill/>
        </p:spPr>
        <p:txBody>
          <a:bodyPr wrap="square" lIns="0" tIns="0" rIns="0" bIns="0">
            <a:spAutoFit/>
          </a:bodyPr>
          <a:lstStyle/>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Importing and exporting </a:t>
            </a:r>
            <a:r>
              <a:rPr kumimoji="0" lang="en-US" sz="1400" b="0" i="0" u="none" strike="noStrike" kern="1200" cap="none" spc="0" normalizeH="0" baseline="0" noProof="0">
                <a:ln>
                  <a:noFill/>
                </a:ln>
                <a:solidFill>
                  <a:srgbClr val="000000"/>
                </a:solidFill>
                <a:effectLst/>
                <a:uLnTx/>
                <a:uFillTx/>
                <a:latin typeface="Segoe UI"/>
                <a:ea typeface="+mn-ea"/>
                <a:cs typeface="+mn-cs"/>
              </a:rPr>
              <a:t>application metadata (</a:t>
            </a:r>
            <a:r>
              <a:rPr kumimoji="0" lang="en-US" sz="1400" b="1" i="0" u="none" strike="noStrike" kern="1200" cap="none" spc="0" normalizeH="0" baseline="0" noProof="0">
                <a:ln>
                  <a:noFill/>
                </a:ln>
                <a:solidFill>
                  <a:srgbClr val="000000"/>
                </a:solidFill>
                <a:effectLst/>
                <a:uLnTx/>
                <a:uFillTx/>
                <a:latin typeface="Segoe UI"/>
                <a:ea typeface="+mn-ea"/>
                <a:cs typeface="+mn-cs"/>
              </a:rPr>
              <a:t>solutions</a:t>
            </a:r>
            <a:r>
              <a:rPr kumimoji="0" lang="en-US" sz="1400" b="0" i="0" u="none" strike="noStrike" kern="1200" cap="none" spc="0" normalizeH="0" baseline="0" noProof="0">
                <a:ln>
                  <a:noFill/>
                </a:ln>
                <a:solidFill>
                  <a:srgbClr val="000000"/>
                </a:solidFill>
                <a:effectLst/>
                <a:uLnTx/>
                <a:uFillTx/>
                <a:latin typeface="Segoe UI"/>
                <a:ea typeface="+mn-ea"/>
                <a:cs typeface="+mn-cs"/>
              </a:rPr>
              <a:t>) that contain various platform components like canvas apps, model-driven apps, desktop flows, chatbots, AI Builder models, and Dynamics 365 apps.</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Deploying</a:t>
            </a:r>
            <a:r>
              <a:rPr kumimoji="0" lang="en-US" sz="1400" b="0" i="0" u="none" strike="noStrike" kern="1200" cap="none" spc="0" normalizeH="0" baseline="0" noProof="0">
                <a:ln>
                  <a:noFill/>
                </a:ln>
                <a:solidFill>
                  <a:srgbClr val="000000"/>
                </a:solidFill>
                <a:effectLst/>
                <a:uLnTx/>
                <a:uFillTx/>
                <a:latin typeface="Segoe UI"/>
                <a:ea typeface="+mn-ea"/>
                <a:cs typeface="+mn-cs"/>
              </a:rPr>
              <a:t> to downstream environments.</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Provisioning</a:t>
            </a:r>
            <a:r>
              <a:rPr kumimoji="0" lang="en-US" sz="1400" b="0" i="0" u="none" strike="noStrike" kern="1200" cap="none" spc="0" normalizeH="0" baseline="0" noProof="0">
                <a:ln>
                  <a:noFill/>
                </a:ln>
                <a:solidFill>
                  <a:srgbClr val="000000"/>
                </a:solidFill>
                <a:effectLst/>
                <a:uLnTx/>
                <a:uFillTx/>
                <a:latin typeface="Segoe UI"/>
                <a:ea typeface="+mn-ea"/>
                <a:cs typeface="+mn-cs"/>
              </a:rPr>
              <a:t> or de-provisioning </a:t>
            </a:r>
            <a:r>
              <a:rPr kumimoji="0" lang="en-US" sz="1400" b="1" i="0" u="none" strike="noStrike" kern="1200" cap="none" spc="0" normalizeH="0" baseline="0" noProof="0">
                <a:ln>
                  <a:noFill/>
                </a:ln>
                <a:solidFill>
                  <a:srgbClr val="000000"/>
                </a:solidFill>
                <a:effectLst/>
                <a:uLnTx/>
                <a:uFillTx/>
                <a:latin typeface="Segoe UI"/>
                <a:ea typeface="+mn-ea"/>
                <a:cs typeface="+mn-cs"/>
              </a:rPr>
              <a:t>environments</a:t>
            </a:r>
            <a:r>
              <a:rPr kumimoji="0" lang="en-US" sz="1400" b="0" i="0"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Performing static analysis </a:t>
            </a:r>
            <a:r>
              <a:rPr kumimoji="0" lang="en-US" sz="1400" b="0" i="0" u="none" strike="noStrike" kern="1200" cap="none" spc="0" normalizeH="0" baseline="0" noProof="0">
                <a:ln>
                  <a:noFill/>
                </a:ln>
                <a:solidFill>
                  <a:srgbClr val="000000"/>
                </a:solidFill>
                <a:effectLst/>
                <a:uLnTx/>
                <a:uFillTx/>
                <a:latin typeface="Segoe UI"/>
                <a:ea typeface="+mn-ea"/>
                <a:cs typeface="+mn-cs"/>
              </a:rPr>
              <a:t>checks using the Power Apps solution checker.</a:t>
            </a:r>
          </a:p>
        </p:txBody>
      </p:sp>
      <p:sp>
        <p:nvSpPr>
          <p:cNvPr id="19" name="TextBox 18">
            <a:extLst>
              <a:ext uri="{FF2B5EF4-FFF2-40B4-BE49-F238E27FC236}">
                <a16:creationId xmlns:a16="http://schemas.microsoft.com/office/drawing/2014/main" id="{FF570296-88EC-A60B-C5DE-16ECDB63C450}"/>
              </a:ext>
            </a:extLst>
          </p:cNvPr>
          <p:cNvSpPr txBox="1">
            <a:spLocks/>
          </p:cNvSpPr>
          <p:nvPr/>
        </p:nvSpPr>
        <p:spPr>
          <a:xfrm>
            <a:off x="4756762" y="2568456"/>
            <a:ext cx="2791351" cy="375298"/>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chor="ctr">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Key Capabilities - Admin:</a:t>
            </a:r>
          </a:p>
        </p:txBody>
      </p:sp>
      <p:sp>
        <p:nvSpPr>
          <p:cNvPr id="17" name="TextBox 16">
            <a:extLst>
              <a:ext uri="{FF2B5EF4-FFF2-40B4-BE49-F238E27FC236}">
                <a16:creationId xmlns:a16="http://schemas.microsoft.com/office/drawing/2014/main" id="{F34F27FD-B05C-FB07-F478-C986EFEEE882}"/>
              </a:ext>
            </a:extLst>
          </p:cNvPr>
          <p:cNvSpPr txBox="1"/>
          <p:nvPr/>
        </p:nvSpPr>
        <p:spPr>
          <a:xfrm>
            <a:off x="4756762" y="3168892"/>
            <a:ext cx="2791351" cy="1600438"/>
          </a:xfrm>
          <a:prstGeom prst="rect">
            <a:avLst/>
          </a:prstGeom>
          <a:noFill/>
        </p:spPr>
        <p:txBody>
          <a:bodyPr wrap="square" lIns="0" tIns="0" rIns="0" bIns="0">
            <a:spAutoFit/>
          </a:bodyPr>
          <a:lstStyle/>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Backup and Restore </a:t>
            </a:r>
            <a:r>
              <a:rPr kumimoji="0" lang="en-US" sz="1400" b="0" i="0" u="none" strike="noStrike" kern="1200" cap="none" spc="0" normalizeH="0" baseline="0" noProof="0">
                <a:ln>
                  <a:noFill/>
                </a:ln>
                <a:solidFill>
                  <a:srgbClr val="000000"/>
                </a:solidFill>
                <a:effectLst/>
                <a:uLnTx/>
                <a:uFillTx/>
                <a:latin typeface="Segoe UI"/>
                <a:ea typeface="+mn-ea"/>
                <a:cs typeface="+mn-cs"/>
              </a:rPr>
              <a:t>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Copy</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Delete</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Reset</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Set Solution Version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88" name="Rounded Rectangle 1087">
            <a:extLst>
              <a:ext uri="{FF2B5EF4-FFF2-40B4-BE49-F238E27FC236}">
                <a16:creationId xmlns:a16="http://schemas.microsoft.com/office/drawing/2014/main" id="{0736E6E8-D1C0-D578-227B-A4A013A1C42A}"/>
              </a:ext>
              <a:ext uri="{C183D7F6-B498-43B3-948B-1728B52AA6E4}">
                <adec:decorative xmlns:adec="http://schemas.microsoft.com/office/drawing/2017/decorative" val="1"/>
              </a:ext>
            </a:extLst>
          </p:cNvPr>
          <p:cNvSpPr/>
          <p:nvPr/>
        </p:nvSpPr>
        <p:spPr bwMode="auto">
          <a:xfrm>
            <a:off x="8097660" y="2299855"/>
            <a:ext cx="3506077" cy="3969183"/>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1096" name="Group 1095" descr="A diagram showing Dev and Prod environments with Copilot Studio, Power Automate, Power Apps, and Dataverse, indicating a transition from Dev to Prod with an arrow.">
            <a:extLst>
              <a:ext uri="{FF2B5EF4-FFF2-40B4-BE49-F238E27FC236}">
                <a16:creationId xmlns:a16="http://schemas.microsoft.com/office/drawing/2014/main" id="{47FFB3C8-F777-CC47-006D-5CA7670A27A2}"/>
              </a:ext>
            </a:extLst>
          </p:cNvPr>
          <p:cNvGrpSpPr/>
          <p:nvPr/>
        </p:nvGrpSpPr>
        <p:grpSpPr>
          <a:xfrm>
            <a:off x="8627527" y="2505843"/>
            <a:ext cx="2446343" cy="1313302"/>
            <a:chOff x="8839815" y="2516110"/>
            <a:chExt cx="2021771" cy="1085374"/>
          </a:xfrm>
        </p:grpSpPr>
        <p:sp>
          <p:nvSpPr>
            <p:cNvPr id="1034" name="Rectangle 1033">
              <a:extLst>
                <a:ext uri="{FF2B5EF4-FFF2-40B4-BE49-F238E27FC236}">
                  <a16:creationId xmlns:a16="http://schemas.microsoft.com/office/drawing/2014/main" id="{6A1F16B1-DBC7-C4AC-3199-ED6A05D975B8}"/>
                </a:ext>
                <a:ext uri="{C183D7F6-B498-43B3-948B-1728B52AA6E4}">
                  <adec:decorative xmlns:adec="http://schemas.microsoft.com/office/drawing/2017/decorative" val="1"/>
                </a:ext>
              </a:extLst>
            </p:cNvPr>
            <p:cNvSpPr/>
            <p:nvPr/>
          </p:nvSpPr>
          <p:spPr bwMode="auto">
            <a:xfrm>
              <a:off x="8839815" y="2953794"/>
              <a:ext cx="543389"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PowerApps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1082" name="Freeform 13">
              <a:extLst>
                <a:ext uri="{FF2B5EF4-FFF2-40B4-BE49-F238E27FC236}">
                  <a16:creationId xmlns:a16="http://schemas.microsoft.com/office/drawing/2014/main" id="{79D3D1A6-3D01-5C20-7315-56D3805A0389}"/>
                </a:ext>
                <a:ext uri="{C183D7F6-B498-43B3-948B-1728B52AA6E4}">
                  <adec:decorative xmlns:adec="http://schemas.microsoft.com/office/drawing/2017/decorative" val="1"/>
                </a:ext>
              </a:extLst>
            </p:cNvPr>
            <p:cNvSpPr>
              <a:spLocks/>
            </p:cNvSpPr>
            <p:nvPr/>
          </p:nvSpPr>
          <p:spPr bwMode="auto">
            <a:xfrm>
              <a:off x="9120145" y="2861580"/>
              <a:ext cx="49485" cy="5418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3" name="Freeform 14">
              <a:extLst>
                <a:ext uri="{FF2B5EF4-FFF2-40B4-BE49-F238E27FC236}">
                  <a16:creationId xmlns:a16="http://schemas.microsoft.com/office/drawing/2014/main" id="{ED440ABB-344B-8F8C-2AEC-824C518D4CAB}"/>
                </a:ext>
                <a:ext uri="{C183D7F6-B498-43B3-948B-1728B52AA6E4}">
                  <adec:decorative xmlns:adec="http://schemas.microsoft.com/office/drawing/2017/decorative" val="1"/>
                </a:ext>
              </a:extLst>
            </p:cNvPr>
            <p:cNvSpPr>
              <a:spLocks/>
            </p:cNvSpPr>
            <p:nvPr/>
          </p:nvSpPr>
          <p:spPr bwMode="auto">
            <a:xfrm>
              <a:off x="9153921" y="2824330"/>
              <a:ext cx="49485" cy="5418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5" name="Freeform 15">
              <a:extLst>
                <a:ext uri="{FF2B5EF4-FFF2-40B4-BE49-F238E27FC236}">
                  <a16:creationId xmlns:a16="http://schemas.microsoft.com/office/drawing/2014/main" id="{41B90017-1C66-F8F4-83C7-AC445A65F0DB}"/>
                </a:ext>
                <a:ext uri="{C183D7F6-B498-43B3-948B-1728B52AA6E4}">
                  <adec:decorative xmlns:adec="http://schemas.microsoft.com/office/drawing/2017/decorative" val="1"/>
                </a:ext>
              </a:extLst>
            </p:cNvPr>
            <p:cNvSpPr>
              <a:spLocks noEditPoints="1"/>
            </p:cNvSpPr>
            <p:nvPr/>
          </p:nvSpPr>
          <p:spPr bwMode="auto">
            <a:xfrm>
              <a:off x="9018032" y="2787080"/>
              <a:ext cx="117823" cy="12868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6" name="Freeform 16">
              <a:extLst>
                <a:ext uri="{FF2B5EF4-FFF2-40B4-BE49-F238E27FC236}">
                  <a16:creationId xmlns:a16="http://schemas.microsoft.com/office/drawing/2014/main" id="{24D4C0A7-518F-276F-050F-5D0B5556FD0F}"/>
                </a:ext>
                <a:ext uri="{C183D7F6-B498-43B3-948B-1728B52AA6E4}">
                  <adec:decorative xmlns:adec="http://schemas.microsoft.com/office/drawing/2017/decorative" val="1"/>
                </a:ext>
              </a:extLst>
            </p:cNvPr>
            <p:cNvSpPr>
              <a:spLocks/>
            </p:cNvSpPr>
            <p:nvPr/>
          </p:nvSpPr>
          <p:spPr bwMode="auto">
            <a:xfrm>
              <a:off x="9120145" y="2787080"/>
              <a:ext cx="49485" cy="54182"/>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7" name="Freeform 17">
              <a:extLst>
                <a:ext uri="{FF2B5EF4-FFF2-40B4-BE49-F238E27FC236}">
                  <a16:creationId xmlns:a16="http://schemas.microsoft.com/office/drawing/2014/main" id="{D398A5A3-D493-CACC-0437-9B307319B716}"/>
                </a:ext>
                <a:ext uri="{C183D7F6-B498-43B3-948B-1728B52AA6E4}">
                  <adec:decorative xmlns:adec="http://schemas.microsoft.com/office/drawing/2017/decorative" val="1"/>
                </a:ext>
              </a:extLst>
            </p:cNvPr>
            <p:cNvSpPr>
              <a:spLocks/>
            </p:cNvSpPr>
            <p:nvPr/>
          </p:nvSpPr>
          <p:spPr bwMode="auto">
            <a:xfrm>
              <a:off x="8989755" y="2715120"/>
              <a:ext cx="243500" cy="172705"/>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27" name="Rectangle 1026">
              <a:extLst>
                <a:ext uri="{FF2B5EF4-FFF2-40B4-BE49-F238E27FC236}">
                  <a16:creationId xmlns:a16="http://schemas.microsoft.com/office/drawing/2014/main" id="{331B2E80-4154-307F-7A7D-3CE89B233F34}"/>
                </a:ext>
                <a:ext uri="{C183D7F6-B498-43B3-948B-1728B52AA6E4}">
                  <adec:decorative xmlns:adec="http://schemas.microsoft.com/office/drawing/2017/decorative" val="1"/>
                </a:ext>
              </a:extLst>
            </p:cNvPr>
            <p:cNvSpPr/>
            <p:nvPr/>
          </p:nvSpPr>
          <p:spPr bwMode="auto">
            <a:xfrm>
              <a:off x="9411210" y="2953791"/>
              <a:ext cx="329850"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Flows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1030" name="Freeform 21">
              <a:extLst>
                <a:ext uri="{FF2B5EF4-FFF2-40B4-BE49-F238E27FC236}">
                  <a16:creationId xmlns:a16="http://schemas.microsoft.com/office/drawing/2014/main" id="{0435F574-75EC-7881-2ED0-7CCFCFACD531}"/>
                </a:ext>
                <a:ext uri="{C183D7F6-B498-43B3-948B-1728B52AA6E4}">
                  <adec:decorative xmlns:adec="http://schemas.microsoft.com/office/drawing/2017/decorative" val="1"/>
                </a:ext>
              </a:extLst>
            </p:cNvPr>
            <p:cNvSpPr>
              <a:spLocks/>
            </p:cNvSpPr>
            <p:nvPr/>
          </p:nvSpPr>
          <p:spPr bwMode="auto">
            <a:xfrm>
              <a:off x="9455563" y="2709936"/>
              <a:ext cx="241144" cy="171858"/>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32" name="Freeform 22">
              <a:extLst>
                <a:ext uri="{FF2B5EF4-FFF2-40B4-BE49-F238E27FC236}">
                  <a16:creationId xmlns:a16="http://schemas.microsoft.com/office/drawing/2014/main" id="{6072DDC2-1C34-E5FD-4AB1-F3CDD20F6A8E}"/>
                </a:ext>
                <a:ext uri="{C183D7F6-B498-43B3-948B-1728B52AA6E4}">
                  <adec:decorative xmlns:adec="http://schemas.microsoft.com/office/drawing/2017/decorative" val="1"/>
                </a:ext>
              </a:extLst>
            </p:cNvPr>
            <p:cNvSpPr>
              <a:spLocks noEditPoints="1"/>
            </p:cNvSpPr>
            <p:nvPr/>
          </p:nvSpPr>
          <p:spPr bwMode="auto">
            <a:xfrm>
              <a:off x="9455563" y="2753112"/>
              <a:ext cx="184589" cy="154926"/>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3" name="Database_EFC7">
              <a:extLst>
                <a:ext uri="{FF2B5EF4-FFF2-40B4-BE49-F238E27FC236}">
                  <a16:creationId xmlns:a16="http://schemas.microsoft.com/office/drawing/2014/main" id="{ABB264FA-20CA-1F64-4D8D-877B344C7098}"/>
                </a:ext>
                <a:ext uri="{C183D7F6-B498-43B3-948B-1728B52AA6E4}">
                  <adec:decorative xmlns:adec="http://schemas.microsoft.com/office/drawing/2017/decorative" val="1"/>
                </a:ext>
              </a:extLst>
            </p:cNvPr>
            <p:cNvSpPr>
              <a:spLocks noChangeAspect="1" noEditPoints="1"/>
            </p:cNvSpPr>
            <p:nvPr/>
          </p:nvSpPr>
          <p:spPr bwMode="auto">
            <a:xfrm>
              <a:off x="9861984" y="2700589"/>
              <a:ext cx="144013" cy="20175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marL="0" marR="0" lvl="0" indent="0" algn="ctr" defTabSz="1125672"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a:ea typeface="+mn-ea"/>
                <a:cs typeface="+mn-cs"/>
              </a:endParaRPr>
            </a:p>
          </p:txBody>
        </p:sp>
        <p:sp>
          <p:nvSpPr>
            <p:cNvPr id="1025" name="Rectangle 34">
              <a:extLst>
                <a:ext uri="{FF2B5EF4-FFF2-40B4-BE49-F238E27FC236}">
                  <a16:creationId xmlns:a16="http://schemas.microsoft.com/office/drawing/2014/main" id="{E85C1AF3-3C48-A642-8D33-7B9CB4F2B06C}"/>
                </a:ext>
                <a:ext uri="{C183D7F6-B498-43B3-948B-1728B52AA6E4}">
                  <adec:decorative xmlns:adec="http://schemas.microsoft.com/office/drawing/2017/decorative" val="1"/>
                </a:ext>
              </a:extLst>
            </p:cNvPr>
            <p:cNvSpPr/>
            <p:nvPr/>
          </p:nvSpPr>
          <p:spPr bwMode="auto">
            <a:xfrm>
              <a:off x="9769065" y="2902917"/>
              <a:ext cx="329850" cy="20348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Dataverse</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35" name="Rechteck 32">
              <a:extLst>
                <a:ext uri="{FF2B5EF4-FFF2-40B4-BE49-F238E27FC236}">
                  <a16:creationId xmlns:a16="http://schemas.microsoft.com/office/drawing/2014/main" id="{36B9C0F6-C625-BA7A-363C-BE1417AA16A3}"/>
                </a:ext>
                <a:ext uri="{C183D7F6-B498-43B3-948B-1728B52AA6E4}">
                  <adec:decorative xmlns:adec="http://schemas.microsoft.com/office/drawing/2017/decorative" val="1"/>
                </a:ext>
              </a:extLst>
            </p:cNvPr>
            <p:cNvSpPr/>
            <p:nvPr/>
          </p:nvSpPr>
          <p:spPr bwMode="auto">
            <a:xfrm>
              <a:off x="8881380" y="2591415"/>
              <a:ext cx="1491526" cy="807384"/>
            </a:xfrm>
            <a:prstGeom prst="rect">
              <a:avLst/>
            </a:prstGeom>
            <a:ln w="15875">
              <a:solidFill>
                <a:srgbClr val="2A446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Rectangle 35">
              <a:extLst>
                <a:ext uri="{FF2B5EF4-FFF2-40B4-BE49-F238E27FC236}">
                  <a16:creationId xmlns:a16="http://schemas.microsoft.com/office/drawing/2014/main" id="{313C4B91-3D0A-2BC2-BE28-5DC0F3774A2A}"/>
                </a:ext>
                <a:ext uri="{C183D7F6-B498-43B3-948B-1728B52AA6E4}">
                  <adec:decorative xmlns:adec="http://schemas.microsoft.com/office/drawing/2017/decorative" val="1"/>
                </a:ext>
              </a:extLst>
            </p:cNvPr>
            <p:cNvSpPr/>
            <p:nvPr/>
          </p:nvSpPr>
          <p:spPr bwMode="auto">
            <a:xfrm>
              <a:off x="8950548" y="3202681"/>
              <a:ext cx="561488"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PowerApps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58" name="Freeform 13">
              <a:extLst>
                <a:ext uri="{FF2B5EF4-FFF2-40B4-BE49-F238E27FC236}">
                  <a16:creationId xmlns:a16="http://schemas.microsoft.com/office/drawing/2014/main" id="{DBB4E561-CE19-AEA0-B38C-C4CA26E06652}"/>
                </a:ext>
                <a:ext uri="{C183D7F6-B498-43B3-948B-1728B52AA6E4}">
                  <adec:decorative xmlns:adec="http://schemas.microsoft.com/office/drawing/2017/decorative" val="1"/>
                </a:ext>
              </a:extLst>
            </p:cNvPr>
            <p:cNvSpPr>
              <a:spLocks/>
            </p:cNvSpPr>
            <p:nvPr/>
          </p:nvSpPr>
          <p:spPr bwMode="auto">
            <a:xfrm>
              <a:off x="9240216" y="3113610"/>
              <a:ext cx="51134" cy="5299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59" name="Freeform 14">
              <a:extLst>
                <a:ext uri="{FF2B5EF4-FFF2-40B4-BE49-F238E27FC236}">
                  <a16:creationId xmlns:a16="http://schemas.microsoft.com/office/drawing/2014/main" id="{10EBD7E9-E64B-365C-8626-6F3026891DE5}"/>
                </a:ext>
                <a:ext uri="{C183D7F6-B498-43B3-948B-1728B52AA6E4}">
                  <adec:decorative xmlns:adec="http://schemas.microsoft.com/office/drawing/2017/decorative" val="1"/>
                </a:ext>
              </a:extLst>
            </p:cNvPr>
            <p:cNvSpPr>
              <a:spLocks/>
            </p:cNvSpPr>
            <p:nvPr/>
          </p:nvSpPr>
          <p:spPr bwMode="auto">
            <a:xfrm>
              <a:off x="9275117" y="3077178"/>
              <a:ext cx="51134" cy="5299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0" name="Freeform 15">
              <a:extLst>
                <a:ext uri="{FF2B5EF4-FFF2-40B4-BE49-F238E27FC236}">
                  <a16:creationId xmlns:a16="http://schemas.microsoft.com/office/drawing/2014/main" id="{BA2E7E20-7F38-4F5F-42AB-5F15AB64E350}"/>
                </a:ext>
                <a:ext uri="{C183D7F6-B498-43B3-948B-1728B52AA6E4}">
                  <adec:decorative xmlns:adec="http://schemas.microsoft.com/office/drawing/2017/decorative" val="1"/>
                </a:ext>
              </a:extLst>
            </p:cNvPr>
            <p:cNvSpPr>
              <a:spLocks noEditPoints="1"/>
            </p:cNvSpPr>
            <p:nvPr/>
          </p:nvSpPr>
          <p:spPr bwMode="auto">
            <a:xfrm>
              <a:off x="9134701" y="3040746"/>
              <a:ext cx="121747" cy="12585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1" name="Freeform 16">
              <a:extLst>
                <a:ext uri="{FF2B5EF4-FFF2-40B4-BE49-F238E27FC236}">
                  <a16:creationId xmlns:a16="http://schemas.microsoft.com/office/drawing/2014/main" id="{DA692EB7-F316-41EC-65EF-905776036603}"/>
                </a:ext>
                <a:ext uri="{C183D7F6-B498-43B3-948B-1728B52AA6E4}">
                  <adec:decorative xmlns:adec="http://schemas.microsoft.com/office/drawing/2017/decorative" val="1"/>
                </a:ext>
              </a:extLst>
            </p:cNvPr>
            <p:cNvSpPr>
              <a:spLocks/>
            </p:cNvSpPr>
            <p:nvPr/>
          </p:nvSpPr>
          <p:spPr bwMode="auto">
            <a:xfrm>
              <a:off x="9240216" y="3040746"/>
              <a:ext cx="51134" cy="52992"/>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2" name="Freeform 17">
              <a:extLst>
                <a:ext uri="{FF2B5EF4-FFF2-40B4-BE49-F238E27FC236}">
                  <a16:creationId xmlns:a16="http://schemas.microsoft.com/office/drawing/2014/main" id="{6F03979E-8D77-F169-3E30-98B44670F669}"/>
                </a:ext>
                <a:ext uri="{C183D7F6-B498-43B3-948B-1728B52AA6E4}">
                  <adec:decorative xmlns:adec="http://schemas.microsoft.com/office/drawing/2017/decorative" val="1"/>
                </a:ext>
              </a:extLst>
            </p:cNvPr>
            <p:cNvSpPr>
              <a:spLocks/>
            </p:cNvSpPr>
            <p:nvPr/>
          </p:nvSpPr>
          <p:spPr bwMode="auto">
            <a:xfrm>
              <a:off x="9105482" y="2970366"/>
              <a:ext cx="251611" cy="168912"/>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809C563-04C1-563F-BF1E-9576F5633606}"/>
                </a:ext>
                <a:ext uri="{C183D7F6-B498-43B3-948B-1728B52AA6E4}">
                  <adec:decorative xmlns:adec="http://schemas.microsoft.com/office/drawing/2017/decorative" val="1"/>
                </a:ext>
              </a:extLst>
            </p:cNvPr>
            <p:cNvSpPr/>
            <p:nvPr/>
          </p:nvSpPr>
          <p:spPr bwMode="auto">
            <a:xfrm>
              <a:off x="9540974" y="3202681"/>
              <a:ext cx="340837"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Flows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56" name="Freeform 21">
              <a:extLst>
                <a:ext uri="{FF2B5EF4-FFF2-40B4-BE49-F238E27FC236}">
                  <a16:creationId xmlns:a16="http://schemas.microsoft.com/office/drawing/2014/main" id="{186E7E96-B48A-50E3-4D37-5D5505EE9A5F}"/>
                </a:ext>
                <a:ext uri="{C183D7F6-B498-43B3-948B-1728B52AA6E4}">
                  <adec:decorative xmlns:adec="http://schemas.microsoft.com/office/drawing/2017/decorative" val="1"/>
                </a:ext>
              </a:extLst>
            </p:cNvPr>
            <p:cNvSpPr>
              <a:spLocks/>
            </p:cNvSpPr>
            <p:nvPr/>
          </p:nvSpPr>
          <p:spPr bwMode="auto">
            <a:xfrm>
              <a:off x="9586804" y="2965298"/>
              <a:ext cx="249177" cy="16808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57" name="Freeform 22">
              <a:extLst>
                <a:ext uri="{FF2B5EF4-FFF2-40B4-BE49-F238E27FC236}">
                  <a16:creationId xmlns:a16="http://schemas.microsoft.com/office/drawing/2014/main" id="{5E94063F-B8C3-BD1E-F3D5-E8CDD410818C}"/>
                </a:ext>
                <a:ext uri="{C183D7F6-B498-43B3-948B-1728B52AA6E4}">
                  <adec:decorative xmlns:adec="http://schemas.microsoft.com/office/drawing/2017/decorative" val="1"/>
                </a:ext>
              </a:extLst>
            </p:cNvPr>
            <p:cNvSpPr>
              <a:spLocks noEditPoints="1"/>
            </p:cNvSpPr>
            <p:nvPr/>
          </p:nvSpPr>
          <p:spPr bwMode="auto">
            <a:xfrm>
              <a:off x="9586804" y="3007526"/>
              <a:ext cx="190738" cy="151524"/>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40" name="Database_EFC7">
              <a:extLst>
                <a:ext uri="{FF2B5EF4-FFF2-40B4-BE49-F238E27FC236}">
                  <a16:creationId xmlns:a16="http://schemas.microsoft.com/office/drawing/2014/main" id="{7EE85F6D-4E13-FFDB-CCFE-C7BB039F898D}"/>
                </a:ext>
                <a:ext uri="{C183D7F6-B498-43B3-948B-1728B52AA6E4}">
                  <adec:decorative xmlns:adec="http://schemas.microsoft.com/office/drawing/2017/decorative" val="1"/>
                </a:ext>
              </a:extLst>
            </p:cNvPr>
            <p:cNvSpPr>
              <a:spLocks noChangeAspect="1" noEditPoints="1"/>
            </p:cNvSpPr>
            <p:nvPr/>
          </p:nvSpPr>
          <p:spPr bwMode="auto">
            <a:xfrm>
              <a:off x="10006763" y="2956160"/>
              <a:ext cx="148810" cy="19732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marL="0" marR="0" lvl="0" indent="0" algn="ctr" defTabSz="1125672"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a:ea typeface="+mn-ea"/>
                <a:cs typeface="+mn-cs"/>
              </a:endParaRPr>
            </a:p>
          </p:txBody>
        </p:sp>
        <p:sp>
          <p:nvSpPr>
            <p:cNvPr id="41" name="Rectangle 34">
              <a:extLst>
                <a:ext uri="{FF2B5EF4-FFF2-40B4-BE49-F238E27FC236}">
                  <a16:creationId xmlns:a16="http://schemas.microsoft.com/office/drawing/2014/main" id="{AE92D7B4-469D-3CDD-EFDD-240B66307556}"/>
                </a:ext>
                <a:ext uri="{C183D7F6-B498-43B3-948B-1728B52AA6E4}">
                  <adec:decorative xmlns:adec="http://schemas.microsoft.com/office/drawing/2017/decorative" val="1"/>
                </a:ext>
              </a:extLst>
            </p:cNvPr>
            <p:cNvSpPr/>
            <p:nvPr/>
          </p:nvSpPr>
          <p:spPr bwMode="auto">
            <a:xfrm>
              <a:off x="9910750" y="3151809"/>
              <a:ext cx="340837" cy="20348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Dataverse</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42" name="Rechteck 39">
              <a:extLst>
                <a:ext uri="{FF2B5EF4-FFF2-40B4-BE49-F238E27FC236}">
                  <a16:creationId xmlns:a16="http://schemas.microsoft.com/office/drawing/2014/main" id="{788DC519-E5FD-9521-F470-B5E04E90D498}"/>
                </a:ext>
                <a:ext uri="{C183D7F6-B498-43B3-948B-1728B52AA6E4}">
                  <adec:decorative xmlns:adec="http://schemas.microsoft.com/office/drawing/2017/decorative" val="1"/>
                </a:ext>
              </a:extLst>
            </p:cNvPr>
            <p:cNvSpPr/>
            <p:nvPr/>
          </p:nvSpPr>
          <p:spPr bwMode="auto">
            <a:xfrm>
              <a:off x="8881381" y="2591416"/>
              <a:ext cx="1491527" cy="182869"/>
            </a:xfrm>
            <a:prstGeom prst="rect">
              <a:avLst/>
            </a:prstGeom>
            <a:solidFill>
              <a:schemeClr val="accent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itchFamily="34" charset="0"/>
                </a:rPr>
                <a:t>Dev Env</a:t>
              </a:r>
            </a:p>
          </p:txBody>
        </p:sp>
        <p:sp>
          <p:nvSpPr>
            <p:cNvPr id="43" name="Rechteck 49">
              <a:extLst>
                <a:ext uri="{FF2B5EF4-FFF2-40B4-BE49-F238E27FC236}">
                  <a16:creationId xmlns:a16="http://schemas.microsoft.com/office/drawing/2014/main" id="{50400AAD-633E-765D-E6DB-E3034A949D11}"/>
                </a:ext>
                <a:ext uri="{C183D7F6-B498-43B3-948B-1728B52AA6E4}">
                  <adec:decorative xmlns:adec="http://schemas.microsoft.com/office/drawing/2017/decorative" val="1"/>
                </a:ext>
              </a:extLst>
            </p:cNvPr>
            <p:cNvSpPr/>
            <p:nvPr/>
          </p:nvSpPr>
          <p:spPr bwMode="auto">
            <a:xfrm>
              <a:off x="9001104" y="2822898"/>
              <a:ext cx="1551416" cy="778586"/>
            </a:xfrm>
            <a:prstGeom prst="rect">
              <a:avLst/>
            </a:prstGeom>
            <a:ln w="15875">
              <a:solidFill>
                <a:srgbClr val="2A446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24">
              <a:extLst>
                <a:ext uri="{FF2B5EF4-FFF2-40B4-BE49-F238E27FC236}">
                  <a16:creationId xmlns:a16="http://schemas.microsoft.com/office/drawing/2014/main" id="{4D8C24E4-523F-8F9D-B9C5-52BFD2CD0DCA}"/>
                </a:ext>
                <a:ext uri="{C183D7F6-B498-43B3-948B-1728B52AA6E4}">
                  <adec:decorative xmlns:adec="http://schemas.microsoft.com/office/drawing/2017/decorative" val="1"/>
                </a:ext>
              </a:extLst>
            </p:cNvPr>
            <p:cNvSpPr/>
            <p:nvPr/>
          </p:nvSpPr>
          <p:spPr bwMode="auto">
            <a:xfrm>
              <a:off x="9041480" y="3379371"/>
              <a:ext cx="27388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Copilot Studio</a:t>
              </a:r>
            </a:p>
          </p:txBody>
        </p:sp>
        <p:sp>
          <p:nvSpPr>
            <p:cNvPr id="45" name="Rectangle 34">
              <a:extLst>
                <a:ext uri="{FF2B5EF4-FFF2-40B4-BE49-F238E27FC236}">
                  <a16:creationId xmlns:a16="http://schemas.microsoft.com/office/drawing/2014/main" id="{D4C6B9D7-504F-1547-CEAD-DDB0D4F4F9AE}"/>
                </a:ext>
                <a:ext uri="{C183D7F6-B498-43B3-948B-1728B52AA6E4}">
                  <adec:decorative xmlns:adec="http://schemas.microsoft.com/office/drawing/2017/decorative" val="1"/>
                </a:ext>
              </a:extLst>
            </p:cNvPr>
            <p:cNvSpPr/>
            <p:nvPr/>
          </p:nvSpPr>
          <p:spPr bwMode="auto">
            <a:xfrm>
              <a:off x="9408436" y="3383029"/>
              <a:ext cx="383392"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Power Automate</a:t>
              </a:r>
            </a:p>
          </p:txBody>
        </p:sp>
        <p:sp>
          <p:nvSpPr>
            <p:cNvPr id="46" name="Rechteck 56">
              <a:extLst>
                <a:ext uri="{FF2B5EF4-FFF2-40B4-BE49-F238E27FC236}">
                  <a16:creationId xmlns:a16="http://schemas.microsoft.com/office/drawing/2014/main" id="{5BE0F5C9-BFB9-4416-079E-D179A3CB9822}"/>
                </a:ext>
                <a:ext uri="{C183D7F6-B498-43B3-948B-1728B52AA6E4}">
                  <adec:decorative xmlns:adec="http://schemas.microsoft.com/office/drawing/2017/decorative" val="1"/>
                </a:ext>
              </a:extLst>
            </p:cNvPr>
            <p:cNvSpPr/>
            <p:nvPr/>
          </p:nvSpPr>
          <p:spPr bwMode="auto">
            <a:xfrm>
              <a:off x="9001104" y="2822898"/>
              <a:ext cx="1551416" cy="207695"/>
            </a:xfrm>
            <a:prstGeom prst="rect">
              <a:avLst/>
            </a:prstGeom>
            <a:solidFill>
              <a:schemeClr val="accent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itchFamily="34" charset="0"/>
                </a:rPr>
                <a:t>Prod Env</a:t>
              </a:r>
            </a:p>
          </p:txBody>
        </p:sp>
        <p:sp>
          <p:nvSpPr>
            <p:cNvPr id="47" name="object 34">
              <a:extLst>
                <a:ext uri="{FF2B5EF4-FFF2-40B4-BE49-F238E27FC236}">
                  <a16:creationId xmlns:a16="http://schemas.microsoft.com/office/drawing/2014/main" id="{73B82D3A-5C1A-7AD6-EBD2-946DE90B8A86}"/>
                </a:ext>
                <a:ext uri="{C183D7F6-B498-43B3-948B-1728B52AA6E4}">
                  <adec:decorative xmlns:adec="http://schemas.microsoft.com/office/drawing/2017/decorative" val="1"/>
                </a:ext>
              </a:extLst>
            </p:cNvPr>
            <p:cNvSpPr/>
            <p:nvPr/>
          </p:nvSpPr>
          <p:spPr>
            <a:xfrm>
              <a:off x="9492380" y="3102101"/>
              <a:ext cx="226251" cy="22359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white"/>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35CB2D9F-0D14-DA3E-E169-0FD0C4F2741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9055068" y="3102101"/>
              <a:ext cx="213681" cy="213681"/>
            </a:xfrm>
            <a:prstGeom prst="rect">
              <a:avLst/>
            </a:prstGeom>
          </p:spPr>
        </p:pic>
        <p:pic>
          <p:nvPicPr>
            <p:cNvPr id="49" name="Picture 48">
              <a:extLst>
                <a:ext uri="{FF2B5EF4-FFF2-40B4-BE49-F238E27FC236}">
                  <a16:creationId xmlns:a16="http://schemas.microsoft.com/office/drawing/2014/main" id="{58CE6AD1-EE5B-1E81-A410-195E74BF1169}"/>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247591" y="3106720"/>
              <a:ext cx="257139" cy="237440"/>
            </a:xfrm>
            <a:prstGeom prst="rect">
              <a:avLst/>
            </a:prstGeom>
          </p:spPr>
        </p:pic>
        <p:sp>
          <p:nvSpPr>
            <p:cNvPr id="50" name="Rectangle 34">
              <a:extLst>
                <a:ext uri="{FF2B5EF4-FFF2-40B4-BE49-F238E27FC236}">
                  <a16:creationId xmlns:a16="http://schemas.microsoft.com/office/drawing/2014/main" id="{A3C92F5A-A6F1-B7AF-5AA4-5CC3DF0AC666}"/>
                </a:ext>
                <a:ext uri="{C183D7F6-B498-43B3-948B-1728B52AA6E4}">
                  <adec:decorative xmlns:adec="http://schemas.microsoft.com/office/drawing/2017/decorative" val="1"/>
                </a:ext>
              </a:extLst>
            </p:cNvPr>
            <p:cNvSpPr/>
            <p:nvPr/>
          </p:nvSpPr>
          <p:spPr bwMode="auto">
            <a:xfrm>
              <a:off x="10174392" y="3371614"/>
              <a:ext cx="373643" cy="76944"/>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Dataverse</a:t>
              </a:r>
            </a:p>
          </p:txBody>
        </p:sp>
        <p:sp>
          <p:nvSpPr>
            <p:cNvPr id="51" name="object 33">
              <a:extLst>
                <a:ext uri="{FF2B5EF4-FFF2-40B4-BE49-F238E27FC236}">
                  <a16:creationId xmlns:a16="http://schemas.microsoft.com/office/drawing/2014/main" id="{B18F8D66-BE3D-3988-0F14-6B1E53C8217C}"/>
                </a:ext>
                <a:ext uri="{C183D7F6-B498-43B3-948B-1728B52AA6E4}">
                  <adec:decorative xmlns:adec="http://schemas.microsoft.com/office/drawing/2017/decorative" val="1"/>
                </a:ext>
              </a:extLst>
            </p:cNvPr>
            <p:cNvSpPr/>
            <p:nvPr/>
          </p:nvSpPr>
          <p:spPr>
            <a:xfrm>
              <a:off x="9886049" y="3112502"/>
              <a:ext cx="199659" cy="215739"/>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34">
              <a:extLst>
                <a:ext uri="{FF2B5EF4-FFF2-40B4-BE49-F238E27FC236}">
                  <a16:creationId xmlns:a16="http://schemas.microsoft.com/office/drawing/2014/main" id="{8D992C74-626C-0CA1-5EC5-B7CF1AF28573}"/>
                </a:ext>
                <a:ext uri="{C183D7F6-B498-43B3-948B-1728B52AA6E4}">
                  <adec:decorative xmlns:adec="http://schemas.microsoft.com/office/drawing/2017/decorative" val="1"/>
                </a:ext>
              </a:extLst>
            </p:cNvPr>
            <p:cNvSpPr/>
            <p:nvPr/>
          </p:nvSpPr>
          <p:spPr bwMode="auto">
            <a:xfrm>
              <a:off x="9837474" y="3382181"/>
              <a:ext cx="25494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Power Apps</a:t>
              </a:r>
            </a:p>
          </p:txBody>
        </p:sp>
        <p:sp>
          <p:nvSpPr>
            <p:cNvPr id="54" name="Arrow: Curved Down 1079">
              <a:extLst>
                <a:ext uri="{FF2B5EF4-FFF2-40B4-BE49-F238E27FC236}">
                  <a16:creationId xmlns:a16="http://schemas.microsoft.com/office/drawing/2014/main" id="{EC646140-A10D-3E32-6159-5B6EB5AD84F2}"/>
                </a:ext>
                <a:ext uri="{C183D7F6-B498-43B3-948B-1728B52AA6E4}">
                  <adec:decorative xmlns:adec="http://schemas.microsoft.com/office/drawing/2017/decorative" val="1"/>
                </a:ext>
              </a:extLst>
            </p:cNvPr>
            <p:cNvSpPr/>
            <p:nvPr/>
          </p:nvSpPr>
          <p:spPr bwMode="auto">
            <a:xfrm>
              <a:off x="10324493" y="2516110"/>
              <a:ext cx="537093" cy="432149"/>
            </a:xfrm>
            <a:prstGeom prst="curvedDownArrow">
              <a:avLst>
                <a:gd name="adj1" fmla="val 32394"/>
                <a:gd name="adj2" fmla="val 75892"/>
                <a:gd name="adj3" fmla="val 34679"/>
              </a:avLst>
            </a:prstGeom>
            <a:solidFill>
              <a:srgbClr val="E0BF35"/>
            </a:solidFill>
            <a:ln>
              <a:noFill/>
              <a:headEnd type="none" w="med" len="med"/>
              <a:tailEnd type="none" w="med" len="med"/>
            </a:ln>
            <a:effectLst/>
            <a:scene3d>
              <a:camera prst="orthographicFront">
                <a:rot lat="0" lon="0" rev="1800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1090" name="Straight Connector 1089">
            <a:extLst>
              <a:ext uri="{FF2B5EF4-FFF2-40B4-BE49-F238E27FC236}">
                <a16:creationId xmlns:a16="http://schemas.microsoft.com/office/drawing/2014/main" id="{8B2AAA37-E236-BE27-C664-16143FA6A59D}"/>
              </a:ext>
              <a:ext uri="{C183D7F6-B498-43B3-948B-1728B52AA6E4}">
                <adec:decorative xmlns:adec="http://schemas.microsoft.com/office/drawing/2017/decorative" val="1"/>
              </a:ext>
            </a:extLst>
          </p:cNvPr>
          <p:cNvCxnSpPr>
            <a:cxnSpLocks/>
          </p:cNvCxnSpPr>
          <p:nvPr/>
        </p:nvCxnSpPr>
        <p:spPr>
          <a:xfrm>
            <a:off x="8097660" y="4014518"/>
            <a:ext cx="3506077"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4" descr="Logo of Dataverse.">
            <a:extLst>
              <a:ext uri="{FF2B5EF4-FFF2-40B4-BE49-F238E27FC236}">
                <a16:creationId xmlns:a16="http://schemas.microsoft.com/office/drawing/2014/main" id="{3D6EEAF6-2AFE-2182-6B9E-91E60755E1E4}"/>
              </a:ext>
              <a:ext uri="{C183D7F6-B498-43B3-948B-1728B52AA6E4}">
                <adec:decorative xmlns:adec="http://schemas.microsoft.com/office/drawing/2017/decorative" val="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055065" y="4159940"/>
            <a:ext cx="645982" cy="6459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Logo of Github.">
            <a:extLst>
              <a:ext uri="{FF2B5EF4-FFF2-40B4-BE49-F238E27FC236}">
                <a16:creationId xmlns:a16="http://schemas.microsoft.com/office/drawing/2014/main" id="{53C3DD00-5C6F-5357-F8C9-157707FEDA37}"/>
              </a:ext>
              <a:ext uri="{C183D7F6-B498-43B3-948B-1728B52AA6E4}">
                <adec:decorative xmlns:adec="http://schemas.microsoft.com/office/drawing/2017/decorative" val="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8073" r="18636"/>
          <a:stretch/>
        </p:blipFill>
        <p:spPr bwMode="auto">
          <a:xfrm>
            <a:off x="9827999" y="4166058"/>
            <a:ext cx="713077" cy="6337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A screenshot of the GitHub Marketplace page for Power Platform Actions, showing version 0.4.0 selected with a highlighted dropdown menu.">
            <a:extLst>
              <a:ext uri="{FF2B5EF4-FFF2-40B4-BE49-F238E27FC236}">
                <a16:creationId xmlns:a16="http://schemas.microsoft.com/office/drawing/2014/main" id="{34307111-6D08-B6CC-A429-CEE794A91C11}"/>
              </a:ext>
              <a:ext uri="{C183D7F6-B498-43B3-948B-1728B52AA6E4}">
                <adec:decorative xmlns:adec="http://schemas.microsoft.com/office/drawing/2017/decorative" val="0"/>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8163009" y="4920338"/>
            <a:ext cx="3375378" cy="124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14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02E6F-F06C-D73E-F2AE-48DEA992BC45}"/>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7116210-4444-5624-0649-376E5471A29F}"/>
              </a:ext>
              <a:ext uri="{C183D7F6-B498-43B3-948B-1728B52AA6E4}">
                <adec:decorative xmlns:adec="http://schemas.microsoft.com/office/drawing/2017/decorative" val="1"/>
              </a:ext>
            </a:extLst>
          </p:cNvPr>
          <p:cNvGrpSpPr/>
          <p:nvPr/>
        </p:nvGrpSpPr>
        <p:grpSpPr>
          <a:xfrm>
            <a:off x="530681" y="283549"/>
            <a:ext cx="842486" cy="896216"/>
            <a:chOff x="8591789" y="3803022"/>
            <a:chExt cx="1112346" cy="1183287"/>
          </a:xfrm>
        </p:grpSpPr>
        <p:pic>
          <p:nvPicPr>
            <p:cNvPr id="13" name="Picture 10">
              <a:extLst>
                <a:ext uri="{FF2B5EF4-FFF2-40B4-BE49-F238E27FC236}">
                  <a16:creationId xmlns:a16="http://schemas.microsoft.com/office/drawing/2014/main" id="{F8232D1F-723B-64B0-04DB-9903ECC764ED}"/>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D4AE1B5-0074-D278-FA82-F973124B3F4C}"/>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4" name="Title 3">
            <a:extLst>
              <a:ext uri="{FF2B5EF4-FFF2-40B4-BE49-F238E27FC236}">
                <a16:creationId xmlns:a16="http://schemas.microsoft.com/office/drawing/2014/main" id="{9E142952-B214-0BB7-5074-D389EF2FD96F}"/>
              </a:ext>
            </a:extLst>
          </p:cNvPr>
          <p:cNvSpPr>
            <a:spLocks noGrp="1"/>
          </p:cNvSpPr>
          <p:nvPr>
            <p:ph type="title"/>
          </p:nvPr>
        </p:nvSpPr>
        <p:spPr>
          <a:xfrm>
            <a:off x="1527175" y="454638"/>
            <a:ext cx="10079038" cy="554038"/>
          </a:xfrm>
        </p:spPr>
        <p:txBody>
          <a:bodyPr/>
          <a:lstStyle/>
          <a:p>
            <a:r>
              <a:rPr lang="en-US"/>
              <a:t>Power Platform Pipelines for Copilot Studio</a:t>
            </a:r>
          </a:p>
        </p:txBody>
      </p:sp>
      <p:sp>
        <p:nvSpPr>
          <p:cNvPr id="18" name="Rounded Rectangle 17">
            <a:extLst>
              <a:ext uri="{FF2B5EF4-FFF2-40B4-BE49-F238E27FC236}">
                <a16:creationId xmlns:a16="http://schemas.microsoft.com/office/drawing/2014/main" id="{ED5F11AC-F5DC-E25F-FD00-435B05F7D938}"/>
              </a:ext>
              <a:ext uri="{C183D7F6-B498-43B3-948B-1728B52AA6E4}">
                <adec:decorative xmlns:adec="http://schemas.microsoft.com/office/drawing/2017/decorative" val="1"/>
              </a:ext>
            </a:extLst>
          </p:cNvPr>
          <p:cNvSpPr/>
          <p:nvPr/>
        </p:nvSpPr>
        <p:spPr bwMode="auto">
          <a:xfrm>
            <a:off x="5882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44B3D35F-A98B-D649-6A83-5F30A89C539A}"/>
              </a:ext>
            </a:extLst>
          </p:cNvPr>
          <p:cNvSpPr txBox="1">
            <a:spLocks/>
          </p:cNvSpPr>
          <p:nvPr/>
        </p:nvSpPr>
        <p:spPr>
          <a:xfrm>
            <a:off x="1361797" y="1436689"/>
            <a:ext cx="1930256"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Better visibility</a:t>
            </a:r>
          </a:p>
        </p:txBody>
      </p:sp>
      <p:pic>
        <p:nvPicPr>
          <p:cNvPr id="41" name="Picture 40" descr="A video of a print-screen of a computer showcasing ‘better visibility’ with Power Platform Pipelines for Copilot Studio.&#10;">
            <a:extLst>
              <a:ext uri="{FF2B5EF4-FFF2-40B4-BE49-F238E27FC236}">
                <a16:creationId xmlns:a16="http://schemas.microsoft.com/office/drawing/2014/main" id="{C3B1F8CB-5BE3-2AB1-7328-42DEB6737F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9627" y="2165256"/>
            <a:ext cx="2854597" cy="1684680"/>
          </a:xfrm>
          <a:prstGeom prst="roundRect">
            <a:avLst>
              <a:gd name="adj" fmla="val 4932"/>
            </a:avLst>
          </a:prstGeom>
        </p:spPr>
      </p:pic>
      <p:sp>
        <p:nvSpPr>
          <p:cNvPr id="42" name="TextBox 41">
            <a:extLst>
              <a:ext uri="{FF2B5EF4-FFF2-40B4-BE49-F238E27FC236}">
                <a16:creationId xmlns:a16="http://schemas.microsoft.com/office/drawing/2014/main" id="{FE665187-FEF4-A55D-1B31-DC6B8FA4E1F3}"/>
              </a:ext>
            </a:extLst>
          </p:cNvPr>
          <p:cNvSpPr txBox="1"/>
          <p:nvPr/>
        </p:nvSpPr>
        <p:spPr>
          <a:xfrm>
            <a:off x="886925" y="4164687"/>
            <a:ext cx="2880000"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Centrally</a:t>
            </a:r>
            <a:r>
              <a:rPr kumimoji="0" lang="en-US" sz="1600" b="0" i="0" u="none" strike="noStrike" kern="1200" cap="none" spc="0" normalizeH="0" baseline="0" noProof="0">
                <a:ln>
                  <a:noFill/>
                </a:ln>
                <a:solidFill>
                  <a:srgbClr val="000000"/>
                </a:solidFill>
                <a:effectLst/>
                <a:uLnTx/>
                <a:uFillTx/>
                <a:latin typeface="Segoe UI"/>
                <a:ea typeface="+mn-ea"/>
                <a:cs typeface="+mn-cs"/>
              </a:rPr>
              <a:t> view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all deployment </a:t>
            </a:r>
            <a:r>
              <a:rPr kumimoji="0" lang="en-US" sz="1600" b="0" i="0" u="none" strike="noStrike" kern="1200" cap="none" spc="0" normalizeH="0" baseline="0" noProof="0">
                <a:ln>
                  <a:noFill/>
                </a:ln>
                <a:solidFill>
                  <a:srgbClr val="000000"/>
                </a:solidFill>
                <a:effectLst/>
                <a:uLnTx/>
                <a:uFillTx/>
                <a:latin typeface="Segoe UI"/>
                <a:ea typeface="+mn-ea"/>
                <a:cs typeface="+mn-cs"/>
              </a:rPr>
              <a:t>activity</a:t>
            </a:r>
            <a:r>
              <a:rPr kumimoji="0" lang="en-US" sz="1600" b="1"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000000"/>
                </a:solidFill>
                <a:effectLst/>
                <a:uLnTx/>
                <a:uFillTx/>
                <a:latin typeface="Segoe UI"/>
                <a:ea typeface="+mn-ea"/>
                <a:cs typeface="+mn-cs"/>
              </a:rPr>
              <a:t>across my team, organization, or tenant</a:t>
            </a:r>
          </a:p>
        </p:txBody>
      </p:sp>
      <p:sp>
        <p:nvSpPr>
          <p:cNvPr id="30" name="Rounded Rectangle 29">
            <a:extLst>
              <a:ext uri="{FF2B5EF4-FFF2-40B4-BE49-F238E27FC236}">
                <a16:creationId xmlns:a16="http://schemas.microsoft.com/office/drawing/2014/main" id="{5F80AFFD-18A5-BAAC-EA43-8ED48307C7E4}"/>
              </a:ext>
              <a:ext uri="{C183D7F6-B498-43B3-948B-1728B52AA6E4}">
                <adec:decorative xmlns:adec="http://schemas.microsoft.com/office/drawing/2017/decorative" val="1"/>
              </a:ext>
            </a:extLst>
          </p:cNvPr>
          <p:cNvSpPr/>
          <p:nvPr/>
        </p:nvSpPr>
        <p:spPr bwMode="auto">
          <a:xfrm>
            <a:off x="43601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C4F5C39E-3761-59C3-E74B-12398E8C3DF3}"/>
              </a:ext>
            </a:extLst>
          </p:cNvPr>
          <p:cNvSpPr txBox="1">
            <a:spLocks/>
          </p:cNvSpPr>
          <p:nvPr/>
        </p:nvSpPr>
        <p:spPr>
          <a:xfrm>
            <a:off x="5226147" y="1436689"/>
            <a:ext cx="1745356" cy="413815"/>
          </a:xfrm>
          <a:prstGeom prst="roundRect">
            <a:avLst>
              <a:gd name="adj" fmla="val 35587"/>
            </a:avLst>
          </a:prstGeom>
          <a:gradFill flip="none" rotWithShape="1">
            <a:gsLst>
              <a:gs pos="80000">
                <a:srgbClr val="0A6BBA"/>
              </a:gs>
              <a:gs pos="0">
                <a:srgbClr val="AC35AF"/>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More control</a:t>
            </a:r>
          </a:p>
        </p:txBody>
      </p:sp>
      <p:pic>
        <p:nvPicPr>
          <p:cNvPr id="40" name="Picture 39" descr="A video of a print-screen of a computer showcasing ‘more control’ with Power Platform Pipelines for Copilot Studio.&#10;">
            <a:extLst>
              <a:ext uri="{FF2B5EF4-FFF2-40B4-BE49-F238E27FC236}">
                <a16:creationId xmlns:a16="http://schemas.microsoft.com/office/drawing/2014/main" id="{777E8996-BCC2-2982-4CB9-4EC4906E22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71527" y="2191997"/>
            <a:ext cx="2854597" cy="1631198"/>
          </a:xfrm>
          <a:prstGeom prst="roundRect">
            <a:avLst>
              <a:gd name="adj" fmla="val 4932"/>
            </a:avLst>
          </a:prstGeom>
        </p:spPr>
      </p:pic>
      <p:sp>
        <p:nvSpPr>
          <p:cNvPr id="43" name="TextBox 42">
            <a:extLst>
              <a:ext uri="{FF2B5EF4-FFF2-40B4-BE49-F238E27FC236}">
                <a16:creationId xmlns:a16="http://schemas.microsoft.com/office/drawing/2014/main" id="{DBDCCD5F-D99D-6858-456B-642ADBA35B5C}"/>
              </a:ext>
            </a:extLst>
          </p:cNvPr>
          <p:cNvSpPr txBox="1"/>
          <p:nvPr/>
        </p:nvSpPr>
        <p:spPr>
          <a:xfrm>
            <a:off x="4658825" y="4164687"/>
            <a:ext cx="2880000"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Centrally manage </a:t>
            </a:r>
            <a:r>
              <a:rPr kumimoji="0" lang="en-US" sz="1600" b="0" i="0" u="none" strike="noStrike" kern="1200" cap="none" spc="0" normalizeH="0" baseline="0" noProof="0">
                <a:ln>
                  <a:noFill/>
                </a:ln>
                <a:solidFill>
                  <a:srgbClr val="000000"/>
                </a:solidFill>
                <a:effectLst/>
                <a:uLnTx/>
                <a:uFillTx/>
                <a:latin typeface="Segoe UI"/>
                <a:ea typeface="+mn-ea"/>
                <a:cs typeface="+mn-cs"/>
              </a:rPr>
              <a:t>pipelines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&amp; </a:t>
            </a:r>
            <a:r>
              <a:rPr kumimoji="0" lang="en-US" sz="16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security</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Every solution, every version, every error log is automatically retained in “host” DB</a:t>
            </a:r>
          </a:p>
        </p:txBody>
      </p:sp>
      <p:sp>
        <p:nvSpPr>
          <p:cNvPr id="31" name="Rounded Rectangle 30">
            <a:extLst>
              <a:ext uri="{FF2B5EF4-FFF2-40B4-BE49-F238E27FC236}">
                <a16:creationId xmlns:a16="http://schemas.microsoft.com/office/drawing/2014/main" id="{B4DC34FE-2780-F144-F87B-5A523D3CB49A}"/>
              </a:ext>
              <a:ext uri="{C183D7F6-B498-43B3-948B-1728B52AA6E4}">
                <adec:decorative xmlns:adec="http://schemas.microsoft.com/office/drawing/2017/decorative" val="1"/>
              </a:ext>
            </a:extLst>
          </p:cNvPr>
          <p:cNvSpPr/>
          <p:nvPr/>
        </p:nvSpPr>
        <p:spPr bwMode="auto">
          <a:xfrm>
            <a:off x="81320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5FE06992-F25E-C348-D46A-7FB288B7F688}"/>
              </a:ext>
            </a:extLst>
          </p:cNvPr>
          <p:cNvSpPr txBox="1">
            <a:spLocks/>
          </p:cNvSpPr>
          <p:nvPr/>
        </p:nvSpPr>
        <p:spPr>
          <a:xfrm>
            <a:off x="8880622" y="1436689"/>
            <a:ext cx="1980206" cy="413815"/>
          </a:xfrm>
          <a:prstGeom prst="roundRect">
            <a:avLst>
              <a:gd name="adj" fmla="val 35587"/>
            </a:avLst>
          </a:prstGeom>
          <a:gradFill flip="none" rotWithShape="1">
            <a:gsLst>
              <a:gs pos="80000">
                <a:srgbClr val="AC35AF"/>
              </a:gs>
              <a:gs pos="0">
                <a:srgbClr val="F65567"/>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With less effort</a:t>
            </a:r>
          </a:p>
        </p:txBody>
      </p:sp>
      <p:pic>
        <p:nvPicPr>
          <p:cNvPr id="39" name="Picture 38" descr="A video of a print-screen of a computer showcasing ‘with less effort’ with Power Platform Pipelines for Copilot Studio.&#10;">
            <a:extLst>
              <a:ext uri="{FF2B5EF4-FFF2-40B4-BE49-F238E27FC236}">
                <a16:creationId xmlns:a16="http://schemas.microsoft.com/office/drawing/2014/main" id="{270E0D6D-1147-05F1-E359-DADB5BCF34C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43427" y="2193719"/>
            <a:ext cx="2854597" cy="1627754"/>
          </a:xfrm>
          <a:prstGeom prst="roundRect">
            <a:avLst>
              <a:gd name="adj" fmla="val 4932"/>
            </a:avLst>
          </a:prstGeom>
        </p:spPr>
      </p:pic>
      <p:sp>
        <p:nvSpPr>
          <p:cNvPr id="44" name="TextBox 43">
            <a:extLst>
              <a:ext uri="{FF2B5EF4-FFF2-40B4-BE49-F238E27FC236}">
                <a16:creationId xmlns:a16="http://schemas.microsoft.com/office/drawing/2014/main" id="{9DB9C1B1-9376-0005-26A6-2003FF4781C5}"/>
              </a:ext>
            </a:extLst>
          </p:cNvPr>
          <p:cNvSpPr txBox="1"/>
          <p:nvPr/>
        </p:nvSpPr>
        <p:spPr>
          <a:xfrm>
            <a:off x="8430725" y="4164687"/>
            <a:ext cx="2880000" cy="187743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Setup in a few minutes </a:t>
            </a:r>
            <a:b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mn-cs"/>
              </a:rPr>
              <a:t>vs hours</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Lowers total cost of ownership </a:t>
            </a:r>
            <a:r>
              <a:rPr kumimoji="0" lang="en-US" sz="1600" b="0" i="0" u="none" strike="noStrike" kern="1200" cap="none" spc="0" normalizeH="0" baseline="0" noProof="0">
                <a:ln>
                  <a:noFill/>
                </a:ln>
                <a:solidFill>
                  <a:srgbClr val="000000"/>
                </a:solidFill>
                <a:effectLst/>
                <a:uLnTx/>
                <a:uFillTx/>
                <a:latin typeface="Segoe UI"/>
                <a:ea typeface="+mn-ea"/>
                <a:cs typeface="+mn-cs"/>
              </a:rPr>
              <a:t>with Power Platform now handling the heavy lifting + </a:t>
            </a: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citizen developers </a:t>
            </a:r>
            <a:r>
              <a:rPr kumimoji="0" lang="en-US" sz="1600" b="0" i="0" u="none" strike="noStrike" kern="1200" cap="none" spc="0" normalizeH="0" baseline="0" noProof="0">
                <a:ln>
                  <a:noFill/>
                </a:ln>
                <a:solidFill>
                  <a:srgbClr val="000000"/>
                </a:solidFill>
                <a:effectLst/>
                <a:uLnTx/>
                <a:uFillTx/>
                <a:latin typeface="Segoe UI"/>
                <a:ea typeface="+mn-ea"/>
                <a:cs typeface="+mn-cs"/>
              </a:rPr>
              <a:t>initiating their own deployments.</a:t>
            </a:r>
          </a:p>
        </p:txBody>
      </p:sp>
    </p:spTree>
    <p:extLst>
      <p:ext uri="{BB962C8B-B14F-4D97-AF65-F5344CB8AC3E}">
        <p14:creationId xmlns:p14="http://schemas.microsoft.com/office/powerpoint/2010/main" val="1621921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E9C76-5CE3-AEB5-860B-ED9CD096CF8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4B2E060-2194-F8D5-23B2-DA55504D1076}"/>
              </a:ext>
            </a:extLst>
          </p:cNvPr>
          <p:cNvSpPr>
            <a:spLocks noGrp="1"/>
          </p:cNvSpPr>
          <p:nvPr>
            <p:ph type="title"/>
          </p:nvPr>
        </p:nvSpPr>
        <p:spPr>
          <a:xfrm>
            <a:off x="1088159" y="1893583"/>
            <a:ext cx="10015682" cy="1661993"/>
          </a:xfrm>
        </p:spPr>
        <p:txBody>
          <a:bodyPr/>
          <a:lstStyle/>
          <a:p>
            <a:pPr algn="ctr"/>
            <a:r>
              <a:rPr lang="en-US"/>
              <a:t>Can I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test programmatically </a:t>
            </a:r>
            <a:r>
              <a:rPr lang="en-US"/>
              <a:t>my agent before moving it from the source to the target environment to ensure a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secure deployment</a:t>
            </a:r>
            <a:r>
              <a:rPr lang="en-US"/>
              <a:t>?</a:t>
            </a:r>
          </a:p>
        </p:txBody>
      </p:sp>
      <p:pic>
        <p:nvPicPr>
          <p:cNvPr id="3" name="Graphic 2">
            <a:extLst>
              <a:ext uri="{FF2B5EF4-FFF2-40B4-BE49-F238E27FC236}">
                <a16:creationId xmlns:a16="http://schemas.microsoft.com/office/drawing/2014/main" id="{1058E354-70F5-BC22-E1C4-77CF9E8DDA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5470" y="4501160"/>
            <a:ext cx="2941059" cy="774824"/>
          </a:xfrm>
          <a:prstGeom prst="rect">
            <a:avLst/>
          </a:prstGeom>
        </p:spPr>
      </p:pic>
    </p:spTree>
    <p:extLst>
      <p:ext uri="{BB962C8B-B14F-4D97-AF65-F5344CB8AC3E}">
        <p14:creationId xmlns:p14="http://schemas.microsoft.com/office/powerpoint/2010/main" val="172736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59C20-945A-B6FA-DAF5-0FA17D414A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92B54C-E0A0-738B-8403-8B064BA57B44}"/>
              </a:ext>
            </a:extLst>
          </p:cNvPr>
          <p:cNvSpPr>
            <a:spLocks noGrp="1"/>
          </p:cNvSpPr>
          <p:nvPr>
            <p:ph type="title"/>
          </p:nvPr>
        </p:nvSpPr>
        <p:spPr>
          <a:xfrm>
            <a:off x="592138" y="457200"/>
            <a:ext cx="11017250" cy="553998"/>
          </a:xfrm>
        </p:spPr>
        <p:txBody>
          <a:bodyPr/>
          <a:lstStyle/>
          <a:p>
            <a:r>
              <a:rPr lang="en-US"/>
              <a:t>Copilot Studio Kit – CAT Team </a:t>
            </a:r>
            <a:r>
              <a:rPr lang="en-US">
                <a:solidFill>
                  <a:schemeClr val="tx1">
                    <a:alpha val="0"/>
                  </a:schemeClr>
                </a:solidFill>
              </a:rPr>
              <a:t>1</a:t>
            </a:r>
          </a:p>
        </p:txBody>
      </p:sp>
      <p:sp>
        <p:nvSpPr>
          <p:cNvPr id="11" name="Rounded Rectangle 10">
            <a:extLst>
              <a:ext uri="{FF2B5EF4-FFF2-40B4-BE49-F238E27FC236}">
                <a16:creationId xmlns:a16="http://schemas.microsoft.com/office/drawing/2014/main" id="{7C59DA41-8010-4FED-4D00-6EFC11585384}"/>
              </a:ext>
              <a:ext uri="{C183D7F6-B498-43B3-948B-1728B52AA6E4}">
                <adec:decorative xmlns:adec="http://schemas.microsoft.com/office/drawing/2017/decorative" val="1"/>
              </a:ext>
            </a:extLst>
          </p:cNvPr>
          <p:cNvSpPr/>
          <p:nvPr/>
        </p:nvSpPr>
        <p:spPr bwMode="auto">
          <a:xfrm>
            <a:off x="588262" y="1717676"/>
            <a:ext cx="11021125" cy="4251325"/>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4" name="Graphic 13">
            <a:extLst>
              <a:ext uri="{FF2B5EF4-FFF2-40B4-BE49-F238E27FC236}">
                <a16:creationId xmlns:a16="http://schemas.microsoft.com/office/drawing/2014/main" id="{6429BBF2-1EF4-52A0-787A-83389C9A5A78}"/>
              </a:ext>
            </a:extLst>
          </p:cNvPr>
          <p:cNvPicPr>
            <a:picLocks noChangeAspect="1"/>
          </p:cNvPicPr>
          <p:nvPr/>
        </p:nvPicPr>
        <p:blipFill>
          <a:blip r:embed="rId3"/>
          <a:srcRect/>
          <a:stretch/>
        </p:blipFill>
        <p:spPr>
          <a:xfrm>
            <a:off x="883544" y="2029868"/>
            <a:ext cx="635000" cy="635000"/>
          </a:xfrm>
          <a:prstGeom prst="roundRect">
            <a:avLst>
              <a:gd name="adj" fmla="val 2801"/>
            </a:avLst>
          </a:prstGeom>
        </p:spPr>
      </p:pic>
      <p:sp>
        <p:nvSpPr>
          <p:cNvPr id="23" name="TextBox 22">
            <a:extLst>
              <a:ext uri="{FF2B5EF4-FFF2-40B4-BE49-F238E27FC236}">
                <a16:creationId xmlns:a16="http://schemas.microsoft.com/office/drawing/2014/main" id="{007AB3FC-8448-DED6-AB3B-32FB27101982}"/>
              </a:ext>
            </a:extLst>
          </p:cNvPr>
          <p:cNvSpPr txBox="1"/>
          <p:nvPr/>
        </p:nvSpPr>
        <p:spPr>
          <a:xfrm>
            <a:off x="883544" y="2809875"/>
            <a:ext cx="3344072" cy="2569934"/>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The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Copilot Studio Kit </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is</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a comprehensive Power</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Platform-based set of capabilities designed to augment Microsoft  Copilot Studio. </a:t>
            </a:r>
          </a:p>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It helps makers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test agents</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use AI to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validate AI-generated content</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 easily track and report on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conversation KPIs</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 </a:t>
            </a:r>
          </a:p>
        </p:txBody>
      </p:sp>
      <p:sp>
        <p:nvSpPr>
          <p:cNvPr id="15" name="TextBox 14">
            <a:extLst>
              <a:ext uri="{FF2B5EF4-FFF2-40B4-BE49-F238E27FC236}">
                <a16:creationId xmlns:a16="http://schemas.microsoft.com/office/drawing/2014/main" id="{B7EB3467-6247-80DE-37F0-382710A75101}"/>
              </a:ext>
            </a:extLst>
          </p:cNvPr>
          <p:cNvSpPr txBox="1"/>
          <p:nvPr/>
        </p:nvSpPr>
        <p:spPr>
          <a:xfrm>
            <a:off x="8968670" y="6087426"/>
            <a:ext cx="2640718" cy="184666"/>
          </a:xfrm>
          <a:prstGeom prst="rect">
            <a:avLst/>
          </a:prstGeom>
          <a:noFill/>
        </p:spPr>
        <p:txBody>
          <a:bodyPr wrap="square" lIns="0" tIns="0" rIns="0" bIns="0">
            <a:spAutoFit/>
          </a:bodyPr>
          <a:lstStyle/>
          <a:p>
            <a:pPr marL="0" marR="0" lvl="0" indent="0" algn="r" defTabSz="29010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aka.ms/CopilotStudioKit</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C741A192-16B4-570D-66DE-C303C60D1F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68748" y="1855476"/>
            <a:ext cx="7099506" cy="3975723"/>
          </a:xfrm>
          <a:prstGeom prst="rect">
            <a:avLst/>
          </a:prstGeom>
        </p:spPr>
      </p:pic>
    </p:spTree>
    <p:extLst>
      <p:ext uri="{BB962C8B-B14F-4D97-AF65-F5344CB8AC3E}">
        <p14:creationId xmlns:p14="http://schemas.microsoft.com/office/powerpoint/2010/main" val="3946469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65C00-6EFD-A34C-8A4B-EC37F7A5389E}"/>
            </a:ext>
          </a:extLst>
        </p:cNvPr>
        <p:cNvGrpSpPr/>
        <p:nvPr/>
      </p:nvGrpSpPr>
      <p:grpSpPr>
        <a:xfrm>
          <a:off x="0" y="0"/>
          <a:ext cx="0" cy="0"/>
          <a:chOff x="0" y="0"/>
          <a:chExt cx="0" cy="0"/>
        </a:xfrm>
      </p:grpSpPr>
      <p:sp>
        <p:nvSpPr>
          <p:cNvPr id="25" name="Title 24">
            <a:extLst>
              <a:ext uri="{FF2B5EF4-FFF2-40B4-BE49-F238E27FC236}">
                <a16:creationId xmlns:a16="http://schemas.microsoft.com/office/drawing/2014/main" id="{A10B0E08-2074-7404-A7D4-4972EAC36F32}"/>
              </a:ext>
            </a:extLst>
          </p:cNvPr>
          <p:cNvSpPr>
            <a:spLocks noGrp="1"/>
          </p:cNvSpPr>
          <p:nvPr>
            <p:ph type="title"/>
          </p:nvPr>
        </p:nvSpPr>
        <p:spPr>
          <a:xfrm>
            <a:off x="588963" y="-1288472"/>
            <a:ext cx="11017250" cy="554038"/>
          </a:xfrm>
        </p:spPr>
        <p:txBody>
          <a:bodyPr/>
          <a:lstStyle/>
          <a:p>
            <a:r>
              <a:rPr lang="en-GB"/>
              <a:t>Can I combine Power Platform Pipelines and Copilot Studio Kit?</a:t>
            </a:r>
            <a:endParaRPr lang="en-US"/>
          </a:p>
        </p:txBody>
      </p:sp>
      <p:grpSp>
        <p:nvGrpSpPr>
          <p:cNvPr id="5" name="Group 4">
            <a:extLst>
              <a:ext uri="{FF2B5EF4-FFF2-40B4-BE49-F238E27FC236}">
                <a16:creationId xmlns:a16="http://schemas.microsoft.com/office/drawing/2014/main" id="{40BD4C0C-24F2-ED81-0FE1-28DB15BEEA38}"/>
              </a:ext>
              <a:ext uri="{C183D7F6-B498-43B3-948B-1728B52AA6E4}">
                <adec:decorative xmlns:adec="http://schemas.microsoft.com/office/drawing/2017/decorative" val="1"/>
              </a:ext>
            </a:extLst>
          </p:cNvPr>
          <p:cNvGrpSpPr/>
          <p:nvPr/>
        </p:nvGrpSpPr>
        <p:grpSpPr>
          <a:xfrm>
            <a:off x="2857243" y="1226796"/>
            <a:ext cx="842486" cy="896216"/>
            <a:chOff x="8591789" y="3803022"/>
            <a:chExt cx="1112346" cy="1183287"/>
          </a:xfrm>
        </p:grpSpPr>
        <p:pic>
          <p:nvPicPr>
            <p:cNvPr id="6" name="Picture 10">
              <a:extLst>
                <a:ext uri="{FF2B5EF4-FFF2-40B4-BE49-F238E27FC236}">
                  <a16:creationId xmlns:a16="http://schemas.microsoft.com/office/drawing/2014/main" id="{B04905D9-48E5-A73B-702C-5A1FF8CFB1A7}"/>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31CD2E1-F4F2-1D4B-2CDB-FD877782573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10" name="TextBox 9">
            <a:extLst>
              <a:ext uri="{FF2B5EF4-FFF2-40B4-BE49-F238E27FC236}">
                <a16:creationId xmlns:a16="http://schemas.microsoft.com/office/drawing/2014/main" id="{24B016B7-EC28-2E13-4845-5F43092CFC07}"/>
              </a:ext>
            </a:extLst>
          </p:cNvPr>
          <p:cNvSpPr txBox="1">
            <a:spLocks/>
          </p:cNvSpPr>
          <p:nvPr/>
        </p:nvSpPr>
        <p:spPr>
          <a:xfrm>
            <a:off x="1711148" y="2406348"/>
            <a:ext cx="3134676" cy="413815"/>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marL="180000" indent="-180000" algn="ctr" defTabSz="2275850" fontAlgn="base">
              <a:spcBef>
                <a:spcPts val="300"/>
              </a:spcBef>
              <a:spcAft>
                <a:spcPct val="0"/>
              </a:spcAft>
              <a:tabLst>
                <a:tab pos="3701239" algn="l"/>
              </a:tabLst>
              <a:defRPr sz="1600" b="1">
                <a:ln w="3175">
                  <a:noFill/>
                </a:ln>
                <a:solidFill>
                  <a:schemeClr val="bg1"/>
                </a:solidFill>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800" b="1" i="0" u="none" strike="noStrike" kern="1200" cap="none" spc="0" normalizeH="0" baseline="0" noProof="0">
                <a:ln w="3175">
                  <a:noFill/>
                </a:ln>
                <a:solidFill>
                  <a:srgbClr val="FFFFFF"/>
                </a:solidFill>
                <a:effectLst/>
                <a:uLnTx/>
                <a:uFillTx/>
                <a:latin typeface="Segoe UI Semibold"/>
                <a:ea typeface="+mn-ea"/>
                <a:cs typeface="Segoe UI" pitchFamily="34" charset="0"/>
              </a:rPr>
              <a:t>Power Platform Pipelines</a:t>
            </a:r>
          </a:p>
        </p:txBody>
      </p:sp>
      <p:sp>
        <p:nvSpPr>
          <p:cNvPr id="9" name="Plus 8" descr="Plus sign">
            <a:extLst>
              <a:ext uri="{FF2B5EF4-FFF2-40B4-BE49-F238E27FC236}">
                <a16:creationId xmlns:a16="http://schemas.microsoft.com/office/drawing/2014/main" id="{3075144C-EF8A-DF5E-551A-37222BAC9CC1}"/>
              </a:ext>
            </a:extLst>
          </p:cNvPr>
          <p:cNvSpPr/>
          <p:nvPr/>
        </p:nvSpPr>
        <p:spPr bwMode="auto">
          <a:xfrm>
            <a:off x="5933282" y="1681151"/>
            <a:ext cx="677774" cy="677774"/>
          </a:xfrm>
          <a:prstGeom prst="mathPlus">
            <a:avLst>
              <a:gd name="adj1" fmla="val 1053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CA240508-5219-8F4A-3A69-7D94A3BFD17F}"/>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8511659" y="1297602"/>
            <a:ext cx="754605" cy="754605"/>
          </a:xfrm>
          <a:prstGeom prst="roundRect">
            <a:avLst>
              <a:gd name="adj" fmla="val 0"/>
            </a:avLst>
          </a:prstGeom>
        </p:spPr>
      </p:pic>
      <p:sp>
        <p:nvSpPr>
          <p:cNvPr id="11" name="TextBox 10">
            <a:extLst>
              <a:ext uri="{FF2B5EF4-FFF2-40B4-BE49-F238E27FC236}">
                <a16:creationId xmlns:a16="http://schemas.microsoft.com/office/drawing/2014/main" id="{61053536-DB45-DF63-1E6D-B60E294FDE7F}"/>
              </a:ext>
            </a:extLst>
          </p:cNvPr>
          <p:cNvSpPr txBox="1">
            <a:spLocks/>
          </p:cNvSpPr>
          <p:nvPr/>
        </p:nvSpPr>
        <p:spPr>
          <a:xfrm>
            <a:off x="7698516" y="2406348"/>
            <a:ext cx="2380890" cy="413815"/>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spAutoFit/>
          </a:bodyPr>
          <a:lstStyle>
            <a:defPPr>
              <a:defRPr lang="en-US"/>
            </a:defPPr>
            <a:lvl1pPr marL="180000" indent="-180000" algn="ctr" defTabSz="2275850" fontAlgn="base">
              <a:spcBef>
                <a:spcPts val="300"/>
              </a:spcBef>
              <a:spcAft>
                <a:spcPct val="0"/>
              </a:spcAft>
              <a:tabLst>
                <a:tab pos="3701239" algn="l"/>
              </a:tabLst>
              <a:defRPr sz="1600" b="1">
                <a:ln w="3175">
                  <a:noFill/>
                </a:ln>
                <a:solidFill>
                  <a:schemeClr val="bg1"/>
                </a:solidFill>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800" b="1" i="0" u="none" strike="noStrike" kern="1200" cap="none" spc="0" normalizeH="0" baseline="0" noProof="0">
                <a:ln w="3175">
                  <a:noFill/>
                </a:ln>
                <a:solidFill>
                  <a:srgbClr val="FFFFFF"/>
                </a:solidFill>
                <a:effectLst/>
                <a:uLnTx/>
                <a:uFillTx/>
                <a:latin typeface="Segoe UI Semibold"/>
                <a:ea typeface="+mn-ea"/>
                <a:cs typeface="Segoe UI" pitchFamily="34" charset="0"/>
              </a:rPr>
              <a:t>Copilot Studio Kit</a:t>
            </a:r>
          </a:p>
        </p:txBody>
      </p:sp>
      <p:sp>
        <p:nvSpPr>
          <p:cNvPr id="22" name="Rounded Rectangle 21">
            <a:extLst>
              <a:ext uri="{FF2B5EF4-FFF2-40B4-BE49-F238E27FC236}">
                <a16:creationId xmlns:a16="http://schemas.microsoft.com/office/drawing/2014/main" id="{A152C031-D200-5936-31D9-BF911ADF31B7}"/>
              </a:ext>
              <a:ext uri="{C183D7F6-B498-43B3-948B-1728B52AA6E4}">
                <adec:decorative xmlns:adec="http://schemas.microsoft.com/office/drawing/2017/decorative" val="1"/>
              </a:ext>
            </a:extLst>
          </p:cNvPr>
          <p:cNvSpPr/>
          <p:nvPr/>
        </p:nvSpPr>
        <p:spPr bwMode="auto">
          <a:xfrm>
            <a:off x="588263" y="3387435"/>
            <a:ext cx="11015474" cy="2589300"/>
          </a:xfrm>
          <a:prstGeom prst="roundRect">
            <a:avLst>
              <a:gd name="adj" fmla="val 645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6" name="Title 1">
            <a:extLst>
              <a:ext uri="{FF2B5EF4-FFF2-40B4-BE49-F238E27FC236}">
                <a16:creationId xmlns:a16="http://schemas.microsoft.com/office/drawing/2014/main" id="{0370252F-E6A5-3C6C-A2F2-4C31E574166D}"/>
              </a:ext>
            </a:extLst>
          </p:cNvPr>
          <p:cNvSpPr txBox="1">
            <a:spLocks/>
          </p:cNvSpPr>
          <p:nvPr/>
        </p:nvSpPr>
        <p:spPr>
          <a:xfrm>
            <a:off x="1088159" y="3851089"/>
            <a:ext cx="10015682"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Can I combine Power Platform Pipelines and Copilot Studio Kit to increase the </a:t>
            </a:r>
            <a:r>
              <a:rPr kumimoji="0" lang="en-GB" sz="36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consistency and safety</a:t>
            </a: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 of my solution export/import?</a:t>
            </a:r>
          </a:p>
        </p:txBody>
      </p:sp>
    </p:spTree>
    <p:extLst>
      <p:ext uri="{BB962C8B-B14F-4D97-AF65-F5344CB8AC3E}">
        <p14:creationId xmlns:p14="http://schemas.microsoft.com/office/powerpoint/2010/main" val="3559937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836AD-4687-828A-9D31-A9651A21FC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52AD7E-7187-F037-6C8F-6482E501BE85}"/>
              </a:ext>
            </a:extLst>
          </p:cNvPr>
          <p:cNvSpPr>
            <a:spLocks noGrp="1"/>
          </p:cNvSpPr>
          <p:nvPr>
            <p:ph type="title"/>
          </p:nvPr>
        </p:nvSpPr>
        <p:spPr/>
        <p:txBody>
          <a:bodyPr/>
          <a:lstStyle/>
          <a:p>
            <a:r>
              <a:rPr lang="en-US"/>
              <a:t>Power Platform Pipelines + Copilot Studio Kit</a:t>
            </a:r>
          </a:p>
        </p:txBody>
      </p:sp>
      <p:sp>
        <p:nvSpPr>
          <p:cNvPr id="19" name="Rounded Rectangle 18" descr="A diagram that illustrates the integration of Power Platform Pipelines with the Copilot Studio Kit for automated solution deployment and testing. It begins with a Source Environment containing a solution file (Sol001.zip) that enters the pipeline.&#10;&#10;When the pipeline runs, it first pauses the deployment while test sets are created and executed. The results are saved in a Dataverse Table for tracking. Once all tests are completed, the pipeline retrieves the stage references from the Dataverse Table. If the tests are successful, the pipeline proceeds to deploy the solution to the Target Environment. However, if the tests fail, the pipeline halts and does not proceed with deployment.&#10;&#10;At the core of this process, Power Platform Pipelines handle the automated movement of solutions between environments, while the Copilot Studio Kit ensures that automated tests are executed before the final deployment. The flowchart visually represents this decision-making process, with one path leading to deployment success and another leading to a stopped pipeline if the tests fail.">
            <a:extLst>
              <a:ext uri="{FF2B5EF4-FFF2-40B4-BE49-F238E27FC236}">
                <a16:creationId xmlns:a16="http://schemas.microsoft.com/office/drawing/2014/main" id="{6140562C-77D6-36D2-C519-16DB37539921}"/>
              </a:ext>
              <a:ext uri="{C183D7F6-B498-43B3-948B-1728B52AA6E4}">
                <adec:decorative xmlns:adec="http://schemas.microsoft.com/office/drawing/2017/decorative" val="0"/>
              </a:ext>
            </a:extLst>
          </p:cNvPr>
          <p:cNvSpPr/>
          <p:nvPr/>
        </p:nvSpPr>
        <p:spPr bwMode="auto">
          <a:xfrm>
            <a:off x="588263" y="1436689"/>
            <a:ext cx="11015474" cy="4832350"/>
          </a:xfrm>
          <a:prstGeom prst="roundRect">
            <a:avLst>
              <a:gd name="adj" fmla="val 306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74" name="Arrow: Bent 33">
            <a:extLst>
              <a:ext uri="{FF2B5EF4-FFF2-40B4-BE49-F238E27FC236}">
                <a16:creationId xmlns:a16="http://schemas.microsoft.com/office/drawing/2014/main" id="{99A291CF-2CE2-4529-94AA-6B209444E081}"/>
              </a:ext>
              <a:ext uri="{C183D7F6-B498-43B3-948B-1728B52AA6E4}">
                <adec:decorative xmlns:adec="http://schemas.microsoft.com/office/drawing/2017/decorative" val="1"/>
              </a:ext>
            </a:extLst>
          </p:cNvPr>
          <p:cNvSpPr/>
          <p:nvPr/>
        </p:nvSpPr>
        <p:spPr bwMode="auto">
          <a:xfrm rot="16200000" flipV="1">
            <a:off x="7628440" y="2515741"/>
            <a:ext cx="1770888" cy="3469139"/>
          </a:xfrm>
          <a:prstGeom prst="bentArrow">
            <a:avLst>
              <a:gd name="adj1" fmla="val 26376"/>
              <a:gd name="adj2" fmla="val 25000"/>
              <a:gd name="adj3" fmla="val 25000"/>
              <a:gd name="adj4" fmla="val 43750"/>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sp>
        <p:nvSpPr>
          <p:cNvPr id="1075" name="Arrow: Bent 44">
            <a:extLst>
              <a:ext uri="{FF2B5EF4-FFF2-40B4-BE49-F238E27FC236}">
                <a16:creationId xmlns:a16="http://schemas.microsoft.com/office/drawing/2014/main" id="{38FE7563-3D16-0DC9-B680-5BFC834B2420}"/>
              </a:ext>
              <a:ext uri="{C183D7F6-B498-43B3-948B-1728B52AA6E4}">
                <adec:decorative xmlns:adec="http://schemas.microsoft.com/office/drawing/2017/decorative" val="1"/>
              </a:ext>
            </a:extLst>
          </p:cNvPr>
          <p:cNvSpPr/>
          <p:nvPr/>
        </p:nvSpPr>
        <p:spPr bwMode="auto">
          <a:xfrm rot="16200000" flipH="1" flipV="1">
            <a:off x="7806807" y="3643497"/>
            <a:ext cx="1207776" cy="3262764"/>
          </a:xfrm>
          <a:prstGeom prst="bentArrow">
            <a:avLst>
              <a:gd name="adj1" fmla="val 37480"/>
              <a:gd name="adj2" fmla="val 34835"/>
              <a:gd name="adj3" fmla="val 25000"/>
              <a:gd name="adj4" fmla="val 60868"/>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sp>
        <p:nvSpPr>
          <p:cNvPr id="1076" name="TextBox 1075">
            <a:extLst>
              <a:ext uri="{FF2B5EF4-FFF2-40B4-BE49-F238E27FC236}">
                <a16:creationId xmlns:a16="http://schemas.microsoft.com/office/drawing/2014/main" id="{A8D82DE8-2047-57B6-A567-FFA4E2D9C12F}"/>
              </a:ext>
              <a:ext uri="{C183D7F6-B498-43B3-948B-1728B52AA6E4}">
                <adec:decorative xmlns:adec="http://schemas.microsoft.com/office/drawing/2017/decorative" val="1"/>
              </a:ext>
            </a:extLst>
          </p:cNvPr>
          <p:cNvSpPr txBox="1"/>
          <p:nvPr/>
        </p:nvSpPr>
        <p:spPr>
          <a:xfrm>
            <a:off x="10013950" y="3627269"/>
            <a:ext cx="1464941"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Tests Succeeded</a:t>
            </a:r>
          </a:p>
        </p:txBody>
      </p:sp>
      <p:sp>
        <p:nvSpPr>
          <p:cNvPr id="1077" name="TextBox 1076">
            <a:extLst>
              <a:ext uri="{FF2B5EF4-FFF2-40B4-BE49-F238E27FC236}">
                <a16:creationId xmlns:a16="http://schemas.microsoft.com/office/drawing/2014/main" id="{BC42EC80-BBAB-A49C-2331-9646A2AF2768}"/>
              </a:ext>
              <a:ext uri="{C183D7F6-B498-43B3-948B-1728B52AA6E4}">
                <adec:decorative xmlns:adec="http://schemas.microsoft.com/office/drawing/2017/decorative" val="1"/>
              </a:ext>
            </a:extLst>
          </p:cNvPr>
          <p:cNvSpPr txBox="1"/>
          <p:nvPr/>
        </p:nvSpPr>
        <p:spPr>
          <a:xfrm>
            <a:off x="9932477" y="5771593"/>
            <a:ext cx="1260668"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Tests Failed</a:t>
            </a:r>
          </a:p>
        </p:txBody>
      </p:sp>
      <p:sp>
        <p:nvSpPr>
          <p:cNvPr id="43" name="TextBox 42">
            <a:extLst>
              <a:ext uri="{FF2B5EF4-FFF2-40B4-BE49-F238E27FC236}">
                <a16:creationId xmlns:a16="http://schemas.microsoft.com/office/drawing/2014/main" id="{85AB83C0-1AD6-DAB2-2014-B968867290DD}"/>
              </a:ext>
              <a:ext uri="{C183D7F6-B498-43B3-948B-1728B52AA6E4}">
                <adec:decorative xmlns:adec="http://schemas.microsoft.com/office/drawing/2017/decorative" val="1"/>
              </a:ext>
            </a:extLst>
          </p:cNvPr>
          <p:cNvSpPr txBox="1">
            <a:spLocks/>
          </p:cNvSpPr>
          <p:nvPr/>
        </p:nvSpPr>
        <p:spPr>
          <a:xfrm>
            <a:off x="9085859" y="1826351"/>
            <a:ext cx="2217358" cy="1459543"/>
          </a:xfrm>
          <a:prstGeom prst="roundRect">
            <a:avLst>
              <a:gd name="adj" fmla="val 11240"/>
            </a:avLst>
          </a:prstGeom>
          <a:gradFill flip="none" rotWithShape="1">
            <a:gsLst>
              <a:gs pos="80000">
                <a:srgbClr val="AC35AF"/>
              </a:gs>
              <a:gs pos="0">
                <a:srgbClr val="F65567"/>
              </a:gs>
            </a:gsLst>
            <a:path path="circle">
              <a:fillToRect l="100000" t="100000"/>
            </a:path>
            <a:tileRect r="-100000" b="-100000"/>
          </a:gradFill>
          <a:ln w="38100">
            <a:solidFill>
              <a:schemeClr val="bg1"/>
            </a:solidFill>
          </a:ln>
          <a:effectLst/>
        </p:spPr>
        <p:txBody>
          <a:bodyPr wrap="none" lIns="146957" tIns="25718" rIns="146957" bIns="72000" rtlCol="0" anchor="b">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Target</a:t>
            </a:r>
          </a:p>
          <a:p>
            <a:pPr marL="0" marR="0" lvl="0" indent="0" algn="l"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Environment</a:t>
            </a:r>
          </a:p>
        </p:txBody>
      </p:sp>
      <p:grpSp>
        <p:nvGrpSpPr>
          <p:cNvPr id="1059" name="Group 1058">
            <a:extLst>
              <a:ext uri="{FF2B5EF4-FFF2-40B4-BE49-F238E27FC236}">
                <a16:creationId xmlns:a16="http://schemas.microsoft.com/office/drawing/2014/main" id="{B9914D87-C624-9349-2255-BA469A552B06}"/>
              </a:ext>
              <a:ext uri="{C183D7F6-B498-43B3-948B-1728B52AA6E4}">
                <adec:decorative xmlns:adec="http://schemas.microsoft.com/office/drawing/2017/decorative" val="1"/>
              </a:ext>
            </a:extLst>
          </p:cNvPr>
          <p:cNvGrpSpPr/>
          <p:nvPr/>
        </p:nvGrpSpPr>
        <p:grpSpPr>
          <a:xfrm>
            <a:off x="888783" y="1826351"/>
            <a:ext cx="2206752" cy="1459543"/>
            <a:chOff x="888783" y="1826351"/>
            <a:chExt cx="2206752" cy="1459543"/>
          </a:xfrm>
        </p:grpSpPr>
        <p:sp>
          <p:nvSpPr>
            <p:cNvPr id="42" name="TextBox 41">
              <a:extLst>
                <a:ext uri="{FF2B5EF4-FFF2-40B4-BE49-F238E27FC236}">
                  <a16:creationId xmlns:a16="http://schemas.microsoft.com/office/drawing/2014/main" id="{A002E121-E1D1-E9F2-109F-D9E26DC70A76}"/>
                </a:ext>
                <a:ext uri="{C183D7F6-B498-43B3-948B-1728B52AA6E4}">
                  <adec:decorative xmlns:adec="http://schemas.microsoft.com/office/drawing/2017/decorative" val="1"/>
                </a:ext>
              </a:extLst>
            </p:cNvPr>
            <p:cNvSpPr txBox="1">
              <a:spLocks/>
            </p:cNvSpPr>
            <p:nvPr/>
          </p:nvSpPr>
          <p:spPr>
            <a:xfrm>
              <a:off x="888783" y="1826351"/>
              <a:ext cx="2206752" cy="1459543"/>
            </a:xfrm>
            <a:prstGeom prst="roundRect">
              <a:avLst>
                <a:gd name="adj" fmla="val 10349"/>
              </a:avLst>
            </a:prstGeom>
            <a:gradFill flip="none" rotWithShape="1">
              <a:gsLst>
                <a:gs pos="80000">
                  <a:srgbClr val="0A6BBA"/>
                </a:gs>
                <a:gs pos="0">
                  <a:srgbClr val="318581"/>
                </a:gs>
              </a:gsLst>
              <a:path path="circle">
                <a:fillToRect l="100000" t="100000"/>
              </a:path>
              <a:tileRect r="-100000" b="-100000"/>
            </a:gradFill>
            <a:ln w="38100">
              <a:solidFill>
                <a:schemeClr val="bg1"/>
              </a:solidFill>
            </a:ln>
            <a:effectLst/>
          </p:spPr>
          <p:txBody>
            <a:bodyPr wrap="none" lIns="146957" tIns="25718" rIns="146957" bIns="108000" rtlCol="0" anchor="b">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Source </a:t>
              </a:r>
              <a:b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b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Environment</a:t>
              </a:r>
            </a:p>
          </p:txBody>
        </p:sp>
        <p:pic>
          <p:nvPicPr>
            <p:cNvPr id="46" name="Picture 10">
              <a:extLst>
                <a:ext uri="{FF2B5EF4-FFF2-40B4-BE49-F238E27FC236}">
                  <a16:creationId xmlns:a16="http://schemas.microsoft.com/office/drawing/2014/main" id="{F31FDFAA-6A32-771E-7761-C52AFC39BBD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8705" y="1866975"/>
              <a:ext cx="707900" cy="707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0E7BD527-3F25-7CC3-A9A8-9C5BCD1B6413}"/>
                </a:ext>
                <a:ext uri="{C183D7F6-B498-43B3-948B-1728B52AA6E4}">
                  <adec:decorative xmlns:adec="http://schemas.microsoft.com/office/drawing/2017/decorative" val="1"/>
                </a:ext>
              </a:extLst>
            </p:cNvPr>
            <p:cNvSpPr txBox="1"/>
            <p:nvPr/>
          </p:nvSpPr>
          <p:spPr>
            <a:xfrm>
              <a:off x="1630595" y="2036259"/>
              <a:ext cx="1346980"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Sol001.zip</a:t>
              </a:r>
            </a:p>
          </p:txBody>
        </p:sp>
      </p:grpSp>
      <p:pic>
        <p:nvPicPr>
          <p:cNvPr id="1042" name="Graphic 1041">
            <a:extLst>
              <a:ext uri="{FF2B5EF4-FFF2-40B4-BE49-F238E27FC236}">
                <a16:creationId xmlns:a16="http://schemas.microsoft.com/office/drawing/2014/main" id="{AAF8BFB3-AE08-D9C2-B067-623322FFFCB8}"/>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5628355" y="5390534"/>
            <a:ext cx="386019" cy="386019"/>
          </a:xfrm>
          <a:prstGeom prst="rect">
            <a:avLst/>
          </a:prstGeom>
        </p:spPr>
      </p:pic>
      <p:pic>
        <p:nvPicPr>
          <p:cNvPr id="1045" name="Picture 1044">
            <a:extLst>
              <a:ext uri="{FF2B5EF4-FFF2-40B4-BE49-F238E27FC236}">
                <a16:creationId xmlns:a16="http://schemas.microsoft.com/office/drawing/2014/main" id="{16DEC306-E5BD-E832-FCB9-CEDC6E3870D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l="-8113" b="-4081"/>
          <a:stretch/>
        </p:blipFill>
        <p:spPr>
          <a:xfrm>
            <a:off x="5587918" y="4159822"/>
            <a:ext cx="466892" cy="449479"/>
          </a:xfrm>
          <a:prstGeom prst="rect">
            <a:avLst/>
          </a:prstGeom>
        </p:spPr>
      </p:pic>
      <p:sp>
        <p:nvSpPr>
          <p:cNvPr id="1046" name="TextBox 1045">
            <a:extLst>
              <a:ext uri="{FF2B5EF4-FFF2-40B4-BE49-F238E27FC236}">
                <a16:creationId xmlns:a16="http://schemas.microsoft.com/office/drawing/2014/main" id="{D1E32B9F-7C9A-3446-F383-770EA26AC376}"/>
              </a:ext>
              <a:ext uri="{C183D7F6-B498-43B3-948B-1728B52AA6E4}">
                <adec:decorative xmlns:adec="http://schemas.microsoft.com/office/drawing/2017/decorative" val="1"/>
              </a:ext>
            </a:extLst>
          </p:cNvPr>
          <p:cNvSpPr txBox="1"/>
          <p:nvPr/>
        </p:nvSpPr>
        <p:spPr>
          <a:xfrm>
            <a:off x="4863416" y="4633411"/>
            <a:ext cx="1915896"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Power Platform Pipelines </a:t>
            </a:r>
            <a:endParaRPr kumimoji="0" lang="en-US" sz="1765"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50" name="TextBox 1049">
            <a:extLst>
              <a:ext uri="{FF2B5EF4-FFF2-40B4-BE49-F238E27FC236}">
                <a16:creationId xmlns:a16="http://schemas.microsoft.com/office/drawing/2014/main" id="{5CB57E9D-7580-BDCD-46CC-B0A3F199F08B}"/>
              </a:ext>
              <a:ext uri="{C183D7F6-B498-43B3-948B-1728B52AA6E4}">
                <adec:decorative xmlns:adec="http://schemas.microsoft.com/office/drawing/2017/decorative" val="1"/>
              </a:ext>
            </a:extLst>
          </p:cNvPr>
          <p:cNvSpPr txBox="1">
            <a:spLocks/>
          </p:cNvSpPr>
          <p:nvPr/>
        </p:nvSpPr>
        <p:spPr>
          <a:xfrm>
            <a:off x="4863416" y="5849132"/>
            <a:ext cx="1915896" cy="336781"/>
          </a:xfrm>
          <a:prstGeom prst="roundRect">
            <a:avLst>
              <a:gd name="adj" fmla="val 35587"/>
            </a:avLst>
          </a:prstGeom>
          <a:gradFill flip="none" rotWithShape="1">
            <a:gsLst>
              <a:gs pos="80000">
                <a:srgbClr val="0A6BBA"/>
              </a:gs>
              <a:gs pos="0">
                <a:srgbClr val="AC35AF"/>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Copilot Studio Kit</a:t>
            </a:r>
          </a:p>
        </p:txBody>
      </p:sp>
      <p:pic>
        <p:nvPicPr>
          <p:cNvPr id="1060" name="Picture 2">
            <a:extLst>
              <a:ext uri="{FF2B5EF4-FFF2-40B4-BE49-F238E27FC236}">
                <a16:creationId xmlns:a16="http://schemas.microsoft.com/office/drawing/2014/main" id="{C305FBEB-5A54-3DA8-BA91-DA8D80A0BDFF}"/>
              </a:ext>
              <a:ext uri="{C183D7F6-B498-43B3-948B-1728B52AA6E4}">
                <adec:decorative xmlns:adec="http://schemas.microsoft.com/office/drawing/2017/decorative" val="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375440" y="1752188"/>
            <a:ext cx="580868" cy="485635"/>
          </a:xfrm>
          <a:prstGeom prst="rect">
            <a:avLst/>
          </a:prstGeom>
          <a:noFill/>
          <a:extLst>
            <a:ext uri="{909E8E84-426E-40DD-AFC4-6F175D3DCCD1}">
              <a14:hiddenFill xmlns:a14="http://schemas.microsoft.com/office/drawing/2010/main">
                <a:solidFill>
                  <a:srgbClr val="FFFFFF"/>
                </a:solidFill>
              </a14:hiddenFill>
            </a:ext>
          </a:extLst>
        </p:spPr>
      </p:pic>
      <p:grpSp>
        <p:nvGrpSpPr>
          <p:cNvPr id="1061" name="Group 1060">
            <a:extLst>
              <a:ext uri="{FF2B5EF4-FFF2-40B4-BE49-F238E27FC236}">
                <a16:creationId xmlns:a16="http://schemas.microsoft.com/office/drawing/2014/main" id="{0F42BB78-F4E7-D64F-9688-C4E0597355D6}"/>
              </a:ext>
              <a:ext uri="{C183D7F6-B498-43B3-948B-1728B52AA6E4}">
                <adec:decorative xmlns:adec="http://schemas.microsoft.com/office/drawing/2017/decorative" val="1"/>
              </a:ext>
            </a:extLst>
          </p:cNvPr>
          <p:cNvGrpSpPr/>
          <p:nvPr/>
        </p:nvGrpSpPr>
        <p:grpSpPr>
          <a:xfrm>
            <a:off x="5781185" y="1721489"/>
            <a:ext cx="629630" cy="547032"/>
            <a:chOff x="5706169" y="2613831"/>
            <a:chExt cx="921841" cy="800910"/>
          </a:xfrm>
        </p:grpSpPr>
        <p:pic>
          <p:nvPicPr>
            <p:cNvPr id="1062" name="Graphic 1061">
              <a:extLst>
                <a:ext uri="{FF2B5EF4-FFF2-40B4-BE49-F238E27FC236}">
                  <a16:creationId xmlns:a16="http://schemas.microsoft.com/office/drawing/2014/main" id="{4FAEE5BE-1995-457A-49FC-8E0CE8E138C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6169" y="2613831"/>
              <a:ext cx="724298" cy="724298"/>
            </a:xfrm>
            <a:prstGeom prst="rect">
              <a:avLst/>
            </a:prstGeom>
          </p:spPr>
        </p:pic>
        <p:pic>
          <p:nvPicPr>
            <p:cNvPr id="1063" name="Picture 4">
              <a:extLst>
                <a:ext uri="{FF2B5EF4-FFF2-40B4-BE49-F238E27FC236}">
                  <a16:creationId xmlns:a16="http://schemas.microsoft.com/office/drawing/2014/main" id="{D6CD9D99-D919-0F4C-58E3-75925283F101}"/>
                </a:ext>
                <a:ext uri="{C183D7F6-B498-43B3-948B-1728B52AA6E4}">
                  <adec:decorative xmlns:adec="http://schemas.microsoft.com/office/drawing/2017/decorative" val="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63370" y="2950101"/>
              <a:ext cx="464640" cy="464640"/>
            </a:xfrm>
            <a:prstGeom prst="rect">
              <a:avLst/>
            </a:prstGeom>
            <a:noFill/>
            <a:extLst>
              <a:ext uri="{909E8E84-426E-40DD-AFC4-6F175D3DCCD1}">
                <a14:hiddenFill xmlns:a14="http://schemas.microsoft.com/office/drawing/2010/main">
                  <a:solidFill>
                    <a:srgbClr val="FFFFFF"/>
                  </a:solidFill>
                </a14:hiddenFill>
              </a:ext>
            </a:extLst>
          </p:spPr>
        </p:pic>
      </p:grpSp>
      <p:sp>
        <p:nvSpPr>
          <p:cNvPr id="1064" name="TextBox 1063">
            <a:extLst>
              <a:ext uri="{FF2B5EF4-FFF2-40B4-BE49-F238E27FC236}">
                <a16:creationId xmlns:a16="http://schemas.microsoft.com/office/drawing/2014/main" id="{3DD48F3D-41A6-E85B-93CD-921CE731C540}"/>
              </a:ext>
              <a:ext uri="{C183D7F6-B498-43B3-948B-1728B52AA6E4}">
                <adec:decorative xmlns:adec="http://schemas.microsoft.com/office/drawing/2017/decorative" val="1"/>
              </a:ext>
            </a:extLst>
          </p:cNvPr>
          <p:cNvSpPr txBox="1"/>
          <p:nvPr/>
        </p:nvSpPr>
        <p:spPr>
          <a:xfrm>
            <a:off x="3365355" y="2437577"/>
            <a:ext cx="2590432" cy="146963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
                <a:srgbClr val="0078D4"/>
              </a:buClr>
              <a:buSzPct val="130000"/>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When the pipeline runs</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Puts the pipeline on hold </a:t>
            </a:r>
            <a:r>
              <a:rPr kumimoji="0" lang="en-US" sz="1200" b="0" i="1" u="none" strike="noStrike" kern="1200" cap="none" spc="0" normalizeH="0" baseline="0" noProof="0">
                <a:ln>
                  <a:noFill/>
                </a:ln>
                <a:solidFill>
                  <a:srgbClr val="000000"/>
                </a:solidFill>
                <a:effectLst/>
                <a:uLnTx/>
                <a:uFillTx/>
                <a:latin typeface="Segoe UI"/>
                <a:ea typeface="+mn-ea"/>
                <a:cs typeface="+mn-cs"/>
              </a:rPr>
              <a:t>(</a:t>
            </a:r>
            <a:r>
              <a:rPr kumimoji="0" lang="en-US" sz="1200" b="0" i="1" u="none" strike="noStrike" kern="1200" cap="none" spc="0" normalizeH="0" baseline="0" noProof="0" err="1">
                <a:ln>
                  <a:noFill/>
                </a:ln>
                <a:solidFill>
                  <a:srgbClr val="000000"/>
                </a:solidFill>
                <a:effectLst/>
                <a:uLnTx/>
                <a:uFillTx/>
                <a:latin typeface="Segoe UI"/>
                <a:ea typeface="+mn-ea"/>
                <a:cs typeface="+mn-cs"/>
              </a:rPr>
              <a:t>OnDeploymentRequested</a:t>
            </a:r>
            <a:r>
              <a:rPr kumimoji="0" lang="en-US" sz="1200" b="0" i="1"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Creates and runs test sets (</a:t>
            </a:r>
            <a:r>
              <a:rPr kumimoji="0" lang="en-US" sz="1200" b="0" i="1" u="none" strike="noStrike" kern="1200" cap="none" spc="0" normalizeH="0" baseline="0" noProof="0" err="1">
                <a:ln>
                  <a:noFill/>
                </a:ln>
                <a:solidFill>
                  <a:srgbClr val="000000"/>
                </a:solidFill>
                <a:effectLst/>
                <a:uLnTx/>
                <a:uFillTx/>
                <a:latin typeface="Segoe UI"/>
                <a:ea typeface="+mn-ea"/>
                <a:cs typeface="+mn-cs"/>
              </a:rPr>
              <a:t>cat_RunCopilotTests</a:t>
            </a:r>
            <a:r>
              <a:rPr kumimoji="0" lang="en-US" sz="1200" b="0" i="0"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Save the test and the pipeline stage references in a </a:t>
            </a:r>
            <a:r>
              <a:rPr kumimoji="0" lang="en-US" sz="1200" b="0" i="0" u="none" strike="noStrike" kern="1200" cap="none" spc="0" normalizeH="0" baseline="0" noProof="0">
                <a:ln>
                  <a:noFill/>
                </a:ln>
                <a:solidFill>
                  <a:srgbClr val="0078D4"/>
                </a:solidFill>
                <a:effectLst/>
                <a:uLnTx/>
                <a:uFillTx/>
                <a:latin typeface="Segoe UI"/>
                <a:ea typeface="+mn-ea"/>
                <a:cs typeface="+mn-cs"/>
              </a:rPr>
              <a:t>Dataverse Table</a:t>
            </a:r>
          </a:p>
        </p:txBody>
      </p:sp>
      <p:sp>
        <p:nvSpPr>
          <p:cNvPr id="1065" name="Arrow: Bent 36">
            <a:extLst>
              <a:ext uri="{FF2B5EF4-FFF2-40B4-BE49-F238E27FC236}">
                <a16:creationId xmlns:a16="http://schemas.microsoft.com/office/drawing/2014/main" id="{E5A78015-64ED-E0C2-1E56-EAB1B8227556}"/>
              </a:ext>
              <a:ext uri="{C183D7F6-B498-43B3-948B-1728B52AA6E4}">
                <adec:decorative xmlns:adec="http://schemas.microsoft.com/office/drawing/2017/decorative" val="1"/>
              </a:ext>
            </a:extLst>
          </p:cNvPr>
          <p:cNvSpPr/>
          <p:nvPr/>
        </p:nvSpPr>
        <p:spPr bwMode="auto">
          <a:xfrm rot="16200000">
            <a:off x="2333761" y="2621984"/>
            <a:ext cx="1865750" cy="3193569"/>
          </a:xfrm>
          <a:prstGeom prst="bentArrow">
            <a:avLst>
              <a:gd name="adj1" fmla="val 27168"/>
              <a:gd name="adj2" fmla="val 21015"/>
              <a:gd name="adj3" fmla="val 0"/>
              <a:gd name="adj4" fmla="val 43750"/>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grpSp>
        <p:nvGrpSpPr>
          <p:cNvPr id="1066" name="Group 1065">
            <a:extLst>
              <a:ext uri="{FF2B5EF4-FFF2-40B4-BE49-F238E27FC236}">
                <a16:creationId xmlns:a16="http://schemas.microsoft.com/office/drawing/2014/main" id="{D9032361-9419-8850-5523-64494F8420F3}"/>
              </a:ext>
              <a:ext uri="{C183D7F6-B498-43B3-948B-1728B52AA6E4}">
                <adec:decorative xmlns:adec="http://schemas.microsoft.com/office/drawing/2017/decorative" val="1"/>
              </a:ext>
            </a:extLst>
          </p:cNvPr>
          <p:cNvGrpSpPr/>
          <p:nvPr/>
        </p:nvGrpSpPr>
        <p:grpSpPr>
          <a:xfrm>
            <a:off x="3572248" y="4259413"/>
            <a:ext cx="1133328" cy="1133328"/>
            <a:chOff x="215718" y="3497797"/>
            <a:chExt cx="1133328" cy="1133328"/>
          </a:xfrm>
        </p:grpSpPr>
        <p:pic>
          <p:nvPicPr>
            <p:cNvPr id="1067" name="Picture 10">
              <a:extLst>
                <a:ext uri="{FF2B5EF4-FFF2-40B4-BE49-F238E27FC236}">
                  <a16:creationId xmlns:a16="http://schemas.microsoft.com/office/drawing/2014/main" id="{97AFC100-58EA-3018-346C-7620BE957180}"/>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15718" y="3497797"/>
              <a:ext cx="1133328" cy="1133328"/>
            </a:xfrm>
            <a:prstGeom prst="rect">
              <a:avLst/>
            </a:prstGeom>
            <a:noFill/>
            <a:extLst>
              <a:ext uri="{909E8E84-426E-40DD-AFC4-6F175D3DCCD1}">
                <a14:hiddenFill xmlns:a14="http://schemas.microsoft.com/office/drawing/2010/main">
                  <a:solidFill>
                    <a:srgbClr val="FFFFFF"/>
                  </a:solidFill>
                </a14:hiddenFill>
              </a:ext>
            </a:extLst>
          </p:spPr>
        </p:pic>
        <p:sp>
          <p:nvSpPr>
            <p:cNvPr id="1068" name="TextBox 1067">
              <a:extLst>
                <a:ext uri="{FF2B5EF4-FFF2-40B4-BE49-F238E27FC236}">
                  <a16:creationId xmlns:a16="http://schemas.microsoft.com/office/drawing/2014/main" id="{C7B7987B-77FA-BCD3-2B0A-83CD17F74F63}"/>
                </a:ext>
                <a:ext uri="{C183D7F6-B498-43B3-948B-1728B52AA6E4}">
                  <adec:decorative xmlns:adec="http://schemas.microsoft.com/office/drawing/2017/decorative" val="1"/>
                </a:ext>
              </a:extLst>
            </p:cNvPr>
            <p:cNvSpPr txBox="1"/>
            <p:nvPr/>
          </p:nvSpPr>
          <p:spPr>
            <a:xfrm>
              <a:off x="387661" y="4108409"/>
              <a:ext cx="78944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Sol001.zip</a:t>
              </a:r>
            </a:p>
          </p:txBody>
        </p:sp>
      </p:grpSp>
      <p:pic>
        <p:nvPicPr>
          <p:cNvPr id="1069" name="Picture 2">
            <a:extLst>
              <a:ext uri="{FF2B5EF4-FFF2-40B4-BE49-F238E27FC236}">
                <a16:creationId xmlns:a16="http://schemas.microsoft.com/office/drawing/2014/main" id="{44189FCC-D5FC-C2A2-1DDF-504D81A00399}"/>
              </a:ext>
              <a:ext uri="{C183D7F6-B498-43B3-948B-1728B52AA6E4}">
                <adec:decorative xmlns:adec="http://schemas.microsoft.com/office/drawing/2017/decorative" val="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235692" y="1752188"/>
            <a:ext cx="580868" cy="485635"/>
          </a:xfrm>
          <a:prstGeom prst="rect">
            <a:avLst/>
          </a:prstGeom>
          <a:noFill/>
          <a:extLst>
            <a:ext uri="{909E8E84-426E-40DD-AFC4-6F175D3DCCD1}">
              <a14:hiddenFill xmlns:a14="http://schemas.microsoft.com/office/drawing/2010/main">
                <a:solidFill>
                  <a:srgbClr val="FFFFFF"/>
                </a:solidFill>
              </a14:hiddenFill>
            </a:ext>
          </a:extLst>
        </p:spPr>
      </p:pic>
      <p:sp>
        <p:nvSpPr>
          <p:cNvPr id="1070" name="TextBox 1069">
            <a:extLst>
              <a:ext uri="{FF2B5EF4-FFF2-40B4-BE49-F238E27FC236}">
                <a16:creationId xmlns:a16="http://schemas.microsoft.com/office/drawing/2014/main" id="{4E6E53DA-1705-CBAA-13DE-BFF3C482D4EC}"/>
              </a:ext>
              <a:ext uri="{C183D7F6-B498-43B3-948B-1728B52AA6E4}">
                <adec:decorative xmlns:adec="http://schemas.microsoft.com/office/drawing/2017/decorative" val="1"/>
              </a:ext>
            </a:extLst>
          </p:cNvPr>
          <p:cNvSpPr txBox="1"/>
          <p:nvPr/>
        </p:nvSpPr>
        <p:spPr>
          <a:xfrm>
            <a:off x="6225607" y="2437577"/>
            <a:ext cx="2590432" cy="143885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
                <a:srgbClr val="0078D4"/>
              </a:buClr>
              <a:buSzPct val="130000"/>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When all tests are completed</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Gets the pipeline stage references in the </a:t>
            </a:r>
            <a:r>
              <a:rPr kumimoji="0" lang="en-US" sz="1200" b="0" i="0" u="none" strike="noStrike" kern="1200" cap="none" spc="0" normalizeH="0" baseline="0" noProof="0">
                <a:ln>
                  <a:noFill/>
                </a:ln>
                <a:solidFill>
                  <a:srgbClr val="0078D4"/>
                </a:solidFill>
                <a:effectLst/>
                <a:uLnTx/>
                <a:uFillTx/>
                <a:latin typeface="Segoe UI"/>
                <a:ea typeface="+mn-ea"/>
                <a:cs typeface="+mn-cs"/>
              </a:rPr>
              <a:t>Dataverse Table</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If all tests succeed, completes the pipeline </a:t>
            </a:r>
            <a:r>
              <a:rPr kumimoji="0" lang="en-US" sz="1200" b="0" i="1" u="none" strike="noStrike" kern="1200" cap="none" spc="0" normalizeH="0" baseline="0" noProof="0">
                <a:ln>
                  <a:noFill/>
                </a:ln>
                <a:solidFill>
                  <a:srgbClr val="000000"/>
                </a:solidFill>
                <a:effectLst/>
                <a:uLnTx/>
                <a:uFillTx/>
                <a:latin typeface="Segoe UI"/>
                <a:ea typeface="+mn-ea"/>
                <a:cs typeface="+mn-cs"/>
              </a:rPr>
              <a:t>(</a:t>
            </a:r>
            <a:r>
              <a:rPr kumimoji="0" lang="en-US" sz="1200" b="0" i="1" u="none" strike="noStrike" kern="1200" cap="none" spc="0" normalizeH="0" baseline="0" noProof="0" err="1">
                <a:ln>
                  <a:noFill/>
                </a:ln>
                <a:solidFill>
                  <a:srgbClr val="000000"/>
                </a:solidFill>
                <a:effectLst/>
                <a:uLnTx/>
                <a:uFillTx/>
                <a:latin typeface="Segoe UI"/>
                <a:ea typeface="+mn-ea"/>
                <a:cs typeface="+mn-cs"/>
              </a:rPr>
              <a:t>UpdatePreExportStepStatus</a:t>
            </a:r>
            <a:r>
              <a:rPr kumimoji="0" lang="en-US" sz="1200" b="0" i="1"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If not, stops the pipeline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1" name="Group 1070">
            <a:extLst>
              <a:ext uri="{FF2B5EF4-FFF2-40B4-BE49-F238E27FC236}">
                <a16:creationId xmlns:a16="http://schemas.microsoft.com/office/drawing/2014/main" id="{C5F8AAB8-3F13-02D3-1F3D-314CE7657457}"/>
              </a:ext>
              <a:ext uri="{C183D7F6-B498-43B3-948B-1728B52AA6E4}">
                <adec:decorative xmlns:adec="http://schemas.microsoft.com/office/drawing/2017/decorative" val="1"/>
              </a:ext>
            </a:extLst>
          </p:cNvPr>
          <p:cNvGrpSpPr/>
          <p:nvPr/>
        </p:nvGrpSpPr>
        <p:grpSpPr>
          <a:xfrm>
            <a:off x="6877869" y="4259413"/>
            <a:ext cx="1133328" cy="1133328"/>
            <a:chOff x="215718" y="3497797"/>
            <a:chExt cx="1133328" cy="1133328"/>
          </a:xfrm>
        </p:grpSpPr>
        <p:pic>
          <p:nvPicPr>
            <p:cNvPr id="1072" name="Picture 10">
              <a:extLst>
                <a:ext uri="{FF2B5EF4-FFF2-40B4-BE49-F238E27FC236}">
                  <a16:creationId xmlns:a16="http://schemas.microsoft.com/office/drawing/2014/main" id="{3BF50FDA-4E29-0DAB-1653-516AC71C608B}"/>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15718" y="3497797"/>
              <a:ext cx="1133328" cy="1133328"/>
            </a:xfrm>
            <a:prstGeom prst="rect">
              <a:avLst/>
            </a:prstGeom>
            <a:noFill/>
            <a:extLst>
              <a:ext uri="{909E8E84-426E-40DD-AFC4-6F175D3DCCD1}">
                <a14:hiddenFill xmlns:a14="http://schemas.microsoft.com/office/drawing/2010/main">
                  <a:solidFill>
                    <a:srgbClr val="FFFFFF"/>
                  </a:solidFill>
                </a14:hiddenFill>
              </a:ext>
            </a:extLst>
          </p:spPr>
        </p:pic>
        <p:sp>
          <p:nvSpPr>
            <p:cNvPr id="1073" name="TextBox 1072">
              <a:extLst>
                <a:ext uri="{FF2B5EF4-FFF2-40B4-BE49-F238E27FC236}">
                  <a16:creationId xmlns:a16="http://schemas.microsoft.com/office/drawing/2014/main" id="{D910D820-7B60-032B-3BD7-CECFA20ADA2D}"/>
                </a:ext>
                <a:ext uri="{C183D7F6-B498-43B3-948B-1728B52AA6E4}">
                  <adec:decorative xmlns:adec="http://schemas.microsoft.com/office/drawing/2017/decorative" val="1"/>
                </a:ext>
              </a:extLst>
            </p:cNvPr>
            <p:cNvSpPr txBox="1"/>
            <p:nvPr/>
          </p:nvSpPr>
          <p:spPr>
            <a:xfrm>
              <a:off x="387661" y="4108409"/>
              <a:ext cx="78944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Sol001.zip</a:t>
              </a:r>
            </a:p>
          </p:txBody>
        </p:sp>
      </p:grpSp>
    </p:spTree>
    <p:extLst>
      <p:ext uri="{BB962C8B-B14F-4D97-AF65-F5344CB8AC3E}">
        <p14:creationId xmlns:p14="http://schemas.microsoft.com/office/powerpoint/2010/main" val="172729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669C6-503A-3FAF-AFFD-765FF3E8B49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27B5D06-1CCC-D28F-BF33-3F605A7A1A6D}"/>
              </a:ext>
            </a:extLst>
          </p:cNvPr>
          <p:cNvSpPr>
            <a:spLocks noGrp="1"/>
          </p:cNvSpPr>
          <p:nvPr>
            <p:ph type="body" sz="quarter" idx="11"/>
          </p:nvPr>
        </p:nvSpPr>
        <p:spPr/>
        <p:txBody>
          <a:bodyPr/>
          <a:lstStyle/>
          <a:p>
            <a:r>
              <a:rPr lang="en-US"/>
              <a:t>Test strategy</a:t>
            </a:r>
          </a:p>
        </p:txBody>
      </p:sp>
      <p:sp>
        <p:nvSpPr>
          <p:cNvPr id="3" name="Text Placeholder 2">
            <a:extLst>
              <a:ext uri="{FF2B5EF4-FFF2-40B4-BE49-F238E27FC236}">
                <a16:creationId xmlns:a16="http://schemas.microsoft.com/office/drawing/2014/main" id="{3F945FBB-5F97-164F-94A8-A8CB67735409}"/>
              </a:ext>
            </a:extLst>
          </p:cNvPr>
          <p:cNvSpPr>
            <a:spLocks noGrp="1"/>
          </p:cNvSpPr>
          <p:nvPr>
            <p:ph type="body" sz="quarter" idx="12"/>
          </p:nvPr>
        </p:nvSpPr>
        <p:spPr/>
        <p:txBody>
          <a:bodyPr/>
          <a:lstStyle/>
          <a:p>
            <a:r>
              <a:rPr lang="en-US"/>
              <a:t>Test plan and non-functional requirements</a:t>
            </a:r>
          </a:p>
        </p:txBody>
      </p:sp>
      <p:sp>
        <p:nvSpPr>
          <p:cNvPr id="7" name="Text Placeholder 4">
            <a:extLst>
              <a:ext uri="{FF2B5EF4-FFF2-40B4-BE49-F238E27FC236}">
                <a16:creationId xmlns:a16="http://schemas.microsoft.com/office/drawing/2014/main" id="{5434A55E-6B93-686D-D93A-4D9E741D5F22}"/>
              </a:ext>
            </a:extLst>
          </p:cNvPr>
          <p:cNvSpPr>
            <a:spLocks noGrp="1"/>
          </p:cNvSpPr>
          <p:nvPr>
            <p:ph type="body" sz="quarter" idx="15"/>
          </p:nvPr>
        </p:nvSpPr>
        <p:spPr>
          <a:xfrm>
            <a:off x="8967788" y="0"/>
            <a:ext cx="3224212" cy="23284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Understand your plans to validate that your agents and integrations work as expected.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Bulk test with the Copilot Studio Kit</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How To Use Copilot Studio Kit for Test Automation</a:t>
            </a:r>
            <a:r>
              <a:rPr lang="en-US" sz="1200">
                <a:latin typeface="Aptos" panose="020B0004020202020204" pitchFamily="34" charset="0"/>
              </a:rPr>
              <a:t> (video)</a:t>
            </a:r>
          </a:p>
        </p:txBody>
      </p:sp>
      <p:graphicFrame>
        <p:nvGraphicFramePr>
          <p:cNvPr id="4" name="Table 42">
            <a:extLst>
              <a:ext uri="{FF2B5EF4-FFF2-40B4-BE49-F238E27FC236}">
                <a16:creationId xmlns:a16="http://schemas.microsoft.com/office/drawing/2014/main" id="{C528D00E-9352-12D0-1218-79B828DEA9CB}"/>
              </a:ext>
            </a:extLst>
          </p:cNvPr>
          <p:cNvGraphicFramePr>
            <a:graphicFrameLocks noGrp="1"/>
          </p:cNvGraphicFramePr>
          <p:nvPr>
            <p:extLst>
              <p:ext uri="{D42A27DB-BD31-4B8C-83A1-F6EECF244321}">
                <p14:modId xmlns:p14="http://schemas.microsoft.com/office/powerpoint/2010/main" val="1344945738"/>
              </p:ext>
            </p:extLst>
          </p:nvPr>
        </p:nvGraphicFramePr>
        <p:xfrm>
          <a:off x="361951" y="1666779"/>
          <a:ext cx="8334350" cy="4893360"/>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is your test strategy for your agents and  integrations?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non-functional requirements?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70F441E5-AF58-E2AC-FF94-069B582DE511}"/>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Use of the Copilot Studio Kit to bulk test user utterances and validate that the appropriate topic triggers or that the first ‘did you mean’ option is the correct one in 90% of the time and validate that generated answers meet expectations.</a:t>
            </a:r>
          </a:p>
        </p:txBody>
      </p:sp>
      <p:sp>
        <p:nvSpPr>
          <p:cNvPr id="6" name="Rectangle: Folded Corner 5">
            <a:extLst>
              <a:ext uri="{FF2B5EF4-FFF2-40B4-BE49-F238E27FC236}">
                <a16:creationId xmlns:a16="http://schemas.microsoft.com/office/drawing/2014/main" id="{6D117673-FE4E-5E6D-0443-7775ED1A7FFA}"/>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Chat widget on the website should load and start the conversation in less then 5 seconds when clicked.</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Cloud flows triggered to return information to the user need to return the desired data in a maximum of 10s.</a:t>
            </a:r>
          </a:p>
        </p:txBody>
      </p:sp>
    </p:spTree>
    <p:extLst>
      <p:ext uri="{BB962C8B-B14F-4D97-AF65-F5344CB8AC3E}">
        <p14:creationId xmlns:p14="http://schemas.microsoft.com/office/powerpoint/2010/main" val="363948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Project overview &amp; agent purpose</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a:solidFill>
                  <a:schemeClr val="accent1"/>
                </a:solidFill>
              </a:rPr>
              <a:t>Provide an overview of the project and the business problems the agent is trying to solve</a:t>
            </a: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6827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a:ln>
                  <a:noFill/>
                </a:ln>
                <a:effectLst/>
                <a:uLnTx/>
                <a:uFillTx/>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Understanding the project and what problem your agent is trying to solve is key to make relevant recommendations or share similar implementation patterns.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Knowing who your end-users are will also be useful to understand the agent deployment channels requirements.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What are the current business challenges that this project will help address?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What is the purpose and main features of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Who are the end-users of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Is this a migration project?</a:t>
            </a:r>
          </a:p>
        </p:txBody>
      </p:sp>
      <p:sp>
        <p:nvSpPr>
          <p:cNvPr id="7" name="Rectangle: Folded Corner 6">
            <a:extLst>
              <a:ext uri="{FF2B5EF4-FFF2-40B4-BE49-F238E27FC236}">
                <a16:creationId xmlns:a16="http://schemas.microsoft.com/office/drawing/2014/main" id="{F2F02836-6F74-79B7-3942-0BC15A0542E2}"/>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Enterprise information is disseminated across the organization and maintained in silos that different teams are responsible for. An internal employee survey revealed a high dissatisfaction about the time spent to find answers internally.</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a:t>
            </a: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Employee agent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is planned to be available to all 40k Contoso Corporation  employees in Microsoft Teams as an app and in the global internal portal as a chatbot.</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agent is expected to leverage AI and existing knowledge sources to answer employee questions on HR, IT, Sales and Finance topics. Answers must be grounded and sourced in enterprise data locations (SharePoint, ServiceNow, Dynamics 365, SAP). </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Employees can also use the agent to perform common actions such as unlocking an account or booking meeting rooms.</a:t>
            </a:r>
          </a:p>
        </p:txBody>
      </p:sp>
    </p:spTree>
    <p:extLst>
      <p:ext uri="{BB962C8B-B14F-4D97-AF65-F5344CB8AC3E}">
        <p14:creationId xmlns:p14="http://schemas.microsoft.com/office/powerpoint/2010/main" val="1128778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1"/>
                </a:solidFill>
              </a:rPr>
              <a:t>Analytics </a:t>
            </a:r>
            <a:br>
              <a:rPr lang="en-US" sz="3600">
                <a:solidFill>
                  <a:schemeClr val="accent1"/>
                </a:solidFill>
              </a:rPr>
            </a:br>
            <a:r>
              <a:rPr lang="en-US" sz="3600">
                <a:solidFill>
                  <a:schemeClr val="accent1"/>
                </a:solidFill>
              </a:rPr>
              <a:t>&amp; KPIs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Engagement and </a:t>
            </a:r>
            <a:r>
              <a:rPr lang="en-US" sz="2800"/>
              <a:t>outcomes</a:t>
            </a:r>
          </a:p>
          <a:p>
            <a:pPr>
              <a:spcBef>
                <a:spcPts val="600"/>
              </a:spcBef>
            </a:pPr>
            <a:r>
              <a:rPr lang="en-US" sz="2800"/>
              <a:t>Analytics strategy</a:t>
            </a:r>
          </a:p>
          <a:p>
            <a:pPr>
              <a:spcBef>
                <a:spcPts val="600"/>
              </a:spcBef>
            </a:pPr>
            <a:r>
              <a:rPr lang="en-US" sz="2800"/>
              <a:t>Optimization strategy</a:t>
            </a:r>
          </a:p>
        </p:txBody>
      </p:sp>
    </p:spTree>
    <p:extLst>
      <p:ext uri="{BB962C8B-B14F-4D97-AF65-F5344CB8AC3E}">
        <p14:creationId xmlns:p14="http://schemas.microsoft.com/office/powerpoint/2010/main" val="3853417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C295E-91F0-2FB8-0827-84D4CC719E3C}"/>
            </a:ext>
          </a:extLst>
        </p:cNvPr>
        <p:cNvGrpSpPr/>
        <p:nvPr/>
      </p:nvGrpSpPr>
      <p:grpSpPr>
        <a:xfrm>
          <a:off x="0" y="0"/>
          <a:ext cx="0" cy="0"/>
          <a:chOff x="0" y="0"/>
          <a:chExt cx="0" cy="0"/>
        </a:xfrm>
      </p:grpSpPr>
      <p:sp>
        <p:nvSpPr>
          <p:cNvPr id="5" name="Text Placeholder 6">
            <a:extLst>
              <a:ext uri="{FF2B5EF4-FFF2-40B4-BE49-F238E27FC236}">
                <a16:creationId xmlns:a16="http://schemas.microsoft.com/office/drawing/2014/main" id="{7E38B194-7DFA-A50D-19C7-F356E67ED678}"/>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51" normalizeH="0" baseline="0" noProof="0">
              <a:ln w="3175">
                <a:noFill/>
              </a:ln>
              <a:solidFill>
                <a:srgbClr val="FFFFFF"/>
              </a:solidFill>
              <a:effectLst/>
              <a:uLnTx/>
              <a:uFillTx/>
              <a:latin typeface="Aptos SemiBold" panose="020B0004020202020204"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52AE7BDD-FFC5-D94A-B4BD-71D65FFA2E20}"/>
              </a:ext>
            </a:extLst>
          </p:cNvPr>
          <p:cNvSpPr/>
          <p:nvPr/>
        </p:nvSpPr>
        <p:spPr bwMode="auto">
          <a:xfrm>
            <a:off x="3807619" y="0"/>
            <a:ext cx="4693444" cy="6858000"/>
          </a:xfrm>
          <a:prstGeom prst="rect">
            <a:avLst/>
          </a:prstGeom>
          <a:solidFill>
            <a:srgbClr val="FFFFFF">
              <a:lumMod val="85000"/>
            </a:srgbClr>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itle 1">
            <a:extLst>
              <a:ext uri="{FF2B5EF4-FFF2-40B4-BE49-F238E27FC236}">
                <a16:creationId xmlns:a16="http://schemas.microsoft.com/office/drawing/2014/main" id="{14D0E06C-BC44-FA91-5F39-D15239625941}"/>
              </a:ext>
            </a:extLst>
          </p:cNvPr>
          <p:cNvSpPr txBox="1">
            <a:spLocks/>
          </p:cNvSpPr>
          <p:nvPr/>
        </p:nvSpPr>
        <p:spPr>
          <a:xfrm>
            <a:off x="588263" y="2444115"/>
            <a:ext cx="3018220" cy="1969770"/>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accent1"/>
                </a:solidFill>
                <a:effectLst/>
                <a:uLnTx/>
                <a:uFillTx/>
                <a:latin typeface="Aptos SemiBold" panose="020B0004020202020204" pitchFamily="34" charset="0"/>
                <a:ea typeface="+mn-ea"/>
                <a:cs typeface="Segoe UI" pitchFamily="34" charset="0"/>
              </a:rPr>
              <a:t>Conversation design &amp; outcome tracking</a:t>
            </a:r>
          </a:p>
        </p:txBody>
      </p:sp>
      <p:grpSp>
        <p:nvGrpSpPr>
          <p:cNvPr id="61" name="Group 60">
            <a:extLst>
              <a:ext uri="{FF2B5EF4-FFF2-40B4-BE49-F238E27FC236}">
                <a16:creationId xmlns:a16="http://schemas.microsoft.com/office/drawing/2014/main" id="{DE03E9C0-67DF-C6E3-DDBF-9F85E3A88D6E}"/>
              </a:ext>
            </a:extLst>
          </p:cNvPr>
          <p:cNvGrpSpPr/>
          <p:nvPr/>
        </p:nvGrpSpPr>
        <p:grpSpPr>
          <a:xfrm>
            <a:off x="7831927" y="1034317"/>
            <a:ext cx="468000" cy="468000"/>
            <a:chOff x="4938712" y="2709862"/>
            <a:chExt cx="540000" cy="540000"/>
          </a:xfrm>
        </p:grpSpPr>
        <p:sp>
          <p:nvSpPr>
            <p:cNvPr id="62" name="Oval 61">
              <a:extLst>
                <a:ext uri="{FF2B5EF4-FFF2-40B4-BE49-F238E27FC236}">
                  <a16:creationId xmlns:a16="http://schemas.microsoft.com/office/drawing/2014/main" id="{E287618A-6F17-3E10-E546-B5A7553586DD}"/>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3" name="Graphic 62" descr="User with solid fill">
              <a:extLst>
                <a:ext uri="{FF2B5EF4-FFF2-40B4-BE49-F238E27FC236}">
                  <a16:creationId xmlns:a16="http://schemas.microsoft.com/office/drawing/2014/main" id="{BD7B75DA-7DE3-C844-787C-9307F6DD4B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64" name="Rectangle: Rounded Corners 63">
            <a:extLst>
              <a:ext uri="{FF2B5EF4-FFF2-40B4-BE49-F238E27FC236}">
                <a16:creationId xmlns:a16="http://schemas.microsoft.com/office/drawing/2014/main" id="{26E9B410-E0B9-C8F5-3AD2-40750F5A0E3B}"/>
              </a:ext>
            </a:extLst>
          </p:cNvPr>
          <p:cNvSpPr/>
          <p:nvPr/>
        </p:nvSpPr>
        <p:spPr bwMode="auto">
          <a:xfrm>
            <a:off x="4559409" y="241423"/>
            <a:ext cx="2578894" cy="720000"/>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Welcome, I’m a virtual agent. You can ask me about our stores and policies.</a:t>
            </a:r>
          </a:p>
        </p:txBody>
      </p:sp>
      <p:grpSp>
        <p:nvGrpSpPr>
          <p:cNvPr id="65" name="Group 64">
            <a:extLst>
              <a:ext uri="{FF2B5EF4-FFF2-40B4-BE49-F238E27FC236}">
                <a16:creationId xmlns:a16="http://schemas.microsoft.com/office/drawing/2014/main" id="{A4FFD7D7-DC89-862D-496C-E740953FBEB3}"/>
              </a:ext>
            </a:extLst>
          </p:cNvPr>
          <p:cNvGrpSpPr/>
          <p:nvPr/>
        </p:nvGrpSpPr>
        <p:grpSpPr>
          <a:xfrm>
            <a:off x="3941409" y="1615944"/>
            <a:ext cx="468000" cy="468000"/>
            <a:chOff x="3979069" y="392906"/>
            <a:chExt cx="540000" cy="540000"/>
          </a:xfrm>
        </p:grpSpPr>
        <p:sp>
          <p:nvSpPr>
            <p:cNvPr id="66" name="Oval 65">
              <a:extLst>
                <a:ext uri="{FF2B5EF4-FFF2-40B4-BE49-F238E27FC236}">
                  <a16:creationId xmlns:a16="http://schemas.microsoft.com/office/drawing/2014/main" id="{CE679F75-123B-B4F8-54D3-D4A755FFAE6E}"/>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Graphic 66">
              <a:extLst>
                <a:ext uri="{FF2B5EF4-FFF2-40B4-BE49-F238E27FC236}">
                  <a16:creationId xmlns:a16="http://schemas.microsoft.com/office/drawing/2014/main" id="{0D55D50F-5BC3-A9FE-95BF-5E75DC4E365C}"/>
                </a:ext>
              </a:extLst>
            </p:cNvPr>
            <p:cNvPicPr>
              <a:picLocks noChangeAspect="1"/>
            </p:cNvPicPr>
            <p:nvPr/>
          </p:nvPicPr>
          <p:blipFill>
            <a:blip r:embed="rId5"/>
            <a:srcRect/>
            <a:stretch/>
          </p:blipFill>
          <p:spPr>
            <a:xfrm>
              <a:off x="4069069" y="482906"/>
              <a:ext cx="360000" cy="360000"/>
            </a:xfrm>
            <a:prstGeom prst="rect">
              <a:avLst/>
            </a:prstGeom>
          </p:spPr>
        </p:pic>
      </p:grpSp>
      <p:sp>
        <p:nvSpPr>
          <p:cNvPr id="68" name="Rectangle: Rounded Corners 67">
            <a:extLst>
              <a:ext uri="{FF2B5EF4-FFF2-40B4-BE49-F238E27FC236}">
                <a16:creationId xmlns:a16="http://schemas.microsoft.com/office/drawing/2014/main" id="{4E3A5EBB-4BDA-CB28-37E5-3F9A009245B9}"/>
              </a:ext>
            </a:extLst>
          </p:cNvPr>
          <p:cNvSpPr/>
          <p:nvPr/>
        </p:nvSpPr>
        <p:spPr bwMode="auto">
          <a:xfrm>
            <a:off x="6789491" y="1045796"/>
            <a:ext cx="885825"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Hi!</a:t>
            </a:r>
          </a:p>
        </p:txBody>
      </p:sp>
      <p:sp>
        <p:nvSpPr>
          <p:cNvPr id="69" name="Rectangle: Rounded Corners 68">
            <a:extLst>
              <a:ext uri="{FF2B5EF4-FFF2-40B4-BE49-F238E27FC236}">
                <a16:creationId xmlns:a16="http://schemas.microsoft.com/office/drawing/2014/main" id="{2810F47B-D27E-D2D9-B37F-7BA72D32F030}"/>
              </a:ext>
            </a:extLst>
          </p:cNvPr>
          <p:cNvSpPr/>
          <p:nvPr/>
        </p:nvSpPr>
        <p:spPr bwMode="auto">
          <a:xfrm>
            <a:off x="4559409" y="1615944"/>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Hello, how can I help you?</a:t>
            </a:r>
          </a:p>
        </p:txBody>
      </p:sp>
      <p:grpSp>
        <p:nvGrpSpPr>
          <p:cNvPr id="70" name="Group 69">
            <a:extLst>
              <a:ext uri="{FF2B5EF4-FFF2-40B4-BE49-F238E27FC236}">
                <a16:creationId xmlns:a16="http://schemas.microsoft.com/office/drawing/2014/main" id="{5FAD3501-2B1E-75E1-C272-CA10034D8767}"/>
              </a:ext>
            </a:extLst>
          </p:cNvPr>
          <p:cNvGrpSpPr/>
          <p:nvPr/>
        </p:nvGrpSpPr>
        <p:grpSpPr>
          <a:xfrm>
            <a:off x="7835057" y="2186092"/>
            <a:ext cx="468000" cy="468000"/>
            <a:chOff x="4938712" y="2709862"/>
            <a:chExt cx="540000" cy="540000"/>
          </a:xfrm>
        </p:grpSpPr>
        <p:sp>
          <p:nvSpPr>
            <p:cNvPr id="71" name="Oval 70">
              <a:extLst>
                <a:ext uri="{FF2B5EF4-FFF2-40B4-BE49-F238E27FC236}">
                  <a16:creationId xmlns:a16="http://schemas.microsoft.com/office/drawing/2014/main" id="{6F18C02C-125E-C805-620B-9211A0B0E171}"/>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2" name="Graphic 71" descr="User with solid fill">
              <a:extLst>
                <a:ext uri="{FF2B5EF4-FFF2-40B4-BE49-F238E27FC236}">
                  <a16:creationId xmlns:a16="http://schemas.microsoft.com/office/drawing/2014/main" id="{1CF3CBEB-5CDA-A0CF-47AF-8FA7A8143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73" name="Rectangle: Rounded Corners 72">
            <a:extLst>
              <a:ext uri="{FF2B5EF4-FFF2-40B4-BE49-F238E27FC236}">
                <a16:creationId xmlns:a16="http://schemas.microsoft.com/office/drawing/2014/main" id="{1CE73F00-0880-427E-CD37-093DFA505276}"/>
              </a:ext>
            </a:extLst>
          </p:cNvPr>
          <p:cNvSpPr/>
          <p:nvPr/>
        </p:nvSpPr>
        <p:spPr bwMode="auto">
          <a:xfrm>
            <a:off x="5722974" y="2186092"/>
            <a:ext cx="1952342"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When are you opened?</a:t>
            </a:r>
          </a:p>
        </p:txBody>
      </p:sp>
      <p:grpSp>
        <p:nvGrpSpPr>
          <p:cNvPr id="74" name="Group 73">
            <a:extLst>
              <a:ext uri="{FF2B5EF4-FFF2-40B4-BE49-F238E27FC236}">
                <a16:creationId xmlns:a16="http://schemas.microsoft.com/office/drawing/2014/main" id="{25890F9F-CA58-ECE7-FE96-AFE072820F32}"/>
              </a:ext>
            </a:extLst>
          </p:cNvPr>
          <p:cNvGrpSpPr/>
          <p:nvPr/>
        </p:nvGrpSpPr>
        <p:grpSpPr>
          <a:xfrm>
            <a:off x="3941409" y="241423"/>
            <a:ext cx="468000" cy="468000"/>
            <a:chOff x="3979069" y="392906"/>
            <a:chExt cx="540000" cy="540000"/>
          </a:xfrm>
        </p:grpSpPr>
        <p:sp>
          <p:nvSpPr>
            <p:cNvPr id="75" name="Oval 74">
              <a:extLst>
                <a:ext uri="{FF2B5EF4-FFF2-40B4-BE49-F238E27FC236}">
                  <a16:creationId xmlns:a16="http://schemas.microsoft.com/office/drawing/2014/main" id="{2D34CF12-569E-5FC7-B698-CE675E5C2BE7}"/>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5C3A54C1-4A4D-C40D-3CEB-DF14B2780CE1}"/>
                </a:ext>
              </a:extLst>
            </p:cNvPr>
            <p:cNvPicPr>
              <a:picLocks noChangeAspect="1"/>
            </p:cNvPicPr>
            <p:nvPr/>
          </p:nvPicPr>
          <p:blipFill>
            <a:blip r:embed="rId5"/>
            <a:srcRect/>
            <a:stretch/>
          </p:blipFill>
          <p:spPr>
            <a:xfrm>
              <a:off x="4069069" y="482906"/>
              <a:ext cx="360000" cy="360000"/>
            </a:xfrm>
            <a:prstGeom prst="rect">
              <a:avLst/>
            </a:prstGeom>
          </p:spPr>
        </p:pic>
      </p:grpSp>
      <p:grpSp>
        <p:nvGrpSpPr>
          <p:cNvPr id="77" name="Group 76">
            <a:extLst>
              <a:ext uri="{FF2B5EF4-FFF2-40B4-BE49-F238E27FC236}">
                <a16:creationId xmlns:a16="http://schemas.microsoft.com/office/drawing/2014/main" id="{C9EFCDE9-2293-A644-3868-3DCFD3BE3453}"/>
              </a:ext>
            </a:extLst>
          </p:cNvPr>
          <p:cNvGrpSpPr/>
          <p:nvPr/>
        </p:nvGrpSpPr>
        <p:grpSpPr>
          <a:xfrm>
            <a:off x="3941409" y="2756240"/>
            <a:ext cx="468000" cy="468000"/>
            <a:chOff x="3979069" y="392906"/>
            <a:chExt cx="540000" cy="540000"/>
          </a:xfrm>
        </p:grpSpPr>
        <p:sp>
          <p:nvSpPr>
            <p:cNvPr id="78" name="Oval 77">
              <a:extLst>
                <a:ext uri="{FF2B5EF4-FFF2-40B4-BE49-F238E27FC236}">
                  <a16:creationId xmlns:a16="http://schemas.microsoft.com/office/drawing/2014/main" id="{8B4F8C42-7629-4C38-FD1C-724A6363B5E6}"/>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Graphic 78">
              <a:extLst>
                <a:ext uri="{FF2B5EF4-FFF2-40B4-BE49-F238E27FC236}">
                  <a16:creationId xmlns:a16="http://schemas.microsoft.com/office/drawing/2014/main" id="{226635FD-7F80-483D-2838-11524B09870F}"/>
                </a:ext>
              </a:extLst>
            </p:cNvPr>
            <p:cNvPicPr>
              <a:picLocks noChangeAspect="1"/>
            </p:cNvPicPr>
            <p:nvPr/>
          </p:nvPicPr>
          <p:blipFill>
            <a:blip r:embed="rId5"/>
            <a:srcRect/>
            <a:stretch/>
          </p:blipFill>
          <p:spPr>
            <a:xfrm>
              <a:off x="4069069" y="482906"/>
              <a:ext cx="360000" cy="360000"/>
            </a:xfrm>
            <a:prstGeom prst="rect">
              <a:avLst/>
            </a:prstGeom>
          </p:spPr>
        </p:pic>
      </p:grpSp>
      <p:sp>
        <p:nvSpPr>
          <p:cNvPr id="80" name="Rectangle: Rounded Corners 79">
            <a:extLst>
              <a:ext uri="{FF2B5EF4-FFF2-40B4-BE49-F238E27FC236}">
                <a16:creationId xmlns:a16="http://schemas.microsoft.com/office/drawing/2014/main" id="{6EFB91C1-8568-F2FE-23A2-086616FFBB67}"/>
              </a:ext>
            </a:extLst>
          </p:cNvPr>
          <p:cNvSpPr/>
          <p:nvPr/>
        </p:nvSpPr>
        <p:spPr bwMode="auto">
          <a:xfrm>
            <a:off x="4559409" y="2756240"/>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Our store is open from 8am to 6pm, Monday to Saturday.</a:t>
            </a:r>
          </a:p>
        </p:txBody>
      </p:sp>
      <p:sp>
        <p:nvSpPr>
          <p:cNvPr id="81" name="Rectangle: Rounded Corners 80">
            <a:extLst>
              <a:ext uri="{FF2B5EF4-FFF2-40B4-BE49-F238E27FC236}">
                <a16:creationId xmlns:a16="http://schemas.microsoft.com/office/drawing/2014/main" id="{AB47D61C-F0D1-CA64-494A-9929AE07EED1}"/>
              </a:ext>
            </a:extLst>
          </p:cNvPr>
          <p:cNvSpPr/>
          <p:nvPr/>
        </p:nvSpPr>
        <p:spPr bwMode="auto">
          <a:xfrm>
            <a:off x="4559409" y="3326388"/>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Did that answer your question?</a:t>
            </a:r>
          </a:p>
        </p:txBody>
      </p:sp>
      <p:grpSp>
        <p:nvGrpSpPr>
          <p:cNvPr id="82" name="Group 81">
            <a:extLst>
              <a:ext uri="{FF2B5EF4-FFF2-40B4-BE49-F238E27FC236}">
                <a16:creationId xmlns:a16="http://schemas.microsoft.com/office/drawing/2014/main" id="{6FCB0779-8E79-1CC7-A023-DB0AA902C125}"/>
              </a:ext>
            </a:extLst>
          </p:cNvPr>
          <p:cNvGrpSpPr/>
          <p:nvPr/>
        </p:nvGrpSpPr>
        <p:grpSpPr>
          <a:xfrm>
            <a:off x="7831927" y="3896536"/>
            <a:ext cx="468000" cy="468000"/>
            <a:chOff x="4938712" y="2709862"/>
            <a:chExt cx="540000" cy="540000"/>
          </a:xfrm>
        </p:grpSpPr>
        <p:sp>
          <p:nvSpPr>
            <p:cNvPr id="83" name="Oval 82">
              <a:extLst>
                <a:ext uri="{FF2B5EF4-FFF2-40B4-BE49-F238E27FC236}">
                  <a16:creationId xmlns:a16="http://schemas.microsoft.com/office/drawing/2014/main" id="{9E2C15B5-F440-E03E-CE0F-0FDC9F20A58B}"/>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4" name="Graphic 83" descr="User with solid fill">
              <a:extLst>
                <a:ext uri="{FF2B5EF4-FFF2-40B4-BE49-F238E27FC236}">
                  <a16:creationId xmlns:a16="http://schemas.microsoft.com/office/drawing/2014/main" id="{B77F613A-5867-CF98-B0BB-34CD3ED92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85" name="Rectangle: Rounded Corners 84">
            <a:extLst>
              <a:ext uri="{FF2B5EF4-FFF2-40B4-BE49-F238E27FC236}">
                <a16:creationId xmlns:a16="http://schemas.microsoft.com/office/drawing/2014/main" id="{0CE12BF1-81A8-8BB6-3EE1-478BC1778CD1}"/>
              </a:ext>
            </a:extLst>
          </p:cNvPr>
          <p:cNvSpPr/>
          <p:nvPr/>
        </p:nvSpPr>
        <p:spPr bwMode="auto">
          <a:xfrm>
            <a:off x="6789491" y="3896536"/>
            <a:ext cx="885825"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Yes</a:t>
            </a:r>
          </a:p>
        </p:txBody>
      </p:sp>
      <p:grpSp>
        <p:nvGrpSpPr>
          <p:cNvPr id="86" name="Group 85">
            <a:extLst>
              <a:ext uri="{FF2B5EF4-FFF2-40B4-BE49-F238E27FC236}">
                <a16:creationId xmlns:a16="http://schemas.microsoft.com/office/drawing/2014/main" id="{D244C40C-CFBF-2ECC-ECFE-A09FE6BE07E8}"/>
              </a:ext>
            </a:extLst>
          </p:cNvPr>
          <p:cNvGrpSpPr/>
          <p:nvPr/>
        </p:nvGrpSpPr>
        <p:grpSpPr>
          <a:xfrm>
            <a:off x="3941409" y="4466684"/>
            <a:ext cx="468000" cy="468000"/>
            <a:chOff x="3979069" y="392906"/>
            <a:chExt cx="540000" cy="540000"/>
          </a:xfrm>
        </p:grpSpPr>
        <p:sp>
          <p:nvSpPr>
            <p:cNvPr id="87" name="Oval 86">
              <a:extLst>
                <a:ext uri="{FF2B5EF4-FFF2-40B4-BE49-F238E27FC236}">
                  <a16:creationId xmlns:a16="http://schemas.microsoft.com/office/drawing/2014/main" id="{8C77746D-C867-75A9-E0BF-DAA71803E2AB}"/>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8" name="Graphic 87">
              <a:extLst>
                <a:ext uri="{FF2B5EF4-FFF2-40B4-BE49-F238E27FC236}">
                  <a16:creationId xmlns:a16="http://schemas.microsoft.com/office/drawing/2014/main" id="{FF5F9643-6D11-1497-3164-BB6F26DA2384}"/>
                </a:ext>
              </a:extLst>
            </p:cNvPr>
            <p:cNvPicPr>
              <a:picLocks noChangeAspect="1"/>
            </p:cNvPicPr>
            <p:nvPr/>
          </p:nvPicPr>
          <p:blipFill>
            <a:blip r:embed="rId5"/>
            <a:srcRect/>
            <a:stretch/>
          </p:blipFill>
          <p:spPr>
            <a:xfrm>
              <a:off x="4069069" y="482906"/>
              <a:ext cx="360000" cy="360000"/>
            </a:xfrm>
            <a:prstGeom prst="rect">
              <a:avLst/>
            </a:prstGeom>
          </p:spPr>
        </p:pic>
      </p:grpSp>
      <p:sp>
        <p:nvSpPr>
          <p:cNvPr id="89" name="Rectangle: Rounded Corners 88">
            <a:extLst>
              <a:ext uri="{FF2B5EF4-FFF2-40B4-BE49-F238E27FC236}">
                <a16:creationId xmlns:a16="http://schemas.microsoft.com/office/drawing/2014/main" id="{D35920EB-40B9-B6AC-3E8F-72B6F6960005}"/>
              </a:ext>
            </a:extLst>
          </p:cNvPr>
          <p:cNvSpPr/>
          <p:nvPr/>
        </p:nvSpPr>
        <p:spPr bwMode="auto">
          <a:xfrm>
            <a:off x="4559409" y="5606980"/>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Thank you. </a:t>
            </a:r>
            <a:b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Can I help with anything else?</a:t>
            </a:r>
          </a:p>
        </p:txBody>
      </p:sp>
      <p:sp>
        <p:nvSpPr>
          <p:cNvPr id="90" name="Rectangle: Rounded Corners 89">
            <a:extLst>
              <a:ext uri="{FF2B5EF4-FFF2-40B4-BE49-F238E27FC236}">
                <a16:creationId xmlns:a16="http://schemas.microsoft.com/office/drawing/2014/main" id="{B4B39544-5C9D-805F-C795-1DE4821816FB}"/>
              </a:ext>
            </a:extLst>
          </p:cNvPr>
          <p:cNvSpPr/>
          <p:nvPr/>
        </p:nvSpPr>
        <p:spPr bwMode="auto">
          <a:xfrm>
            <a:off x="4559409" y="4466684"/>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Great!</a:t>
            </a:r>
            <a:b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Please rate your experience</a:t>
            </a:r>
          </a:p>
        </p:txBody>
      </p:sp>
      <p:grpSp>
        <p:nvGrpSpPr>
          <p:cNvPr id="91" name="Group 90">
            <a:extLst>
              <a:ext uri="{FF2B5EF4-FFF2-40B4-BE49-F238E27FC236}">
                <a16:creationId xmlns:a16="http://schemas.microsoft.com/office/drawing/2014/main" id="{2AEE2170-FB1B-5AAE-926E-DFFDD27EF3A6}"/>
              </a:ext>
            </a:extLst>
          </p:cNvPr>
          <p:cNvGrpSpPr/>
          <p:nvPr/>
        </p:nvGrpSpPr>
        <p:grpSpPr>
          <a:xfrm>
            <a:off x="4559409" y="5036832"/>
            <a:ext cx="2578894" cy="485775"/>
            <a:chOff x="4590506" y="5000596"/>
            <a:chExt cx="2578894" cy="485775"/>
          </a:xfrm>
        </p:grpSpPr>
        <p:sp>
          <p:nvSpPr>
            <p:cNvPr id="92" name="Rectangle: Rounded Corners 91">
              <a:extLst>
                <a:ext uri="{FF2B5EF4-FFF2-40B4-BE49-F238E27FC236}">
                  <a16:creationId xmlns:a16="http://schemas.microsoft.com/office/drawing/2014/main" id="{A4A72D29-6DEB-9BED-95F6-F9F0E1D10467}"/>
                </a:ext>
              </a:extLst>
            </p:cNvPr>
            <p:cNvSpPr/>
            <p:nvPr/>
          </p:nvSpPr>
          <p:spPr bwMode="auto">
            <a:xfrm>
              <a:off x="4590506" y="5000596"/>
              <a:ext cx="2578894" cy="485775"/>
            </a:xfrm>
            <a:prstGeom prst="roundRect">
              <a:avLst/>
            </a:prstGeom>
            <a:solidFill>
              <a:srgbClr val="0078D4">
                <a:lumMod val="20000"/>
                <a:lumOff val="80000"/>
              </a:srgbClr>
            </a:solidFill>
            <a:ln w="9525" cap="flat" cmpd="sng" algn="ctr">
              <a:solidFill>
                <a:srgbClr val="15BBDC"/>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3" name="Graphic 92" descr="Star with solid fill">
              <a:extLst>
                <a:ext uri="{FF2B5EF4-FFF2-40B4-BE49-F238E27FC236}">
                  <a16:creationId xmlns:a16="http://schemas.microsoft.com/office/drawing/2014/main" id="{AF73998D-2AF9-68B2-A9D7-C7CF7C6CA8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60708" y="5045483"/>
              <a:ext cx="396000" cy="396000"/>
            </a:xfrm>
            <a:prstGeom prst="rect">
              <a:avLst/>
            </a:prstGeom>
          </p:spPr>
        </p:pic>
        <p:pic>
          <p:nvPicPr>
            <p:cNvPr id="94" name="Graphic 93" descr="Star with solid fill">
              <a:extLst>
                <a:ext uri="{FF2B5EF4-FFF2-40B4-BE49-F238E27FC236}">
                  <a16:creationId xmlns:a16="http://schemas.microsoft.com/office/drawing/2014/main" id="{654C96F2-3332-3356-07AE-2D68944ED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0106" y="5045483"/>
              <a:ext cx="396000" cy="396000"/>
            </a:xfrm>
            <a:prstGeom prst="rect">
              <a:avLst/>
            </a:prstGeom>
          </p:spPr>
        </p:pic>
        <p:pic>
          <p:nvPicPr>
            <p:cNvPr id="95" name="Graphic 94" descr="Star outline">
              <a:extLst>
                <a:ext uri="{FF2B5EF4-FFF2-40B4-BE49-F238E27FC236}">
                  <a16:creationId xmlns:a16="http://schemas.microsoft.com/office/drawing/2014/main" id="{BEC83E2F-6FE0-2B49-E245-A32DBEF82E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2512" y="5045483"/>
              <a:ext cx="396000" cy="396000"/>
            </a:xfrm>
            <a:prstGeom prst="rect">
              <a:avLst/>
            </a:prstGeom>
          </p:spPr>
        </p:pic>
        <p:pic>
          <p:nvPicPr>
            <p:cNvPr id="96" name="Graphic 95" descr="Star with solid fill">
              <a:extLst>
                <a:ext uri="{FF2B5EF4-FFF2-40B4-BE49-F238E27FC236}">
                  <a16:creationId xmlns:a16="http://schemas.microsoft.com/office/drawing/2014/main" id="{729A1406-1140-7309-F5F8-693F91307C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1310" y="5045483"/>
              <a:ext cx="396000" cy="396000"/>
            </a:xfrm>
            <a:prstGeom prst="rect">
              <a:avLst/>
            </a:prstGeom>
          </p:spPr>
        </p:pic>
        <p:pic>
          <p:nvPicPr>
            <p:cNvPr id="97" name="Graphic 96" descr="Star with solid fill">
              <a:extLst>
                <a:ext uri="{FF2B5EF4-FFF2-40B4-BE49-F238E27FC236}">
                  <a16:creationId xmlns:a16="http://schemas.microsoft.com/office/drawing/2014/main" id="{05FDBC57-1D48-B0A7-E1A0-552F8C121A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61912" y="5045483"/>
              <a:ext cx="396000" cy="396000"/>
            </a:xfrm>
            <a:prstGeom prst="rect">
              <a:avLst/>
            </a:prstGeom>
          </p:spPr>
        </p:pic>
      </p:grpSp>
      <p:grpSp>
        <p:nvGrpSpPr>
          <p:cNvPr id="98" name="Group 97">
            <a:extLst>
              <a:ext uri="{FF2B5EF4-FFF2-40B4-BE49-F238E27FC236}">
                <a16:creationId xmlns:a16="http://schemas.microsoft.com/office/drawing/2014/main" id="{1384AB14-5315-9EC3-EF9E-84D7E84615E8}"/>
              </a:ext>
            </a:extLst>
          </p:cNvPr>
          <p:cNvGrpSpPr/>
          <p:nvPr/>
        </p:nvGrpSpPr>
        <p:grpSpPr>
          <a:xfrm>
            <a:off x="7831927" y="6177124"/>
            <a:ext cx="468000" cy="468000"/>
            <a:chOff x="4938712" y="2709862"/>
            <a:chExt cx="540000" cy="540000"/>
          </a:xfrm>
        </p:grpSpPr>
        <p:sp>
          <p:nvSpPr>
            <p:cNvPr id="99" name="Oval 98">
              <a:extLst>
                <a:ext uri="{FF2B5EF4-FFF2-40B4-BE49-F238E27FC236}">
                  <a16:creationId xmlns:a16="http://schemas.microsoft.com/office/drawing/2014/main" id="{71FC72B3-599C-ADED-E280-AE24DC052A9B}"/>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0" name="Graphic 99" descr="User with solid fill">
              <a:extLst>
                <a:ext uri="{FF2B5EF4-FFF2-40B4-BE49-F238E27FC236}">
                  <a16:creationId xmlns:a16="http://schemas.microsoft.com/office/drawing/2014/main" id="{E2A0103A-8D4B-25DA-22D5-69CE1D62D6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101" name="Rectangle: Rounded Corners 100">
            <a:extLst>
              <a:ext uri="{FF2B5EF4-FFF2-40B4-BE49-F238E27FC236}">
                <a16:creationId xmlns:a16="http://schemas.microsoft.com/office/drawing/2014/main" id="{7B62D6B8-E37D-7B0A-5A6E-04EC376A7E25}"/>
              </a:ext>
            </a:extLst>
          </p:cNvPr>
          <p:cNvSpPr/>
          <p:nvPr/>
        </p:nvSpPr>
        <p:spPr bwMode="auto">
          <a:xfrm>
            <a:off x="5650705" y="6177124"/>
            <a:ext cx="2024611"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Yes, what is your address?</a:t>
            </a:r>
          </a:p>
        </p:txBody>
      </p:sp>
      <p:sp>
        <p:nvSpPr>
          <p:cNvPr id="102" name="Right Brace 101">
            <a:extLst>
              <a:ext uri="{FF2B5EF4-FFF2-40B4-BE49-F238E27FC236}">
                <a16:creationId xmlns:a16="http://schemas.microsoft.com/office/drawing/2014/main" id="{89332891-CEBC-B9FE-1978-7D213C27E4E7}"/>
              </a:ext>
            </a:extLst>
          </p:cNvPr>
          <p:cNvSpPr/>
          <p:nvPr/>
        </p:nvSpPr>
        <p:spPr>
          <a:xfrm>
            <a:off x="8592581" y="1063925"/>
            <a:ext cx="180000" cy="1008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3" name="Rectangle: Rounded Corners 102">
            <a:extLst>
              <a:ext uri="{FF2B5EF4-FFF2-40B4-BE49-F238E27FC236}">
                <a16:creationId xmlns:a16="http://schemas.microsoft.com/office/drawing/2014/main" id="{C156DFD1-4195-59A6-6B09-723D107780D9}"/>
              </a:ext>
            </a:extLst>
          </p:cNvPr>
          <p:cNvSpPr/>
          <p:nvPr/>
        </p:nvSpPr>
        <p:spPr bwMode="auto">
          <a:xfrm>
            <a:off x="8769955" y="1207925"/>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pitchFamily="34" charset="0"/>
              </a:rPr>
              <a:t>Greeting</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4" name="Rectangle: Rounded Corners 103">
            <a:extLst>
              <a:ext uri="{FF2B5EF4-FFF2-40B4-BE49-F238E27FC236}">
                <a16:creationId xmlns:a16="http://schemas.microsoft.com/office/drawing/2014/main" id="{10B23DB5-3DCE-9ACF-6418-1BCC68279042}"/>
              </a:ext>
            </a:extLst>
          </p:cNvPr>
          <p:cNvSpPr/>
          <p:nvPr/>
        </p:nvSpPr>
        <p:spPr bwMode="auto">
          <a:xfrm>
            <a:off x="8769955" y="2351646"/>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pitchFamily="34" charset="0"/>
              </a:rPr>
              <a:t>Store Hours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5" name="Rectangle: Rounded Corners 104">
            <a:extLst>
              <a:ext uri="{FF2B5EF4-FFF2-40B4-BE49-F238E27FC236}">
                <a16:creationId xmlns:a16="http://schemas.microsoft.com/office/drawing/2014/main" id="{34012484-1384-342E-0E9C-9E471AB30E0F}"/>
              </a:ext>
            </a:extLst>
          </p:cNvPr>
          <p:cNvSpPr/>
          <p:nvPr/>
        </p:nvSpPr>
        <p:spPr bwMode="auto">
          <a:xfrm>
            <a:off x="8769955" y="3334454"/>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Because the query is assumed to be addressed, the virtual agent redirects the user to the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End of Conversation</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6" name="Right Brace 105">
            <a:extLst>
              <a:ext uri="{FF2B5EF4-FFF2-40B4-BE49-F238E27FC236}">
                <a16:creationId xmlns:a16="http://schemas.microsoft.com/office/drawing/2014/main" id="{06BFF449-8766-C1AC-8379-315CBF11C4A3}"/>
              </a:ext>
            </a:extLst>
          </p:cNvPr>
          <p:cNvSpPr/>
          <p:nvPr/>
        </p:nvSpPr>
        <p:spPr>
          <a:xfrm>
            <a:off x="8589107" y="2207646"/>
            <a:ext cx="180000" cy="1008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7" name="Right Brace 106">
            <a:extLst>
              <a:ext uri="{FF2B5EF4-FFF2-40B4-BE49-F238E27FC236}">
                <a16:creationId xmlns:a16="http://schemas.microsoft.com/office/drawing/2014/main" id="{759AD5FC-EF81-AD55-197A-20DDAF291E22}"/>
              </a:ext>
            </a:extLst>
          </p:cNvPr>
          <p:cNvSpPr/>
          <p:nvPr/>
        </p:nvSpPr>
        <p:spPr>
          <a:xfrm>
            <a:off x="8579949" y="3325336"/>
            <a:ext cx="180000" cy="720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8" name="Right Brace 107">
            <a:extLst>
              <a:ext uri="{FF2B5EF4-FFF2-40B4-BE49-F238E27FC236}">
                <a16:creationId xmlns:a16="http://schemas.microsoft.com/office/drawing/2014/main" id="{271449E7-AB65-C633-BE61-D8CB2A858CD0}"/>
              </a:ext>
            </a:extLst>
          </p:cNvPr>
          <p:cNvSpPr/>
          <p:nvPr/>
        </p:nvSpPr>
        <p:spPr>
          <a:xfrm>
            <a:off x="8584528" y="4155025"/>
            <a:ext cx="180000" cy="1937729"/>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DE4D4AD8-9F1C-FEC9-8B06-F99CF96D4B08}"/>
              </a:ext>
            </a:extLst>
          </p:cNvPr>
          <p:cNvSpPr/>
          <p:nvPr/>
        </p:nvSpPr>
        <p:spPr bwMode="auto">
          <a:xfrm>
            <a:off x="8769955" y="4721719"/>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Through multiple questions, the user:</a:t>
            </a:r>
          </a:p>
          <a:p>
            <a:pPr marL="324000" marR="0" lvl="0" indent="-216000" algn="l" defTabSz="932472" rtl="0" eaLnBrk="1" fontAlgn="base" latinLnBrk="0" hangingPunct="1">
              <a:lnSpc>
                <a:spcPct val="100000"/>
              </a:lnSpc>
              <a:spcBef>
                <a:spcPct val="0"/>
              </a:spcBef>
              <a:spcAft>
                <a:spcPct val="0"/>
              </a:spcAft>
              <a:buClr>
                <a:srgbClr val="FFFFFF">
                  <a:lumMod val="95000"/>
                </a:srgbClr>
              </a:buClr>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Confirms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resolution</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a:p>
            <a:pPr marL="324000" marR="0" lvl="0" indent="-2160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Provides a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CSAT score</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a:p>
            <a:pPr marL="324000" marR="0" lvl="0" indent="-2160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Is offered to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ask new questions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p:txBody>
      </p:sp>
      <p:sp>
        <p:nvSpPr>
          <p:cNvPr id="110" name="Right Brace 109">
            <a:extLst>
              <a:ext uri="{FF2B5EF4-FFF2-40B4-BE49-F238E27FC236}">
                <a16:creationId xmlns:a16="http://schemas.microsoft.com/office/drawing/2014/main" id="{34598FCF-B395-7CE8-5552-83789E771761}"/>
              </a:ext>
            </a:extLst>
          </p:cNvPr>
          <p:cNvSpPr/>
          <p:nvPr/>
        </p:nvSpPr>
        <p:spPr>
          <a:xfrm>
            <a:off x="8575371" y="6187649"/>
            <a:ext cx="180000" cy="504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1" name="Rectangle: Rounded Corners 110">
            <a:extLst>
              <a:ext uri="{FF2B5EF4-FFF2-40B4-BE49-F238E27FC236}">
                <a16:creationId xmlns:a16="http://schemas.microsoft.com/office/drawing/2014/main" id="{E9C3934E-A445-A316-FD82-FE1DDFDC85AE}"/>
              </a:ext>
            </a:extLst>
          </p:cNvPr>
          <p:cNvSpPr/>
          <p:nvPr/>
        </p:nvSpPr>
        <p:spPr bwMode="auto">
          <a:xfrm>
            <a:off x="8769955" y="6092754"/>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Store Locations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 topic, leading to a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new session </a:t>
            </a:r>
            <a:r>
              <a:rPr kumimoji="0" lang="en-US" sz="1400" b="0" i="0" u="none" strike="noStrike" kern="0" cap="none" spc="0" normalizeH="0" baseline="0" noProof="0">
                <a:ln>
                  <a:noFill/>
                </a:ln>
                <a:solidFill>
                  <a:schemeClr val="accent1"/>
                </a:solidFill>
                <a:effectLst/>
                <a:uLnTx/>
                <a:uFillTx/>
                <a:latin typeface="Segoe UI Semibold"/>
                <a:ea typeface="+mn-ea"/>
                <a:cs typeface="Segoe UI"/>
              </a:rPr>
              <a:t>and</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 outcome</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a:t>
            </a:r>
          </a:p>
        </p:txBody>
      </p:sp>
      <p:sp>
        <p:nvSpPr>
          <p:cNvPr id="112" name="Right Brace 111">
            <a:extLst>
              <a:ext uri="{FF2B5EF4-FFF2-40B4-BE49-F238E27FC236}">
                <a16:creationId xmlns:a16="http://schemas.microsoft.com/office/drawing/2014/main" id="{BA6129C1-6932-9A41-E935-1D44BDFC8B38}"/>
              </a:ext>
            </a:extLst>
          </p:cNvPr>
          <p:cNvSpPr/>
          <p:nvPr/>
        </p:nvSpPr>
        <p:spPr>
          <a:xfrm>
            <a:off x="8606259" y="254566"/>
            <a:ext cx="180000" cy="720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F1A69C4F-22E8-E16C-DB5B-308FAF620C3E}"/>
              </a:ext>
            </a:extLst>
          </p:cNvPr>
          <p:cNvSpPr/>
          <p:nvPr/>
        </p:nvSpPr>
        <p:spPr bwMode="auto">
          <a:xfrm>
            <a:off x="8769955" y="271423"/>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The virtual agent greets the user with the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Conversation start </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topic.</a:t>
            </a:r>
          </a:p>
        </p:txBody>
      </p:sp>
    </p:spTree>
    <p:extLst>
      <p:ext uri="{BB962C8B-B14F-4D97-AF65-F5344CB8AC3E}">
        <p14:creationId xmlns:p14="http://schemas.microsoft.com/office/powerpoint/2010/main" val="1905691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BEF2328-FB63-035E-7B70-4E9C7CB5E9BA}"/>
              </a:ext>
            </a:extLst>
          </p:cNvPr>
          <p:cNvSpPr txBox="1">
            <a:spLocks/>
          </p:cNvSpPr>
          <p:nvPr/>
        </p:nvSpPr>
        <p:spPr>
          <a:xfrm>
            <a:off x="588262" y="457200"/>
            <a:ext cx="7561844"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When designing conversations, </a:t>
            </a:r>
            <a:b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finish the flow with a redirect </a:t>
            </a:r>
            <a:b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to the </a:t>
            </a:r>
            <a:r>
              <a:rPr kumimoji="0" lang="en-US" sz="3200" b="0" i="0" u="none" strike="noStrike" kern="1200" cap="none" spc="-51" normalizeH="0" baseline="0" noProof="0">
                <a:ln w="3175">
                  <a:noFill/>
                </a:ln>
                <a:solidFill>
                  <a:schemeClr val="accent1"/>
                </a:solidFill>
                <a:effectLst/>
                <a:uLnTx/>
                <a:uFillTx/>
                <a:latin typeface="Aptos SemiBold" panose="020B0004020202020204" pitchFamily="34" charset="0"/>
                <a:ea typeface="+mn-ea"/>
                <a:cs typeface="Segoe UI" pitchFamily="34" charset="0"/>
              </a:rPr>
              <a:t>End of Conversation </a:t>
            </a: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topic.</a:t>
            </a:r>
          </a:p>
        </p:txBody>
      </p:sp>
      <p:pic>
        <p:nvPicPr>
          <p:cNvPr id="5" name="Picture 4">
            <a:extLst>
              <a:ext uri="{FF2B5EF4-FFF2-40B4-BE49-F238E27FC236}">
                <a16:creationId xmlns:a16="http://schemas.microsoft.com/office/drawing/2014/main" id="{ACA60856-67C7-6120-EF68-25DA2DA7AC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41173" y="453224"/>
            <a:ext cx="2907314" cy="5951551"/>
          </a:xfrm>
          <a:prstGeom prst="roundRect">
            <a:avLst>
              <a:gd name="adj" fmla="val 6005"/>
            </a:avLst>
          </a:prstGeom>
          <a:solidFill>
            <a:srgbClr val="FFFFFF">
              <a:shade val="85000"/>
            </a:srgbClr>
          </a:solidFill>
          <a:ln>
            <a:no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CCF6D53-9C05-D71D-907F-23F70A3A54EB}"/>
              </a:ext>
            </a:extLst>
          </p:cNvPr>
          <p:cNvPicPr>
            <a:picLocks noChangeAspect="1"/>
          </p:cNvPicPr>
          <p:nvPr/>
        </p:nvPicPr>
        <p:blipFill>
          <a:blip r:embed="rId3"/>
          <a:stretch>
            <a:fillRect/>
          </a:stretch>
        </p:blipFill>
        <p:spPr>
          <a:xfrm>
            <a:off x="1424677" y="3200559"/>
            <a:ext cx="5462037" cy="2311241"/>
          </a:xfrm>
          <a:prstGeom prst="roundRect">
            <a:avLst>
              <a:gd name="adj" fmla="val 6005"/>
            </a:avLst>
          </a:prstGeom>
          <a:solidFill>
            <a:srgbClr val="FFFFFF">
              <a:shade val="85000"/>
            </a:srgbClr>
          </a:solidFill>
          <a:ln>
            <a:solidFill>
              <a:schemeClr val="accent1">
                <a:lumMod val="60000"/>
                <a:lumOff val="40000"/>
              </a:schemeClr>
            </a:solidFill>
          </a:ln>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4F4C3263-590E-0A0D-583E-D71B6C20442C}"/>
              </a:ext>
            </a:extLst>
          </p:cNvPr>
          <p:cNvSpPr/>
          <p:nvPr/>
        </p:nvSpPr>
        <p:spPr bwMode="auto">
          <a:xfrm>
            <a:off x="8796867" y="4826000"/>
            <a:ext cx="2514600" cy="1136650"/>
          </a:xfrm>
          <a:prstGeom prst="roundRect">
            <a:avLst>
              <a:gd name="adj" fmla="val 8287"/>
            </a:avLst>
          </a:prstGeom>
          <a:noFill/>
          <a:ln w="1905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D12A15F-8455-BC37-8CAE-B558679AB17E}"/>
              </a:ext>
            </a:extLst>
          </p:cNvPr>
          <p:cNvCxnSpPr>
            <a:cxnSpLocks/>
            <a:stCxn id="7" idx="1"/>
            <a:endCxn id="6" idx="3"/>
          </p:cNvCxnSpPr>
          <p:nvPr/>
        </p:nvCxnSpPr>
        <p:spPr>
          <a:xfrm flipH="1" flipV="1">
            <a:off x="6886714" y="4356180"/>
            <a:ext cx="1910153" cy="1038145"/>
          </a:xfrm>
          <a:prstGeom prst="straightConnector1">
            <a:avLst/>
          </a:prstGeom>
          <a:noFill/>
          <a:ln w="19050" cap="flat" cmpd="sng" algn="ctr">
            <a:solidFill>
              <a:schemeClr val="accent1">
                <a:lumMod val="60000"/>
                <a:lumOff val="40000"/>
              </a:schemeClr>
            </a:solidFill>
            <a:prstDash val="solid"/>
            <a:headEnd type="none" w="lg" len="med"/>
            <a:tailEnd type="triangle"/>
          </a:ln>
          <a:effectLst/>
        </p:spPr>
      </p:cxnSp>
    </p:spTree>
    <p:extLst>
      <p:ext uri="{BB962C8B-B14F-4D97-AF65-F5344CB8AC3E}">
        <p14:creationId xmlns:p14="http://schemas.microsoft.com/office/powerpoint/2010/main" val="3294401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4A818D9E-41C1-B3D1-4B6C-87630E2409B3}"/>
              </a:ext>
            </a:extLst>
          </p:cNvPr>
          <p:cNvSpPr txBox="1">
            <a:spLocks/>
          </p:cNvSpPr>
          <p:nvPr/>
        </p:nvSpPr>
        <p:spPr>
          <a:xfrm>
            <a:off x="520167" y="457200"/>
            <a:ext cx="6500110" cy="20313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With </a:t>
            </a:r>
            <a:r>
              <a:rPr kumimoji="0" lang="en-US" sz="3200" b="0" i="0" u="none" strike="noStrike" kern="1200" cap="none" spc="-51" normalizeH="0" baseline="0" noProof="0">
                <a:ln w="3175">
                  <a:noFill/>
                </a:ln>
                <a:solidFill>
                  <a:schemeClr val="accent1"/>
                </a:solidFill>
                <a:effectLst/>
                <a:uLnTx/>
                <a:uFillTx/>
                <a:latin typeface="Aptos SemiBold" panose="020B0004020202020204" pitchFamily="34" charset="0"/>
                <a:ea typeface="+mn-ea"/>
                <a:cs typeface="Segoe UI" pitchFamily="34" charset="0"/>
              </a:rPr>
              <a:t>generative orchestration</a:t>
            </a: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 multiple intents can be detected and handled at once, by chaining topics and actions together.</a:t>
            </a:r>
          </a:p>
        </p:txBody>
      </p:sp>
      <p:pic>
        <p:nvPicPr>
          <p:cNvPr id="5" name="Picture 4">
            <a:extLst>
              <a:ext uri="{FF2B5EF4-FFF2-40B4-BE49-F238E27FC236}">
                <a16:creationId xmlns:a16="http://schemas.microsoft.com/office/drawing/2014/main" id="{EB1200C3-5344-E3AD-AE6F-BA8C456BCCAF}"/>
              </a:ext>
            </a:extLst>
          </p:cNvPr>
          <p:cNvPicPr>
            <a:picLocks noChangeAspect="1"/>
          </p:cNvPicPr>
          <p:nvPr/>
        </p:nvPicPr>
        <p:blipFill>
          <a:blip r:embed="rId2"/>
          <a:stretch>
            <a:fillRect/>
          </a:stretch>
        </p:blipFill>
        <p:spPr>
          <a:xfrm>
            <a:off x="3546997" y="2920579"/>
            <a:ext cx="3434352" cy="3570174"/>
          </a:xfrm>
          <a:prstGeom prst="roundRect">
            <a:avLst>
              <a:gd name="adj" fmla="val 6005"/>
            </a:avLst>
          </a:prstGeom>
          <a:solidFill>
            <a:srgbClr val="FFFFFF">
              <a:shade val="85000"/>
            </a:srgbClr>
          </a:solidFill>
          <a:ln>
            <a:no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EC44898-BD3F-03CD-AEB1-CBABC21338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3365" y="1690389"/>
            <a:ext cx="4791815" cy="4628086"/>
          </a:xfrm>
          <a:prstGeom prst="roundRect">
            <a:avLst>
              <a:gd name="adj" fmla="val 2652"/>
            </a:avLst>
          </a:prstGeom>
          <a:solidFill>
            <a:srgbClr val="FFFFFF">
              <a:shade val="85000"/>
            </a:srgbClr>
          </a:solid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FA53733-1EE9-AA11-8FC5-A06A150ECD8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193365" y="230262"/>
            <a:ext cx="4791815" cy="1158376"/>
          </a:xfrm>
          <a:prstGeom prst="roundRect">
            <a:avLst>
              <a:gd name="adj" fmla="val 7621"/>
            </a:avLst>
          </a:prstGeom>
          <a:solidFill>
            <a:srgbClr val="FFFFFF">
              <a:shade val="85000"/>
            </a:srgbClr>
          </a:solidFill>
          <a:ln>
            <a:no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0C6BBD6F-5863-E262-46EE-ACFC475872B5}"/>
              </a:ext>
            </a:extLst>
          </p:cNvPr>
          <p:cNvSpPr txBox="1"/>
          <p:nvPr/>
        </p:nvSpPr>
        <p:spPr>
          <a:xfrm>
            <a:off x="456444" y="2844224"/>
            <a:ext cx="3103877" cy="25545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Leverage the </a:t>
            </a:r>
            <a:b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1" normalizeH="0" baseline="0" noProof="0">
                <a:ln w="3175">
                  <a:noFill/>
                </a:ln>
                <a:solidFill>
                  <a:schemeClr val="accent1"/>
                </a:solidFill>
                <a:effectLst/>
                <a:uLnTx/>
                <a:uFillTx/>
                <a:latin typeface="Aptos SemiBold" panose="020B0004020202020204" pitchFamily="34" charset="0"/>
                <a:ea typeface="+mn-ea"/>
                <a:cs typeface="Segoe UI" pitchFamily="34" charset="0"/>
              </a:rPr>
              <a:t>Plan Complete </a:t>
            </a: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trigger to redirect to </a:t>
            </a:r>
            <a:r>
              <a:rPr kumimoji="0" lang="en-US" sz="3200" b="0" i="0" u="none" strike="noStrike" kern="1200" cap="none" spc="-51" normalizeH="0" baseline="0" noProof="0">
                <a:ln w="3175">
                  <a:noFill/>
                </a:ln>
                <a:solidFill>
                  <a:schemeClr val="accent1"/>
                </a:solidFill>
                <a:effectLst/>
                <a:uLnTx/>
                <a:uFillTx/>
                <a:latin typeface="Aptos SemiBold" panose="020B0004020202020204" pitchFamily="34" charset="0"/>
                <a:ea typeface="+mn-ea"/>
                <a:cs typeface="Segoe UI" pitchFamily="34" charset="0"/>
              </a:rPr>
              <a:t>End of Conversation</a:t>
            </a: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a:t>
            </a:r>
          </a:p>
        </p:txBody>
      </p:sp>
    </p:spTree>
    <p:extLst>
      <p:ext uri="{BB962C8B-B14F-4D97-AF65-F5344CB8AC3E}">
        <p14:creationId xmlns:p14="http://schemas.microsoft.com/office/powerpoint/2010/main" val="147691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1BC2A9C-05BE-80DB-E061-1FE872693F56}"/>
              </a:ext>
            </a:extLst>
          </p:cNvPr>
          <p:cNvSpPr txBox="1">
            <a:spLocks/>
          </p:cNvSpPr>
          <p:nvPr/>
        </p:nvSpPr>
        <p:spPr>
          <a:xfrm>
            <a:off x="588262" y="457200"/>
            <a:ext cx="6676138" cy="30777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You can go a long way with </a:t>
            </a:r>
            <a:r>
              <a:rPr kumimoji="0" lang="en-US" sz="3200" b="0" i="0" u="none" strike="noStrike" kern="1200" cap="none" spc="-51" normalizeH="0" baseline="0" noProof="0">
                <a:ln w="3175">
                  <a:noFill/>
                </a:ln>
                <a:solidFill>
                  <a:schemeClr val="accent1"/>
                </a:solidFill>
                <a:effectLst/>
                <a:uLnTx/>
                <a:uFillTx/>
                <a:latin typeface="Aptos SemiBold" panose="020B0004020202020204" pitchFamily="34" charset="0"/>
                <a:ea typeface="+mn-ea"/>
                <a:cs typeface="Segoe UI" pitchFamily="34" charset="0"/>
              </a:rPr>
              <a:t>Adaptive Cards</a:t>
            </a:r>
            <a:r>
              <a:rPr kumimoji="0" lang="en-US" sz="3200" b="0" i="0" u="none" strike="noStrike" kern="1200" cap="none" spc="-51" normalizeH="0" baseline="0" noProof="0">
                <a:ln w="3175">
                  <a:noFill/>
                </a:ln>
                <a:effectLst/>
                <a:uLnTx/>
                <a:uFillTx/>
                <a:latin typeface="Aptos SemiBold" panose="020B0004020202020204" pitchFamily="34" charset="0"/>
                <a:ea typeface="+mn-ea"/>
                <a:cs typeface="Segoe UI" pitchFamily="34" charset="0"/>
              </a:rPr>
              <a:t> </a:t>
            </a: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and a </a:t>
            </a:r>
            <a:r>
              <a:rPr kumimoji="0" lang="en-US" sz="3200" b="0" i="0" u="none" strike="noStrike" kern="1200" cap="none" spc="-51" normalizeH="0" baseline="0" noProof="0">
                <a:ln w="3175">
                  <a:noFill/>
                </a:ln>
                <a:effectLst/>
                <a:uLnTx/>
                <a:uFillTx/>
                <a:latin typeface="Aptos SemiBold" panose="020B0004020202020204" pitchFamily="34" charset="0"/>
                <a:ea typeface="+mn-ea"/>
                <a:cs typeface="Segoe UI" pitchFamily="34" charset="0"/>
              </a:rPr>
              <a:t>good conversation design</a:t>
            </a: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a:t>
            </a:r>
          </a:p>
          <a:p>
            <a:pPr marL="0" marR="0" lvl="0" indent="0" algn="l" defTabSz="932742" rtl="0" eaLnBrk="1" fontAlgn="auto" latinLnBrk="0" hangingPunct="1">
              <a:lnSpc>
                <a:spcPct val="100000"/>
              </a:lnSpc>
              <a:spcBef>
                <a:spcPct val="0"/>
              </a:spcBef>
              <a:spcAft>
                <a:spcPts val="0"/>
              </a:spcAft>
              <a:buClrTx/>
              <a:buSzTx/>
              <a:buFontTx/>
              <a:buNone/>
              <a:tabLst/>
              <a:defRPr/>
            </a:pPr>
            <a:endParaRPr lang="en-US" sz="3200">
              <a:latin typeface="Aptos SemiBold" panose="020B0004020202020204"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effectLst/>
                <a:uLnTx/>
                <a:uFillTx/>
                <a:latin typeface="Aptos SemiBold" panose="020B0004020202020204" pitchFamily="34" charset="0"/>
                <a:ea typeface="+mn-ea"/>
                <a:cs typeface="Segoe UI" pitchFamily="34" charset="0"/>
              </a:rPr>
              <a:t>Example: </a:t>
            </a:r>
          </a:p>
          <a:p>
            <a:pPr lvl="0">
              <a:defRPr/>
            </a:pPr>
            <a:r>
              <a:rPr lang="en-US" sz="2000">
                <a:solidFill>
                  <a:schemeClr val="accent1"/>
                </a:solidFill>
                <a:hlinkClick r:id="rId2">
                  <a:extLst>
                    <a:ext uri="{A12FA001-AC4F-418D-AE19-62706E023703}">
                      <ahyp:hlinkClr xmlns:ahyp="http://schemas.microsoft.com/office/drawing/2018/hyperlinkcolor" val="tx"/>
                    </a:ext>
                  </a:extLst>
                </a:hlinkClick>
              </a:rPr>
              <a:t>Obtain feedback for every response - Microsoft Copilot Studio | Microsoft Learn</a:t>
            </a:r>
            <a:endParaRPr kumimoji="0" lang="en-US" sz="2000" b="0" i="0" u="none" strike="noStrike" kern="1200" cap="none" spc="-50" normalizeH="0" baseline="0" noProof="0">
              <a:ln w="3175">
                <a:noFill/>
              </a:ln>
              <a:solidFill>
                <a:schemeClr val="accent1"/>
              </a:solidFill>
              <a:effectLst/>
              <a:uLnTx/>
              <a:uFillTx/>
              <a:latin typeface="Aptos SemiBold" panose="020B0004020202020204" pitchFamily="34" charset="0"/>
              <a:ea typeface="+mn-ea"/>
              <a:cs typeface="Segoe UI" pitchFamily="34" charset="0"/>
            </a:endParaRPr>
          </a:p>
        </p:txBody>
      </p:sp>
      <p:pic>
        <p:nvPicPr>
          <p:cNvPr id="5" name="Picture 4">
            <a:extLst>
              <a:ext uri="{FF2B5EF4-FFF2-40B4-BE49-F238E27FC236}">
                <a16:creationId xmlns:a16="http://schemas.microsoft.com/office/drawing/2014/main" id="{FB76CFEC-7399-C61F-7414-11BDF81964C3}"/>
              </a:ext>
            </a:extLst>
          </p:cNvPr>
          <p:cNvPicPr>
            <a:picLocks noChangeAspect="1"/>
          </p:cNvPicPr>
          <p:nvPr/>
        </p:nvPicPr>
        <p:blipFill>
          <a:blip r:embed="rId3"/>
          <a:stretch>
            <a:fillRect/>
          </a:stretch>
        </p:blipFill>
        <p:spPr>
          <a:xfrm>
            <a:off x="7425659" y="268048"/>
            <a:ext cx="4462521" cy="6321904"/>
          </a:xfrm>
          <a:prstGeom prst="roundRect">
            <a:avLst>
              <a:gd name="adj" fmla="val 5237"/>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2050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E597F-9BB5-0554-D392-CC10AD4B8972}"/>
              </a:ext>
            </a:extLst>
          </p:cNvPr>
          <p:cNvSpPr>
            <a:spLocks noGrp="1"/>
          </p:cNvSpPr>
          <p:nvPr>
            <p:ph type="body" sz="quarter" idx="11"/>
          </p:nvPr>
        </p:nvSpPr>
        <p:spPr/>
        <p:txBody>
          <a:bodyPr/>
          <a:lstStyle/>
          <a:p>
            <a:r>
              <a:rPr lang="en-US"/>
              <a:t>Engagement and outcomes</a:t>
            </a:r>
          </a:p>
        </p:txBody>
      </p:sp>
      <p:sp>
        <p:nvSpPr>
          <p:cNvPr id="3" name="Text Placeholder 2">
            <a:extLst>
              <a:ext uri="{FF2B5EF4-FFF2-40B4-BE49-F238E27FC236}">
                <a16:creationId xmlns:a16="http://schemas.microsoft.com/office/drawing/2014/main" id="{2E758D4B-7D03-36DA-2EF4-8BDD6A652170}"/>
              </a:ext>
            </a:extLst>
          </p:cNvPr>
          <p:cNvSpPr>
            <a:spLocks noGrp="1"/>
          </p:cNvSpPr>
          <p:nvPr>
            <p:ph type="body" sz="quarter" idx="12"/>
          </p:nvPr>
        </p:nvSpPr>
        <p:spPr>
          <a:xfrm>
            <a:off x="712343" y="945198"/>
            <a:ext cx="5278463" cy="246221"/>
          </a:xfrm>
        </p:spPr>
        <p:txBody>
          <a:bodyPr/>
          <a:lstStyle/>
          <a:p>
            <a:r>
              <a:rPr lang="en-US" sz="1600"/>
              <a:t>How do you track engagement rates &amp; session outcomes?</a:t>
            </a:r>
          </a:p>
        </p:txBody>
      </p:sp>
      <p:sp>
        <p:nvSpPr>
          <p:cNvPr id="4" name="Text Placeholder 3">
            <a:extLst>
              <a:ext uri="{FF2B5EF4-FFF2-40B4-BE49-F238E27FC236}">
                <a16:creationId xmlns:a16="http://schemas.microsoft.com/office/drawing/2014/main" id="{BD162D39-25AA-9CF9-400C-31163C0603F9}"/>
              </a:ext>
            </a:extLst>
          </p:cNvPr>
          <p:cNvSpPr>
            <a:spLocks noGrp="1"/>
          </p:cNvSpPr>
          <p:nvPr>
            <p:ph type="body" sz="quarter" idx="13"/>
          </p:nvPr>
        </p:nvSpPr>
        <p:spPr>
          <a:xfrm>
            <a:off x="276201" y="1427639"/>
            <a:ext cx="5653260" cy="5165102"/>
          </a:xfrm>
        </p:spPr>
        <p:txBody>
          <a:bodyPr vert="horz" wrap="square" lIns="90000" tIns="90000" rIns="90000" bIns="90000" rtlCol="0" anchor="t">
            <a:noAutofit/>
          </a:bodyPr>
          <a:lstStyle/>
          <a:p>
            <a:pPr marL="0" indent="0">
              <a:buNone/>
            </a:pPr>
            <a:endParaRPr lang="en-US" sz="1600"/>
          </a:p>
        </p:txBody>
      </p:sp>
      <p:sp>
        <p:nvSpPr>
          <p:cNvPr id="5" name="Text Placeholder 4">
            <a:extLst>
              <a:ext uri="{FF2B5EF4-FFF2-40B4-BE49-F238E27FC236}">
                <a16:creationId xmlns:a16="http://schemas.microsoft.com/office/drawing/2014/main" id="{A8689823-38D4-73B1-091D-BAD68ED662CE}"/>
              </a:ext>
            </a:extLst>
          </p:cNvPr>
          <p:cNvSpPr>
            <a:spLocks noGrp="1"/>
          </p:cNvSpPr>
          <p:nvPr>
            <p:ph type="body" sz="quarter" idx="15"/>
          </p:nvPr>
        </p:nvSpPr>
        <p:spPr>
          <a:xfrm>
            <a:off x="8968256" y="0"/>
            <a:ext cx="3223744" cy="675278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cs typeface="+mn-cs"/>
              </a:rPr>
              <a:t>Why do we ask these questions?</a:t>
            </a:r>
          </a:p>
          <a:p>
            <a:pPr marL="285750" indent="-200025" defTabSz="914367">
              <a:spcBef>
                <a:spcPts val="300"/>
              </a:spcBef>
              <a:spcAft>
                <a:spcPts val="0"/>
              </a:spcAft>
              <a:buSzTx/>
              <a:buFont typeface="Arial" panose="020B0604020202020204" pitchFamily="34" charset="0"/>
              <a:buChar char="•"/>
              <a:defRPr/>
            </a:pPr>
            <a:r>
              <a:rPr kumimoji="0" lang="en-US" sz="1100" i="0" u="none" strike="noStrike" kern="1200" cap="none" spc="0" normalizeH="0" baseline="0" noProof="0">
                <a:ln>
                  <a:noFill/>
                </a:ln>
                <a:effectLst/>
                <a:uLnTx/>
                <a:uFillTx/>
                <a:latin typeface="Aptos" panose="020B0004020202020204" pitchFamily="34" charset="0"/>
                <a:cs typeface="+mn-cs"/>
              </a:rPr>
              <a:t>Tracking conversation engagement and outcomes is crucial </a:t>
            </a:r>
            <a:r>
              <a:rPr kumimoji="0" lang="en-US" sz="1100" b="0" i="0" u="none" strike="noStrike" kern="1200" cap="none" spc="0" normalizeH="0" baseline="0" noProof="0">
                <a:ln>
                  <a:noFill/>
                </a:ln>
                <a:effectLst/>
                <a:uLnTx/>
                <a:uFillTx/>
                <a:latin typeface="Aptos" panose="020B0004020202020204" pitchFamily="34" charset="0"/>
                <a:cs typeface="+mn-cs"/>
              </a:rPr>
              <a:t>to </a:t>
            </a:r>
            <a:r>
              <a:rPr kumimoji="0" lang="en-US" sz="1100" b="1" i="0" u="none" strike="noStrike" kern="1200" cap="none" spc="0" normalizeH="0" baseline="0" noProof="0">
                <a:ln>
                  <a:noFill/>
                </a:ln>
                <a:effectLst/>
                <a:uLnTx/>
                <a:uFillTx/>
                <a:latin typeface="Aptos" panose="020B0004020202020204" pitchFamily="34" charset="0"/>
                <a:cs typeface="+mn-cs"/>
              </a:rPr>
              <a:t>measure </a:t>
            </a:r>
            <a:r>
              <a:rPr kumimoji="0" lang="en-US" sz="1100" i="0" u="none" strike="noStrike" kern="1200" cap="none" spc="0" normalizeH="0" baseline="0" noProof="0">
                <a:ln>
                  <a:noFill/>
                </a:ln>
                <a:effectLst/>
                <a:uLnTx/>
                <a:uFillTx/>
                <a:latin typeface="Aptos" panose="020B0004020202020204" pitchFamily="34" charset="0"/>
                <a:cs typeface="+mn-cs"/>
              </a:rPr>
              <a:t>the agent</a:t>
            </a:r>
            <a:r>
              <a:rPr kumimoji="0" lang="en-US" sz="1100" b="1" i="0" u="none" strike="noStrike" kern="1200" cap="none" spc="0" normalizeH="0" baseline="0" noProof="0">
                <a:ln>
                  <a:noFill/>
                </a:ln>
                <a:effectLst/>
                <a:uLnTx/>
                <a:uFillTx/>
                <a:latin typeface="Aptos" panose="020B0004020202020204" pitchFamily="34" charset="0"/>
                <a:cs typeface="+mn-cs"/>
              </a:rPr>
              <a:t> performance metrics</a:t>
            </a:r>
            <a:r>
              <a:rPr kumimoji="0" lang="en-US" sz="1100" b="0" i="0" u="none" strike="noStrike" kern="1200" cap="none" spc="0" normalizeH="0" baseline="0" noProof="0">
                <a:ln>
                  <a:noFill/>
                </a:ln>
                <a:effectLst/>
                <a:uLnTx/>
                <a:uFillTx/>
                <a:latin typeface="Aptos" panose="020B0004020202020204" pitchFamily="34" charset="0"/>
                <a:cs typeface="+mn-cs"/>
              </a:rPr>
              <a:t> and spot areas for improvements in the analytics dashboard.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cs typeface="+mn-cs"/>
              </a:rPr>
              <a:t>A single </a:t>
            </a:r>
            <a:r>
              <a:rPr kumimoji="0" lang="en-US" sz="1100" b="1" i="0" u="none" strike="noStrike" kern="1200" cap="none" spc="0" normalizeH="0" baseline="0" noProof="0">
                <a:ln>
                  <a:noFill/>
                </a:ln>
                <a:effectLst/>
                <a:uLnTx/>
                <a:uFillTx/>
                <a:latin typeface="Aptos" panose="020B0004020202020204" pitchFamily="34" charset="0"/>
                <a:cs typeface="+mn-cs"/>
              </a:rPr>
              <a:t>conversation</a:t>
            </a:r>
            <a:r>
              <a:rPr kumimoji="0" lang="en-US" sz="1100" b="0" i="0" u="none" strike="noStrike" kern="1200" cap="none" spc="0" normalizeH="0" baseline="0" noProof="0">
                <a:ln>
                  <a:noFill/>
                </a:ln>
                <a:effectLst/>
                <a:uLnTx/>
                <a:uFillTx/>
                <a:latin typeface="Aptos" panose="020B0004020202020204" pitchFamily="34" charset="0"/>
                <a:cs typeface="+mn-cs"/>
              </a:rPr>
              <a:t> with an agent can generate one or multiple </a:t>
            </a:r>
            <a:r>
              <a:rPr kumimoji="0" lang="en-US" sz="1100" b="1" i="0" u="none" strike="noStrike" kern="1200" cap="none" spc="0" normalizeH="0" baseline="0" noProof="0">
                <a:ln>
                  <a:noFill/>
                </a:ln>
                <a:effectLst/>
                <a:uLnTx/>
                <a:uFillTx/>
                <a:latin typeface="Aptos" panose="020B0004020202020204" pitchFamily="34" charset="0"/>
                <a:cs typeface="+mn-cs"/>
              </a:rPr>
              <a:t>sessions</a:t>
            </a:r>
            <a:r>
              <a:rPr kumimoji="0" lang="en-US" sz="1100" b="0" i="0" u="none" strike="noStrike" kern="1200" cap="none" spc="0" normalizeH="0" baseline="0" noProof="0">
                <a:ln>
                  <a:noFill/>
                </a:ln>
                <a:effectLst/>
                <a:uLnTx/>
                <a:uFillTx/>
                <a:latin typeface="Aptos" panose="020B0004020202020204" pitchFamily="34" charset="0"/>
                <a:cs typeface="+mn-cs"/>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100">
                <a:latin typeface="Aptos" panose="020B0004020202020204" pitchFamily="34" charset="0"/>
                <a:cs typeface="+mn-cs"/>
              </a:rPr>
              <a:t>A conversation can have multiple sessions when a user has new questions after the End of Conversation topic is reached (4️⃣).</a:t>
            </a:r>
          </a:p>
          <a:p>
            <a:pPr marL="285750" indent="-200025" defTabSz="914367">
              <a:spcBef>
                <a:spcPts val="300"/>
              </a:spcBef>
              <a:spcAft>
                <a:spcPts val="0"/>
              </a:spcAft>
              <a:buSzTx/>
              <a:buFont typeface="Arial" panose="020B0604020202020204" pitchFamily="34" charset="0"/>
              <a:buChar char="•"/>
              <a:defRPr/>
            </a:pPr>
            <a:r>
              <a:rPr kumimoji="0" lang="en-US" sz="1100" b="0" i="0" u="none" strike="noStrike" kern="1200" cap="none" spc="0" normalizeH="0" baseline="0" noProof="0">
                <a:ln>
                  <a:noFill/>
                </a:ln>
                <a:effectLst/>
                <a:uLnTx/>
                <a:uFillTx/>
                <a:latin typeface="Aptos" panose="020B0004020202020204" pitchFamily="34" charset="0"/>
                <a:cs typeface="+mn-cs"/>
              </a:rPr>
              <a:t>Sessions are either </a:t>
            </a:r>
            <a:r>
              <a:rPr lang="en-US" sz="1100" b="1">
                <a:latin typeface="Aptos" panose="020B0004020202020204" pitchFamily="34" charset="0"/>
                <a:cs typeface="+mn-cs"/>
              </a:rPr>
              <a:t>Unengaged</a:t>
            </a:r>
            <a:r>
              <a:rPr kumimoji="0" lang="en-US" sz="1100" b="0" i="0" u="none" strike="noStrike" kern="1200" cap="none" spc="0" normalizeH="0" baseline="0" noProof="0">
                <a:ln>
                  <a:noFill/>
                </a:ln>
                <a:effectLst/>
                <a:uLnTx/>
                <a:uFillTx/>
                <a:latin typeface="Aptos" panose="020B0004020202020204" pitchFamily="34" charset="0"/>
                <a:cs typeface="+mn-cs"/>
              </a:rPr>
              <a:t> or </a:t>
            </a:r>
            <a:r>
              <a:rPr kumimoji="0" lang="en-US" sz="1100" b="1" i="0" u="none" strike="noStrike" kern="1200" cap="none" spc="0" normalizeH="0" baseline="0" noProof="0">
                <a:ln>
                  <a:noFill/>
                </a:ln>
                <a:effectLst/>
                <a:uLnTx/>
                <a:uFillTx/>
                <a:latin typeface="Aptos" panose="020B0004020202020204" pitchFamily="34" charset="0"/>
                <a:cs typeface="+mn-cs"/>
              </a:rPr>
              <a:t>Engaged</a:t>
            </a:r>
            <a:r>
              <a:rPr kumimoji="0" lang="en-US" sz="1100" b="0" i="0" u="none" strike="noStrike" kern="1200" cap="none" spc="0" normalizeH="0" baseline="0" noProof="0">
                <a:ln>
                  <a:noFill/>
                </a:ln>
                <a:effectLst/>
                <a:uLnTx/>
                <a:uFillTx/>
                <a:latin typeface="Aptos" panose="020B0004020202020204" pitchFamily="34" charset="0"/>
                <a:cs typeface="+mn-cs"/>
              </a:rPr>
              <a:t>. Unengaged session’s outcome is </a:t>
            </a:r>
            <a:r>
              <a:rPr kumimoji="0" lang="en-US" sz="1100" b="1" i="0" u="none" strike="noStrike" kern="1200" cap="none" spc="0" normalizeH="0" baseline="0" noProof="0">
                <a:ln>
                  <a:noFill/>
                </a:ln>
                <a:effectLst/>
                <a:uLnTx/>
                <a:uFillTx/>
                <a:latin typeface="Aptos" panose="020B0004020202020204" pitchFamily="34" charset="0"/>
                <a:cs typeface="+mn-cs"/>
              </a:rPr>
              <a:t>None</a:t>
            </a:r>
            <a:r>
              <a:rPr kumimoji="0" lang="en-US" sz="1100" b="0" i="0" u="none" strike="noStrike" kern="1200" cap="none" spc="0" normalizeH="0" baseline="0" noProof="0">
                <a:ln>
                  <a:noFill/>
                </a:ln>
                <a:effectLst/>
                <a:uLnTx/>
                <a:uFillTx/>
                <a:latin typeface="Aptos" panose="020B0004020202020204" pitchFamily="34" charset="0"/>
                <a:cs typeface="+mn-cs"/>
              </a:rPr>
              <a:t>. </a:t>
            </a:r>
          </a:p>
          <a:p>
            <a:pPr marL="285750" indent="-200025" defTabSz="914367">
              <a:spcBef>
                <a:spcPts val="300"/>
              </a:spcBef>
              <a:spcAft>
                <a:spcPts val="0"/>
              </a:spcAft>
              <a:buSzTx/>
              <a:buFont typeface="Arial" panose="020B0604020202020204" pitchFamily="34" charset="0"/>
              <a:buChar char="•"/>
              <a:defRPr/>
            </a:pPr>
            <a:r>
              <a:rPr lang="en-US" sz="1100">
                <a:latin typeface="Aptos" panose="020B0004020202020204" pitchFamily="34" charset="0"/>
                <a:cs typeface="+mn-cs"/>
              </a:rPr>
              <a:t>A session </a:t>
            </a:r>
            <a:r>
              <a:rPr kumimoji="0" lang="en-US" sz="1100" b="0" i="0" u="none" strike="noStrike" kern="1200" cap="none" spc="0" normalizeH="0" baseline="0" noProof="0">
                <a:ln>
                  <a:noFill/>
                </a:ln>
                <a:effectLst/>
                <a:uLnTx/>
                <a:uFillTx/>
                <a:latin typeface="Aptos" panose="020B0004020202020204" pitchFamily="34" charset="0"/>
                <a:cs typeface="+mn-cs"/>
              </a:rPr>
              <a:t>is engaged (1️⃣) by either triggering a </a:t>
            </a:r>
            <a:r>
              <a:rPr kumimoji="0" lang="en-US" sz="1100" b="1" i="0" u="none" strike="noStrike" kern="1200" cap="none" spc="0" normalizeH="0" baseline="0" noProof="0">
                <a:ln>
                  <a:noFill/>
                </a:ln>
                <a:effectLst/>
                <a:uLnTx/>
                <a:uFillTx/>
                <a:latin typeface="Aptos" panose="020B0004020202020204" pitchFamily="34" charset="0"/>
                <a:cs typeface="+mn-cs"/>
              </a:rPr>
              <a:t>custom topic</a:t>
            </a:r>
            <a:r>
              <a:rPr lang="en-US" sz="1100">
                <a:latin typeface="Aptos" panose="020B0004020202020204" pitchFamily="34" charset="0"/>
                <a:cs typeface="+mn-cs"/>
              </a:rPr>
              <a:t>,</a:t>
            </a:r>
            <a:r>
              <a:rPr kumimoji="0" lang="en-US" sz="1100" b="0" i="0" u="none" strike="noStrike" kern="1200" cap="none" spc="0" normalizeH="0" baseline="0" noProof="0">
                <a:ln>
                  <a:noFill/>
                </a:ln>
                <a:effectLst/>
                <a:uLnTx/>
                <a:uFillTx/>
                <a:latin typeface="Aptos" panose="020B0004020202020204" pitchFamily="34" charset="0"/>
                <a:cs typeface="+mn-cs"/>
              </a:rPr>
              <a:t> the </a:t>
            </a:r>
            <a:r>
              <a:rPr kumimoji="0" lang="en-US" sz="1100" b="1" i="0" u="none" strike="noStrike" kern="1200" cap="none" spc="0" normalizeH="0" baseline="0" noProof="0">
                <a:ln>
                  <a:noFill/>
                </a:ln>
                <a:effectLst/>
                <a:uLnTx/>
                <a:uFillTx/>
                <a:latin typeface="Aptos" panose="020B0004020202020204" pitchFamily="34" charset="0"/>
                <a:cs typeface="+mn-cs"/>
              </a:rPr>
              <a:t>Escalate</a:t>
            </a:r>
            <a:r>
              <a:rPr kumimoji="0" lang="en-US" sz="1100" i="0" u="none" strike="noStrike" kern="1200" cap="none" spc="0" normalizeH="0" baseline="0" noProof="0">
                <a:ln>
                  <a:noFill/>
                </a:ln>
                <a:effectLst/>
                <a:uLnTx/>
                <a:uFillTx/>
                <a:latin typeface="Aptos" panose="020B0004020202020204" pitchFamily="34" charset="0"/>
                <a:cs typeface="+mn-cs"/>
              </a:rPr>
              <a:t>, </a:t>
            </a:r>
            <a:r>
              <a:rPr lang="en-US" sz="1100" b="1">
                <a:latin typeface="Aptos" panose="020B0004020202020204" pitchFamily="34" charset="0"/>
                <a:cs typeface="+mn-cs"/>
              </a:rPr>
              <a:t>Fallback</a:t>
            </a:r>
            <a:r>
              <a:rPr kumimoji="0" lang="en-US" sz="1100" i="0" u="none" strike="noStrike" kern="1200" cap="none" spc="0" normalizeH="0" baseline="0" noProof="0">
                <a:ln>
                  <a:noFill/>
                </a:ln>
                <a:effectLst/>
                <a:uLnTx/>
                <a:uFillTx/>
                <a:latin typeface="Aptos" panose="020B0004020202020204" pitchFamily="34" charset="0"/>
                <a:cs typeface="+mn-cs"/>
              </a:rPr>
              <a:t>, or </a:t>
            </a:r>
            <a:r>
              <a:rPr lang="en-US" sz="1100" b="1">
                <a:latin typeface="Aptos" panose="020B0004020202020204" pitchFamily="34" charset="0"/>
                <a:cs typeface="+mn-cs"/>
              </a:rPr>
              <a:t>Conversational Boosting </a:t>
            </a:r>
            <a:r>
              <a:rPr kumimoji="0" lang="en-US" sz="1100" b="0" i="0" u="none" strike="noStrike" kern="1200" cap="none" spc="0" normalizeH="0" baseline="0" noProof="0">
                <a:ln>
                  <a:noFill/>
                </a:ln>
                <a:effectLst/>
                <a:uLnTx/>
                <a:uFillTx/>
                <a:latin typeface="Aptos" panose="020B0004020202020204" pitchFamily="34" charset="0"/>
                <a:cs typeface="+mn-cs"/>
              </a:rPr>
              <a:t>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cs typeface="+mn-cs"/>
              </a:rPr>
              <a:t>Engaged sessions outcome can either be:</a:t>
            </a:r>
          </a:p>
          <a:p>
            <a:pPr marL="539750" lvl="1" indent="-184150" defTabSz="914367">
              <a:spcBef>
                <a:spcPts val="0"/>
              </a:spcBef>
              <a:buSzPct val="75000"/>
              <a:buFont typeface="Wingdings" panose="05000000000000000000" pitchFamily="2" charset="2"/>
              <a:buChar char="ü"/>
              <a:defRPr/>
            </a:pPr>
            <a:r>
              <a:rPr lang="en-US" b="1"/>
              <a:t>Abandoned</a:t>
            </a:r>
          </a:p>
          <a:p>
            <a:pPr marL="539750" lvl="1" indent="-184150" defTabSz="914367">
              <a:spcBef>
                <a:spcPts val="0"/>
              </a:spcBef>
              <a:buSzPct val="75000"/>
              <a:buFont typeface="Wingdings" panose="05000000000000000000" pitchFamily="2" charset="2"/>
              <a:buChar char="ü"/>
              <a:defRPr/>
            </a:pPr>
            <a:r>
              <a:rPr lang="en-US" b="1"/>
              <a:t>Resolved</a:t>
            </a:r>
          </a:p>
          <a:p>
            <a:pPr marL="539750" lvl="1" indent="-184150" defTabSz="914367">
              <a:spcBef>
                <a:spcPts val="0"/>
              </a:spcBef>
              <a:buSzPct val="75000"/>
              <a:buFont typeface="Wingdings" panose="05000000000000000000" pitchFamily="2" charset="2"/>
              <a:buChar char="ü"/>
              <a:defRPr/>
            </a:pPr>
            <a:r>
              <a:rPr lang="en-US" b="1"/>
              <a:t>Escalated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cs typeface="+mn-cs"/>
              </a:rPr>
              <a:t>It’s important to end conversation with the </a:t>
            </a:r>
            <a:r>
              <a:rPr kumimoji="0" lang="en-US" sz="1100" b="1" i="0" u="none" strike="noStrike" kern="1200" cap="none" spc="0" normalizeH="0" baseline="0" noProof="0">
                <a:ln>
                  <a:noFill/>
                </a:ln>
                <a:effectLst/>
                <a:uLnTx/>
                <a:uFillTx/>
                <a:latin typeface="Aptos" panose="020B0004020202020204" pitchFamily="34" charset="0"/>
                <a:cs typeface="+mn-cs"/>
              </a:rPr>
              <a:t>End of Conversation</a:t>
            </a:r>
            <a:r>
              <a:rPr kumimoji="0" lang="en-US" sz="1100" i="0" u="none" strike="noStrike" kern="1200" cap="none" spc="0" normalizeH="0" baseline="0" noProof="0">
                <a:ln>
                  <a:noFill/>
                </a:ln>
                <a:effectLst/>
                <a:uLnTx/>
                <a:uFillTx/>
                <a:latin typeface="Aptos" panose="020B0004020202020204" pitchFamily="34" charset="0"/>
                <a:cs typeface="+mn-cs"/>
              </a:rPr>
              <a:t> topic (2️⃣) </a:t>
            </a:r>
            <a:r>
              <a:rPr kumimoji="0" lang="en-US" sz="1100" b="0" i="0" u="none" strike="noStrike" kern="1200" cap="none" spc="0" normalizeH="0" baseline="0" noProof="0">
                <a:ln>
                  <a:noFill/>
                </a:ln>
                <a:effectLst/>
                <a:uLnTx/>
                <a:uFillTx/>
                <a:latin typeface="Aptos" panose="020B0004020202020204" pitchFamily="34" charset="0"/>
                <a:cs typeface="+mn-cs"/>
              </a:rPr>
              <a:t>so that the end-user can confirm their query was resolved or not (and potentially escalate).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cs typeface="+mn-cs"/>
              </a:rPr>
              <a:t>The </a:t>
            </a:r>
            <a:r>
              <a:rPr kumimoji="0" lang="en-US" sz="1100" b="1" i="0" u="none" strike="noStrike" kern="1200" cap="none" spc="0" normalizeH="0" baseline="0" noProof="0">
                <a:ln>
                  <a:noFill/>
                </a:ln>
                <a:effectLst/>
                <a:uLnTx/>
                <a:uFillTx/>
                <a:latin typeface="Aptos" panose="020B0004020202020204" pitchFamily="34" charset="0"/>
                <a:cs typeface="+mn-cs"/>
              </a:rPr>
              <a:t>Confirmed Success </a:t>
            </a:r>
            <a:r>
              <a:rPr kumimoji="0" lang="en-US" sz="1100" b="0" i="0" u="none" strike="noStrike" kern="1200" cap="none" spc="0" normalizeH="0" baseline="0" noProof="0">
                <a:ln>
                  <a:noFill/>
                </a:ln>
                <a:effectLst/>
                <a:uLnTx/>
                <a:uFillTx/>
                <a:latin typeface="Aptos" panose="020B0004020202020204" pitchFamily="34" charset="0"/>
                <a:cs typeface="+mn-cs"/>
              </a:rPr>
              <a:t>path displays a </a:t>
            </a:r>
            <a:r>
              <a:rPr kumimoji="0" lang="en-US" sz="1100" b="1" i="0" u="none" strike="noStrike" kern="1200" cap="none" spc="0" normalizeH="0" baseline="0" noProof="0">
                <a:ln>
                  <a:noFill/>
                </a:ln>
                <a:effectLst/>
                <a:uLnTx/>
                <a:uFillTx/>
                <a:latin typeface="Aptos" panose="020B0004020202020204" pitchFamily="34" charset="0"/>
                <a:cs typeface="+mn-cs"/>
              </a:rPr>
              <a:t>CSAT </a:t>
            </a:r>
            <a:r>
              <a:rPr lang="en-US" sz="1100" b="1">
                <a:latin typeface="Aptos" panose="020B0004020202020204" pitchFamily="34" charset="0"/>
                <a:cs typeface="+mn-cs"/>
              </a:rPr>
              <a:t>survey </a:t>
            </a:r>
            <a:r>
              <a:rPr lang="en-US" sz="1100">
                <a:latin typeface="Aptos" panose="020B0004020202020204" pitchFamily="34" charset="0"/>
                <a:cs typeface="+mn-cs"/>
              </a:rPr>
              <a:t>(3️⃣) to capture a 0-5 score.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cs typeface="+mn-cs"/>
              </a:rPr>
              <a:t>A </a:t>
            </a:r>
            <a:r>
              <a:rPr kumimoji="0" lang="en-US" sz="1100" b="0" i="0" u="none" strike="noStrike" kern="1200" cap="none" spc="0" normalizeH="0" baseline="0" noProof="0" err="1">
                <a:ln>
                  <a:noFill/>
                </a:ln>
                <a:effectLst/>
                <a:uLnTx/>
                <a:uFillTx/>
                <a:latin typeface="Consolas" panose="020B0609020204030204" pitchFamily="49" charset="0"/>
                <a:cs typeface="+mn-cs"/>
              </a:rPr>
              <a:t>conversationOutcome</a:t>
            </a:r>
            <a:r>
              <a:rPr kumimoji="0" lang="en-US" sz="1100" b="0" i="0" u="none" strike="noStrike" kern="1200" cap="none" spc="0" normalizeH="0" baseline="0" noProof="0">
                <a:ln>
                  <a:noFill/>
                </a:ln>
                <a:effectLst/>
                <a:uLnTx/>
                <a:uFillTx/>
                <a:latin typeface="Aptos" panose="020B0004020202020204" pitchFamily="34" charset="0"/>
                <a:cs typeface="+mn-cs"/>
              </a:rPr>
              <a:t> can also be set at the</a:t>
            </a:r>
            <a:r>
              <a:rPr lang="en-US" sz="1100">
                <a:latin typeface="Aptos" panose="020B0004020202020204" pitchFamily="34" charset="0"/>
                <a:cs typeface="+mn-cs"/>
              </a:rPr>
              <a:t> node level in the YAML code editor view, but the End of Conversation topic must then be traversed to be taken into account.</a:t>
            </a:r>
            <a:endParaRPr kumimoji="0" lang="en-US" sz="1100" b="0" i="0" u="none" strike="noStrike" kern="1200" cap="none" spc="0" normalizeH="0" baseline="0" noProof="0">
              <a:ln>
                <a:noFill/>
              </a:ln>
              <a:effectLst/>
              <a:uLnTx/>
              <a:uFillTx/>
              <a:latin typeface="Aptos" panose="020B000402020202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100">
                <a:latin typeface="Aptos" panose="020B0004020202020204" pitchFamily="34" charset="0"/>
                <a:hlinkClick r:id="rId3">
                  <a:extLst>
                    <a:ext uri="{A12FA001-AC4F-418D-AE19-62706E023703}">
                      <ahyp:hlinkClr xmlns:ahyp="http://schemas.microsoft.com/office/drawing/2018/hyperlinkcolor" val="tx"/>
                    </a:ext>
                  </a:extLst>
                </a:hlinkClick>
              </a:rPr>
              <a:t>Key concepts – Analytics</a:t>
            </a:r>
            <a:endParaRPr lang="en-US" sz="11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a:latin typeface="Aptos" panose="020B0004020202020204" pitchFamily="34" charset="0"/>
                <a:hlinkClick r:id="rId4">
                  <a:extLst>
                    <a:ext uri="{A12FA001-AC4F-418D-AE19-62706E023703}">
                      <ahyp:hlinkClr xmlns:ahyp="http://schemas.microsoft.com/office/drawing/2018/hyperlinkcolor" val="tx"/>
                    </a:ext>
                  </a:extLst>
                </a:hlinkClick>
              </a:rPr>
              <a:t>Measuring agent engagement</a:t>
            </a:r>
            <a:endParaRPr lang="en-US" sz="11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a:latin typeface="Aptos" panose="020B0004020202020204" pitchFamily="34" charset="0"/>
                <a:hlinkClick r:id="rId5">
                  <a:extLst>
                    <a:ext uri="{A12FA001-AC4F-418D-AE19-62706E023703}">
                      <ahyp:hlinkClr xmlns:ahyp="http://schemas.microsoft.com/office/drawing/2018/hyperlinkcolor" val="tx"/>
                    </a:ext>
                  </a:extLst>
                </a:hlinkClick>
              </a:rPr>
              <a:t>Measuring agent outcomes</a:t>
            </a:r>
            <a:endParaRPr lang="en-US" sz="1100">
              <a:latin typeface="Aptos" panose="020B0004020202020204" pitchFamily="34" charset="0"/>
            </a:endParaRPr>
          </a:p>
        </p:txBody>
      </p:sp>
      <p:grpSp>
        <p:nvGrpSpPr>
          <p:cNvPr id="34" name="Group 33">
            <a:extLst>
              <a:ext uri="{FF2B5EF4-FFF2-40B4-BE49-F238E27FC236}">
                <a16:creationId xmlns:a16="http://schemas.microsoft.com/office/drawing/2014/main" id="{1D15ED47-EF0F-6EB4-8600-EC8D5C530525}"/>
              </a:ext>
            </a:extLst>
          </p:cNvPr>
          <p:cNvGrpSpPr/>
          <p:nvPr/>
        </p:nvGrpSpPr>
        <p:grpSpPr>
          <a:xfrm>
            <a:off x="6096000" y="258842"/>
            <a:ext cx="2757632" cy="6326332"/>
            <a:chOff x="6405632" y="969174"/>
            <a:chExt cx="2448000" cy="5616000"/>
          </a:xfrm>
        </p:grpSpPr>
        <p:pic>
          <p:nvPicPr>
            <p:cNvPr id="21" name="Picture 20">
              <a:extLst>
                <a:ext uri="{FF2B5EF4-FFF2-40B4-BE49-F238E27FC236}">
                  <a16:creationId xmlns:a16="http://schemas.microsoft.com/office/drawing/2014/main" id="{03630095-619D-603F-BAC1-CB5FE60B5939}"/>
                </a:ext>
              </a:extLst>
            </p:cNvPr>
            <p:cNvPicPr>
              <a:picLocks noChangeAspect="1"/>
            </p:cNvPicPr>
            <p:nvPr/>
          </p:nvPicPr>
          <p:blipFill>
            <a:blip r:embed="rId6"/>
            <a:stretch>
              <a:fillRect/>
            </a:stretch>
          </p:blipFill>
          <p:spPr>
            <a:xfrm>
              <a:off x="6470817" y="1028920"/>
              <a:ext cx="2336049" cy="5497832"/>
            </a:xfrm>
            <a:prstGeom prst="rect">
              <a:avLst/>
            </a:prstGeom>
          </p:spPr>
        </p:pic>
        <p:sp>
          <p:nvSpPr>
            <p:cNvPr id="26" name="Freeform: Shape 25">
              <a:extLst>
                <a:ext uri="{FF2B5EF4-FFF2-40B4-BE49-F238E27FC236}">
                  <a16:creationId xmlns:a16="http://schemas.microsoft.com/office/drawing/2014/main" id="{B6E05A41-EA0C-940F-92FD-0C2421A3D905}"/>
                </a:ext>
              </a:extLst>
            </p:cNvPr>
            <p:cNvSpPr/>
            <p:nvPr/>
          </p:nvSpPr>
          <p:spPr bwMode="auto">
            <a:xfrm>
              <a:off x="6405632" y="969174"/>
              <a:ext cx="2448000" cy="5616000"/>
            </a:xfrm>
            <a:custGeom>
              <a:avLst/>
              <a:gdLst>
                <a:gd name="connsiteX0" fmla="*/ 119180 w 2448000"/>
                <a:gd name="connsiteY0" fmla="*/ 4654267 h 5616000"/>
                <a:gd name="connsiteX1" fmla="*/ 85066 w 2448000"/>
                <a:gd name="connsiteY1" fmla="*/ 4688381 h 5616000"/>
                <a:gd name="connsiteX2" fmla="*/ 85066 w 2448000"/>
                <a:gd name="connsiteY2" fmla="*/ 5489959 h 5616000"/>
                <a:gd name="connsiteX3" fmla="*/ 119180 w 2448000"/>
                <a:gd name="connsiteY3" fmla="*/ 5524073 h 5616000"/>
                <a:gd name="connsiteX4" fmla="*/ 2349497 w 2448000"/>
                <a:gd name="connsiteY4" fmla="*/ 5524073 h 5616000"/>
                <a:gd name="connsiteX5" fmla="*/ 2383611 w 2448000"/>
                <a:gd name="connsiteY5" fmla="*/ 5489959 h 5616000"/>
                <a:gd name="connsiteX6" fmla="*/ 2383611 w 2448000"/>
                <a:gd name="connsiteY6" fmla="*/ 4688381 h 5616000"/>
                <a:gd name="connsiteX7" fmla="*/ 2349497 w 2448000"/>
                <a:gd name="connsiteY7" fmla="*/ 4654267 h 5616000"/>
                <a:gd name="connsiteX8" fmla="*/ 108719 w 2448000"/>
                <a:gd name="connsiteY8" fmla="*/ 3334595 h 5616000"/>
                <a:gd name="connsiteX9" fmla="*/ 74605 w 2448000"/>
                <a:gd name="connsiteY9" fmla="*/ 3368709 h 5616000"/>
                <a:gd name="connsiteX10" fmla="*/ 74605 w 2448000"/>
                <a:gd name="connsiteY10" fmla="*/ 4170287 h 5616000"/>
                <a:gd name="connsiteX11" fmla="*/ 108719 w 2448000"/>
                <a:gd name="connsiteY11" fmla="*/ 4204401 h 5616000"/>
                <a:gd name="connsiteX12" fmla="*/ 2339036 w 2448000"/>
                <a:gd name="connsiteY12" fmla="*/ 4204401 h 5616000"/>
                <a:gd name="connsiteX13" fmla="*/ 2373150 w 2448000"/>
                <a:gd name="connsiteY13" fmla="*/ 4170287 h 5616000"/>
                <a:gd name="connsiteX14" fmla="*/ 2373150 w 2448000"/>
                <a:gd name="connsiteY14" fmla="*/ 3368709 h 5616000"/>
                <a:gd name="connsiteX15" fmla="*/ 2339036 w 2448000"/>
                <a:gd name="connsiteY15" fmla="*/ 3334595 h 5616000"/>
                <a:gd name="connsiteX16" fmla="*/ 108719 w 2448000"/>
                <a:gd name="connsiteY16" fmla="*/ 2271746 h 5616000"/>
                <a:gd name="connsiteX17" fmla="*/ 74605 w 2448000"/>
                <a:gd name="connsiteY17" fmla="*/ 2305860 h 5616000"/>
                <a:gd name="connsiteX18" fmla="*/ 74605 w 2448000"/>
                <a:gd name="connsiteY18" fmla="*/ 3107438 h 5616000"/>
                <a:gd name="connsiteX19" fmla="*/ 108719 w 2448000"/>
                <a:gd name="connsiteY19" fmla="*/ 3141552 h 5616000"/>
                <a:gd name="connsiteX20" fmla="*/ 2339036 w 2448000"/>
                <a:gd name="connsiteY20" fmla="*/ 3141552 h 5616000"/>
                <a:gd name="connsiteX21" fmla="*/ 2373150 w 2448000"/>
                <a:gd name="connsiteY21" fmla="*/ 3107438 h 5616000"/>
                <a:gd name="connsiteX22" fmla="*/ 2373150 w 2448000"/>
                <a:gd name="connsiteY22" fmla="*/ 2305860 h 5616000"/>
                <a:gd name="connsiteX23" fmla="*/ 2339036 w 2448000"/>
                <a:gd name="connsiteY23" fmla="*/ 2271746 h 5616000"/>
                <a:gd name="connsiteX24" fmla="*/ 122394 w 2448000"/>
                <a:gd name="connsiteY24" fmla="*/ 597695 h 5616000"/>
                <a:gd name="connsiteX25" fmla="*/ 85067 w 2448000"/>
                <a:gd name="connsiteY25" fmla="*/ 635022 h 5616000"/>
                <a:gd name="connsiteX26" fmla="*/ 85067 w 2448000"/>
                <a:gd name="connsiteY26" fmla="*/ 1512090 h 5616000"/>
                <a:gd name="connsiteX27" fmla="*/ 122394 w 2448000"/>
                <a:gd name="connsiteY27" fmla="*/ 1549417 h 5616000"/>
                <a:gd name="connsiteX28" fmla="*/ 2346285 w 2448000"/>
                <a:gd name="connsiteY28" fmla="*/ 1549417 h 5616000"/>
                <a:gd name="connsiteX29" fmla="*/ 2383612 w 2448000"/>
                <a:gd name="connsiteY29" fmla="*/ 1512090 h 5616000"/>
                <a:gd name="connsiteX30" fmla="*/ 2383612 w 2448000"/>
                <a:gd name="connsiteY30" fmla="*/ 635022 h 5616000"/>
                <a:gd name="connsiteX31" fmla="*/ 2346285 w 2448000"/>
                <a:gd name="connsiteY31" fmla="*/ 597695 h 5616000"/>
                <a:gd name="connsiteX32" fmla="*/ 28421 w 2448000"/>
                <a:gd name="connsiteY32" fmla="*/ 0 h 5616000"/>
                <a:gd name="connsiteX33" fmla="*/ 2419579 w 2448000"/>
                <a:gd name="connsiteY33" fmla="*/ 0 h 5616000"/>
                <a:gd name="connsiteX34" fmla="*/ 2448000 w 2448000"/>
                <a:gd name="connsiteY34" fmla="*/ 28421 h 5616000"/>
                <a:gd name="connsiteX35" fmla="*/ 2448000 w 2448000"/>
                <a:gd name="connsiteY35" fmla="*/ 5587579 h 5616000"/>
                <a:gd name="connsiteX36" fmla="*/ 2419579 w 2448000"/>
                <a:gd name="connsiteY36" fmla="*/ 5616000 h 5616000"/>
                <a:gd name="connsiteX37" fmla="*/ 28421 w 2448000"/>
                <a:gd name="connsiteY37" fmla="*/ 5616000 h 5616000"/>
                <a:gd name="connsiteX38" fmla="*/ 0 w 2448000"/>
                <a:gd name="connsiteY38" fmla="*/ 5587579 h 5616000"/>
                <a:gd name="connsiteX39" fmla="*/ 0 w 2448000"/>
                <a:gd name="connsiteY39" fmla="*/ 28421 h 5616000"/>
                <a:gd name="connsiteX40" fmla="*/ 28421 w 2448000"/>
                <a:gd name="connsiteY40" fmla="*/ 0 h 56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8000" h="5616000">
                  <a:moveTo>
                    <a:pt x="119180" y="4654267"/>
                  </a:moveTo>
                  <a:cubicBezTo>
                    <a:pt x="100339" y="4654267"/>
                    <a:pt x="85066" y="4669540"/>
                    <a:pt x="85066" y="4688381"/>
                  </a:cubicBezTo>
                  <a:lnTo>
                    <a:pt x="85066" y="5489959"/>
                  </a:lnTo>
                  <a:cubicBezTo>
                    <a:pt x="85066" y="5508800"/>
                    <a:pt x="100339" y="5524073"/>
                    <a:pt x="119180" y="5524073"/>
                  </a:cubicBezTo>
                  <a:lnTo>
                    <a:pt x="2349497" y="5524073"/>
                  </a:lnTo>
                  <a:cubicBezTo>
                    <a:pt x="2368338" y="5524073"/>
                    <a:pt x="2383611" y="5508800"/>
                    <a:pt x="2383611" y="5489959"/>
                  </a:cubicBezTo>
                  <a:lnTo>
                    <a:pt x="2383611" y="4688381"/>
                  </a:lnTo>
                  <a:cubicBezTo>
                    <a:pt x="2383611" y="4669540"/>
                    <a:pt x="2368338" y="4654267"/>
                    <a:pt x="2349497" y="4654267"/>
                  </a:cubicBezTo>
                  <a:close/>
                  <a:moveTo>
                    <a:pt x="108719" y="3334595"/>
                  </a:moveTo>
                  <a:cubicBezTo>
                    <a:pt x="89878" y="3334595"/>
                    <a:pt x="74605" y="3349868"/>
                    <a:pt x="74605" y="3368709"/>
                  </a:cubicBezTo>
                  <a:lnTo>
                    <a:pt x="74605" y="4170287"/>
                  </a:lnTo>
                  <a:cubicBezTo>
                    <a:pt x="74605" y="4189128"/>
                    <a:pt x="89878" y="4204401"/>
                    <a:pt x="108719" y="4204401"/>
                  </a:cubicBezTo>
                  <a:lnTo>
                    <a:pt x="2339036" y="4204401"/>
                  </a:lnTo>
                  <a:cubicBezTo>
                    <a:pt x="2357877" y="4204401"/>
                    <a:pt x="2373150" y="4189128"/>
                    <a:pt x="2373150" y="4170287"/>
                  </a:cubicBezTo>
                  <a:lnTo>
                    <a:pt x="2373150" y="3368709"/>
                  </a:lnTo>
                  <a:cubicBezTo>
                    <a:pt x="2373150" y="3349868"/>
                    <a:pt x="2357877" y="3334595"/>
                    <a:pt x="2339036" y="3334595"/>
                  </a:cubicBezTo>
                  <a:close/>
                  <a:moveTo>
                    <a:pt x="108719" y="2271746"/>
                  </a:moveTo>
                  <a:cubicBezTo>
                    <a:pt x="89878" y="2271746"/>
                    <a:pt x="74605" y="2287019"/>
                    <a:pt x="74605" y="2305860"/>
                  </a:cubicBezTo>
                  <a:lnTo>
                    <a:pt x="74605" y="3107438"/>
                  </a:lnTo>
                  <a:cubicBezTo>
                    <a:pt x="74605" y="3126279"/>
                    <a:pt x="89878" y="3141552"/>
                    <a:pt x="108719" y="3141552"/>
                  </a:cubicBezTo>
                  <a:lnTo>
                    <a:pt x="2339036" y="3141552"/>
                  </a:lnTo>
                  <a:cubicBezTo>
                    <a:pt x="2357877" y="3141552"/>
                    <a:pt x="2373150" y="3126279"/>
                    <a:pt x="2373150" y="3107438"/>
                  </a:cubicBezTo>
                  <a:lnTo>
                    <a:pt x="2373150" y="2305860"/>
                  </a:lnTo>
                  <a:cubicBezTo>
                    <a:pt x="2373150" y="2287019"/>
                    <a:pt x="2357877" y="2271746"/>
                    <a:pt x="2339036" y="2271746"/>
                  </a:cubicBezTo>
                  <a:close/>
                  <a:moveTo>
                    <a:pt x="122394" y="597695"/>
                  </a:moveTo>
                  <a:cubicBezTo>
                    <a:pt x="101779" y="597695"/>
                    <a:pt x="85067" y="614407"/>
                    <a:pt x="85067" y="635022"/>
                  </a:cubicBezTo>
                  <a:lnTo>
                    <a:pt x="85067" y="1512090"/>
                  </a:lnTo>
                  <a:cubicBezTo>
                    <a:pt x="85067" y="1532705"/>
                    <a:pt x="101779" y="1549417"/>
                    <a:pt x="122394" y="1549417"/>
                  </a:cubicBezTo>
                  <a:lnTo>
                    <a:pt x="2346285" y="1549417"/>
                  </a:lnTo>
                  <a:cubicBezTo>
                    <a:pt x="2366900" y="1549417"/>
                    <a:pt x="2383612" y="1532705"/>
                    <a:pt x="2383612" y="1512090"/>
                  </a:cubicBezTo>
                  <a:lnTo>
                    <a:pt x="2383612" y="635022"/>
                  </a:lnTo>
                  <a:cubicBezTo>
                    <a:pt x="2383612" y="614407"/>
                    <a:pt x="2366900" y="597695"/>
                    <a:pt x="2346285" y="597695"/>
                  </a:cubicBezTo>
                  <a:close/>
                  <a:moveTo>
                    <a:pt x="28421" y="0"/>
                  </a:moveTo>
                  <a:lnTo>
                    <a:pt x="2419579" y="0"/>
                  </a:lnTo>
                  <a:cubicBezTo>
                    <a:pt x="2435275" y="0"/>
                    <a:pt x="2448000" y="12725"/>
                    <a:pt x="2448000" y="28421"/>
                  </a:cubicBezTo>
                  <a:lnTo>
                    <a:pt x="2448000" y="5587579"/>
                  </a:lnTo>
                  <a:cubicBezTo>
                    <a:pt x="2448000" y="5603275"/>
                    <a:pt x="2435275" y="5616000"/>
                    <a:pt x="2419579" y="5616000"/>
                  </a:cubicBezTo>
                  <a:lnTo>
                    <a:pt x="28421" y="5616000"/>
                  </a:lnTo>
                  <a:cubicBezTo>
                    <a:pt x="12725" y="5616000"/>
                    <a:pt x="0" y="5603275"/>
                    <a:pt x="0" y="5587579"/>
                  </a:cubicBezTo>
                  <a:lnTo>
                    <a:pt x="0" y="28421"/>
                  </a:lnTo>
                  <a:cubicBezTo>
                    <a:pt x="0" y="12725"/>
                    <a:pt x="12725" y="0"/>
                    <a:pt x="28421" y="0"/>
                  </a:cubicBezTo>
                  <a:close/>
                </a:path>
              </a:pathLst>
            </a:custGeom>
            <a:solidFill>
              <a:srgbClr val="262626">
                <a:alpha val="20000"/>
              </a:srgbClr>
            </a:solidFill>
            <a:ln w="3175">
              <a:solidFill>
                <a:schemeClr val="tx2">
                  <a:lumMod val="2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E41998A8-E282-2F62-F9B2-13E1B6D90F10}"/>
                </a:ext>
              </a:extLst>
            </p:cNvPr>
            <p:cNvSpPr txBox="1"/>
            <p:nvPr/>
          </p:nvSpPr>
          <p:spPr>
            <a:xfrm>
              <a:off x="6500941" y="1595211"/>
              <a:ext cx="236958"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1️⃣</a:t>
              </a:r>
            </a:p>
          </p:txBody>
        </p:sp>
        <p:sp>
          <p:nvSpPr>
            <p:cNvPr id="31" name="TextBox 30">
              <a:extLst>
                <a:ext uri="{FF2B5EF4-FFF2-40B4-BE49-F238E27FC236}">
                  <a16:creationId xmlns:a16="http://schemas.microsoft.com/office/drawing/2014/main" id="{61DF79F1-DB85-222C-889D-BCA0B60A7EA4}"/>
                </a:ext>
              </a:extLst>
            </p:cNvPr>
            <p:cNvSpPr txBox="1"/>
            <p:nvPr/>
          </p:nvSpPr>
          <p:spPr>
            <a:xfrm>
              <a:off x="6491610" y="3278984"/>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2️⃣</a:t>
              </a:r>
            </a:p>
          </p:txBody>
        </p:sp>
        <p:sp>
          <p:nvSpPr>
            <p:cNvPr id="32" name="TextBox 31">
              <a:extLst>
                <a:ext uri="{FF2B5EF4-FFF2-40B4-BE49-F238E27FC236}">
                  <a16:creationId xmlns:a16="http://schemas.microsoft.com/office/drawing/2014/main" id="{4649CF8B-2274-1A4B-6236-185F152E1BC3}"/>
                </a:ext>
              </a:extLst>
            </p:cNvPr>
            <p:cNvSpPr txBox="1"/>
            <p:nvPr/>
          </p:nvSpPr>
          <p:spPr>
            <a:xfrm>
              <a:off x="6505350" y="4656647"/>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3️⃣</a:t>
              </a:r>
            </a:p>
          </p:txBody>
        </p:sp>
        <p:sp>
          <p:nvSpPr>
            <p:cNvPr id="33" name="TextBox 32">
              <a:extLst>
                <a:ext uri="{FF2B5EF4-FFF2-40B4-BE49-F238E27FC236}">
                  <a16:creationId xmlns:a16="http://schemas.microsoft.com/office/drawing/2014/main" id="{5F38102F-E420-FCD0-4AF0-8614D177265F}"/>
                </a:ext>
              </a:extLst>
            </p:cNvPr>
            <p:cNvSpPr txBox="1"/>
            <p:nvPr/>
          </p:nvSpPr>
          <p:spPr>
            <a:xfrm>
              <a:off x="6505350" y="5665785"/>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4️⃣</a:t>
              </a:r>
            </a:p>
          </p:txBody>
        </p:sp>
      </p:grpSp>
      <p:sp>
        <p:nvSpPr>
          <p:cNvPr id="6" name="Rectangle: Folded Corner 5">
            <a:extLst>
              <a:ext uri="{FF2B5EF4-FFF2-40B4-BE49-F238E27FC236}">
                <a16:creationId xmlns:a16="http://schemas.microsoft.com/office/drawing/2014/main" id="{40C52872-34B2-96B9-F2BB-23D8E80B086C}"/>
              </a:ext>
            </a:extLst>
          </p:cNvPr>
          <p:cNvSpPr/>
          <p:nvPr/>
        </p:nvSpPr>
        <p:spPr bwMode="auto">
          <a:xfrm rot="60000">
            <a:off x="402831" y="1874704"/>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Every conversation path, including Generative Answers ones, end with the End of Conversation topic.</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End of Conversation topic is customized to make the resolution validation as simple as possible for the end-user.</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Conversation outcomes are also set at specific node levels (in the YAML).</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04031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Analytics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strategy to monitor your agent key performance indicators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59093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Copilot Studio provides comprehensive out-of-the-box analytics that allow customers to understand an agent's usage and key performance indicators.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Customers can view reports related to:</a:t>
            </a:r>
          </a:p>
          <a:p>
            <a:pPr marL="539750" lvl="1" indent="-184150" defTabSz="914367">
              <a:spcBef>
                <a:spcPts val="0"/>
              </a:spcBef>
              <a:buSzPct val="75000"/>
              <a:buFont typeface="Wingdings" panose="05000000000000000000" pitchFamily="2" charset="2"/>
              <a:buChar char="ü"/>
              <a:defRPr/>
            </a:pPr>
            <a:r>
              <a:rPr lang="en-US" sz="1200"/>
              <a:t>Performance and usage.</a:t>
            </a:r>
          </a:p>
          <a:p>
            <a:pPr marL="539750" lvl="1" indent="-184150" defTabSz="914367">
              <a:spcBef>
                <a:spcPts val="0"/>
              </a:spcBef>
              <a:buSzPct val="75000"/>
              <a:buFont typeface="Wingdings" panose="05000000000000000000" pitchFamily="2" charset="2"/>
              <a:buChar char="ü"/>
              <a:defRPr/>
            </a:pPr>
            <a:r>
              <a:rPr lang="en-US" sz="1200"/>
              <a:t>Customer satisfaction.</a:t>
            </a:r>
          </a:p>
          <a:p>
            <a:pPr marL="539750" lvl="1" indent="-184150" defTabSz="914367">
              <a:spcBef>
                <a:spcPts val="0"/>
              </a:spcBef>
              <a:buSzPct val="75000"/>
              <a:buFont typeface="Wingdings" panose="05000000000000000000" pitchFamily="2" charset="2"/>
              <a:buChar char="ü"/>
              <a:defRPr/>
            </a:pPr>
            <a:r>
              <a:rPr lang="en-US" sz="1200"/>
              <a:t>Session information.</a:t>
            </a:r>
          </a:p>
          <a:p>
            <a:pPr marL="539750" lvl="1" indent="-184150" defTabSz="914367">
              <a:spcBef>
                <a:spcPts val="0"/>
              </a:spcBef>
              <a:buSzPct val="75000"/>
              <a:buFont typeface="Wingdings" panose="05000000000000000000" pitchFamily="2" charset="2"/>
              <a:buChar char="ü"/>
              <a:defRPr/>
            </a:pPr>
            <a:r>
              <a:rPr lang="en-US" sz="1200"/>
              <a:t>Topic usage.</a:t>
            </a:r>
          </a:p>
          <a:p>
            <a:pPr marL="539750" lvl="1" indent="-184150" defTabSz="914367">
              <a:spcBef>
                <a:spcPts val="0"/>
              </a:spcBef>
              <a:buSzPct val="75000"/>
              <a:buFont typeface="Wingdings" panose="05000000000000000000" pitchFamily="2" charset="2"/>
              <a:buChar char="ü"/>
              <a:defRPr/>
            </a:pPr>
            <a:r>
              <a:rPr lang="en-US" sz="1200"/>
              <a:t>Top knowledge 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However, there are often scenarios where you'll need to create or use custom analytics. For example, you may need to:</a:t>
            </a:r>
          </a:p>
          <a:p>
            <a:pPr marL="539750" lvl="1" indent="-184150" defTabSz="914367">
              <a:spcBef>
                <a:spcPts val="0"/>
              </a:spcBef>
              <a:buSzPct val="75000"/>
              <a:buFont typeface="Wingdings" panose="05000000000000000000" pitchFamily="2" charset="2"/>
              <a:buChar char="ü"/>
              <a:defRPr/>
            </a:pPr>
            <a:r>
              <a:rPr lang="en-US" sz="1200"/>
              <a:t>Share analytics with non-makers or users.</a:t>
            </a:r>
          </a:p>
          <a:p>
            <a:pPr marL="539750" lvl="1" indent="-184150" defTabSz="914367">
              <a:spcBef>
                <a:spcPts val="0"/>
              </a:spcBef>
              <a:buSzPct val="75000"/>
              <a:buFont typeface="Wingdings" panose="05000000000000000000" pitchFamily="2" charset="2"/>
              <a:buChar char="ü"/>
              <a:defRPr/>
            </a:pPr>
            <a:r>
              <a:rPr lang="en-US" sz="1200"/>
              <a:t>Report on conversation transcripts data for a period longer than the default last 90 days.</a:t>
            </a:r>
          </a:p>
          <a:p>
            <a:pPr marL="539750" lvl="1" indent="-184150" defTabSz="914367">
              <a:spcBef>
                <a:spcPts val="0"/>
              </a:spcBef>
              <a:buSzPct val="75000"/>
              <a:buFont typeface="Wingdings" panose="05000000000000000000" pitchFamily="2" charset="2"/>
              <a:buChar char="ü"/>
              <a:defRPr/>
            </a:pPr>
            <a:r>
              <a:rPr lang="en-US" sz="1200"/>
              <a:t>Design a report not covered by out-of-the-box analytics.</a:t>
            </a:r>
            <a:endParaRPr lang="en-US" sz="1700"/>
          </a:p>
          <a:p>
            <a:pPr defTabSz="914367">
              <a:buSzTx/>
              <a:defRPr/>
            </a:pPr>
            <a:endParaRPr kumimoji="0" lang="en-US" sz="1600" b="0" i="0" u="none" strike="noStrike" kern="1200" cap="none" spc="0" normalizeH="0" baseline="0" noProof="0">
              <a:ln>
                <a:noFill/>
              </a:ln>
              <a:effectLst/>
              <a:uLnTx/>
              <a:uFillTx/>
              <a:latin typeface="Segoe UI"/>
              <a:ea typeface="+mn-ea"/>
              <a:cs typeface="+mn-cs"/>
            </a:endParaRPr>
          </a:p>
          <a:p>
            <a:pPr defTabSz="914367">
              <a:buSzTx/>
              <a:defRPr/>
            </a:pPr>
            <a:r>
              <a:rPr lang="en-US" b="1">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Custom analytics strategy</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Copilot Studio Kit </a:t>
            </a:r>
            <a:r>
              <a:rPr lang="en-US" sz="1200">
                <a:latin typeface="Aptos" panose="020B0004020202020204" pitchFamily="34" charset="0"/>
              </a:rPr>
              <a:t>to ease the creation of custom analytics dashboards</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600270159"/>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an analytics strategy?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develop your own custom analytics?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If you are going to create your own reports, please detail how and where you plan to store the 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Initially, only a few set of KPIs will be defined for the agent success, essentially the engagement rate, resolution rate and the defection rate.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1, assess the native dashboards, even though they’re limited to 90-day of data.</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2, develop a Power BI report consuming the agent and Conversation Transcript data directly from Dataverse. This will also be the opportunity to enrich agent data with other business metrics such as sales or website traffic.</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3, move data to cheaper long-term storage option (e.g., Azure Data Lake) and update the Power BI report to point to these storage points.</a:t>
            </a:r>
          </a:p>
        </p:txBody>
      </p:sp>
    </p:spTree>
    <p:extLst>
      <p:ext uri="{BB962C8B-B14F-4D97-AF65-F5344CB8AC3E}">
        <p14:creationId xmlns:p14="http://schemas.microsoft.com/office/powerpoint/2010/main" val="401333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Optimization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is your plan to keep improving your agent’s performance and ROI?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48320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Return on investment (ROI) and improved customer satisfaction (CSAT) are top priorities for the organizations that implement Copilot Studio agents.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Optimizing the agent deflection rate is one of the top focus areas for organizations to achieve their business goals around ROI and CSAT, and to improve the agent's overall performance. There are major indicators in Copilot Studio that help improve agent performance, such as resolution rate, escalation rate, and CSAT.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While the metrics continue to evolve, there are several things you can do as an agent builder to improve the deflection rate of your agent. In these articles, we cover the importance of deflection in conversational AI and general techniques/considerations that are universal for optimizing deflection for agents.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Deflection optimization</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65148986"/>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Detail your strategy to regularly improve your agent</a:t>
                      </a:r>
                      <a:endParaRPr kumimoji="0" lang="en-US" sz="1600" b="0" i="0" u="none" strike="noStrike" kern="1200" cap="none" spc="0" normalizeH="0" baseline="0" noProof="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Monthly review of the agent performance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Deflection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Resolution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Engagement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Topics with low resolution</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Unrecognized utterances</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Analysis per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This review helps prioritize the backlog of agent updates. For example, unrecognized utterances are used to either train existing topic or create new topic where there is demand.</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2642703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DB318-1D2F-7E01-CB0D-14F9FEC85A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75CA3-A08E-7460-3559-3D230E4FDDE0}"/>
              </a:ext>
            </a:extLst>
          </p:cNvPr>
          <p:cNvSpPr>
            <a:spLocks noGrp="1"/>
          </p:cNvSpPr>
          <p:nvPr>
            <p:ph type="title"/>
          </p:nvPr>
        </p:nvSpPr>
        <p:spPr>
          <a:xfrm>
            <a:off x="585217" y="2309812"/>
            <a:ext cx="3467019" cy="984885"/>
          </a:xfrm>
        </p:spPr>
        <p:txBody>
          <a:bodyPr/>
          <a:lstStyle/>
          <a:p>
            <a:pPr marL="0" indent="0">
              <a:buFont typeface="Wingdings" panose="05000000000000000000" pitchFamily="2" charset="2"/>
              <a:buNone/>
            </a:pPr>
            <a:r>
              <a:rPr lang="en-US" sz="3200">
                <a:solidFill>
                  <a:schemeClr val="accent1"/>
                </a:solidFill>
              </a:rPr>
              <a:t>Licensing and capacity</a:t>
            </a:r>
            <a:endParaRPr lang="en-US" sz="1400" i="1">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71710A82-CCC1-2194-27BF-7D20C7F6C898}"/>
              </a:ext>
            </a:extLst>
          </p:cNvPr>
          <p:cNvSpPr>
            <a:spLocks noGrp="1"/>
          </p:cNvSpPr>
          <p:nvPr>
            <p:ph type="body" sz="quarter" idx="11"/>
          </p:nvPr>
        </p:nvSpPr>
        <p:spPr>
          <a:xfrm>
            <a:off x="4356100" y="2309814"/>
            <a:ext cx="7253288" cy="2769989"/>
          </a:xfrm>
        </p:spPr>
        <p:txBody>
          <a:bodyPr/>
          <a:lstStyle/>
          <a:p>
            <a:pPr>
              <a:spcBef>
                <a:spcPts val="600"/>
              </a:spcBef>
            </a:pPr>
            <a:r>
              <a:rPr lang="en-US"/>
              <a:t>Licensing</a:t>
            </a:r>
          </a:p>
          <a:p>
            <a:pPr>
              <a:spcBef>
                <a:spcPts val="600"/>
              </a:spcBef>
            </a:pPr>
            <a:r>
              <a:rPr lang="en-US"/>
              <a:t>Credit consumption</a:t>
            </a:r>
          </a:p>
          <a:p>
            <a:pPr>
              <a:spcBef>
                <a:spcPts val="600"/>
              </a:spcBef>
            </a:pPr>
            <a:r>
              <a:rPr lang="en-US" sz="2800"/>
              <a:t>Billing rate and burn rate</a:t>
            </a:r>
          </a:p>
          <a:p>
            <a:pPr>
              <a:spcBef>
                <a:spcPts val="600"/>
              </a:spcBef>
            </a:pPr>
            <a:r>
              <a:rPr lang="en-US"/>
              <a:t>Copilot Studio Estimator</a:t>
            </a:r>
          </a:p>
          <a:p>
            <a:pPr>
              <a:spcBef>
                <a:spcPts val="600"/>
              </a:spcBef>
            </a:pPr>
            <a:r>
              <a:rPr lang="en-US" sz="2800"/>
              <a:t>Capacity management</a:t>
            </a:r>
          </a:p>
        </p:txBody>
      </p:sp>
    </p:spTree>
    <p:extLst>
      <p:ext uri="{BB962C8B-B14F-4D97-AF65-F5344CB8AC3E}">
        <p14:creationId xmlns:p14="http://schemas.microsoft.com/office/powerpoint/2010/main" val="1132552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Licensing &amp; capacity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Aligning product, user licenses &amp; add-ons to technical and business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82945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Understanding what you have purchased in terms of capacity for the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Potential impact of design on capacity and licensing. E.g., keeping conversation transcripts will grow database storage.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Additional services, such as Azure AI Foundry and AI Search (if used as the Azure AI Search knowledge source in generative answers, or as a custom model for summarization), Data Lake (if used to store conversation transcripts) or Application Insights (to log additional telemetry) require an Azure subscription.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Assign user licenses and manage access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Quotas in Copilot Studio</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Licensing overview for Power Platform</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6">
                  <a:extLst>
                    <a:ext uri="{A12FA001-AC4F-418D-AE19-62706E023703}">
                      <ahyp:hlinkClr xmlns:ahyp="http://schemas.microsoft.com/office/drawing/2018/hyperlinkcolor" val="tx"/>
                    </a:ext>
                  </a:extLst>
                </a:hlinkClick>
              </a:rPr>
              <a:t>Copilot Studio pricing</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7">
                  <a:extLst>
                    <a:ext uri="{A12FA001-AC4F-418D-AE19-62706E023703}">
                      <ahyp:hlinkClr xmlns:ahyp="http://schemas.microsoft.com/office/drawing/2018/hyperlinkcolor" val="tx"/>
                    </a:ext>
                  </a:extLst>
                </a:hlinkClick>
              </a:rPr>
              <a:t>Power Platform Licensing Guide</a:t>
            </a:r>
            <a:r>
              <a:rPr lang="en-US" sz="1200">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8">
                  <a:extLst>
                    <a:ext uri="{A12FA001-AC4F-418D-AE19-62706E023703}">
                      <ahyp:hlinkClr xmlns:ahyp="http://schemas.microsoft.com/office/drawing/2018/hyperlinkcolor" val="tx"/>
                    </a:ext>
                  </a:extLst>
                </a:hlinkClick>
              </a:rPr>
              <a:t>Azure OpenAI Service pricing</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9">
                  <a:extLst>
                    <a:ext uri="{A12FA001-AC4F-418D-AE19-62706E023703}">
                      <ahyp:hlinkClr xmlns:ahyp="http://schemas.microsoft.com/office/drawing/2018/hyperlinkcolor" val="tx"/>
                    </a:ext>
                  </a:extLst>
                </a:hlinkClick>
              </a:rPr>
              <a:t>Azure AI Search pricing</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0">
                  <a:extLst>
                    <a:ext uri="{A12FA001-AC4F-418D-AE19-62706E023703}">
                      <ahyp:hlinkClr xmlns:ahyp="http://schemas.microsoft.com/office/drawing/2018/hyperlinkcolor" val="tx"/>
                    </a:ext>
                  </a:extLst>
                </a:hlinkClick>
              </a:rPr>
              <a:t>Azure Data Lake pricing</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1">
                  <a:extLst>
                    <a:ext uri="{A12FA001-AC4F-418D-AE19-62706E023703}">
                      <ahyp:hlinkClr xmlns:ahyp="http://schemas.microsoft.com/office/drawing/2018/hyperlinkcolor" val="tx"/>
                    </a:ext>
                  </a:extLst>
                </a:hlinkClick>
              </a:rPr>
              <a:t>Azure Application Insights pricing</a:t>
            </a:r>
            <a:endParaRPr lang="en-US" sz="1200">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nvGraphicFramePr>
        <p:xfrm>
          <a:off x="276224" y="1609716"/>
          <a:ext cx="8420077" cy="4425324"/>
        </p:xfrm>
        <a:graphic>
          <a:graphicData uri="http://schemas.openxmlformats.org/drawingml/2006/table">
            <a:tbl>
              <a:tblPr firstRow="1" firstCol="1" bandRow="1">
                <a:tableStyleId>{073A0DAA-6AF3-43AB-8588-CEC1D06C72B9}</a:tableStyleId>
              </a:tblPr>
              <a:tblGrid>
                <a:gridCol w="2370723">
                  <a:extLst>
                    <a:ext uri="{9D8B030D-6E8A-4147-A177-3AD203B41FA5}">
                      <a16:colId xmlns:a16="http://schemas.microsoft.com/office/drawing/2014/main" val="1256152073"/>
                    </a:ext>
                  </a:extLst>
                </a:gridCol>
                <a:gridCol w="1145407">
                  <a:extLst>
                    <a:ext uri="{9D8B030D-6E8A-4147-A177-3AD203B41FA5}">
                      <a16:colId xmlns:a16="http://schemas.microsoft.com/office/drawing/2014/main" val="1618742078"/>
                    </a:ext>
                  </a:extLst>
                </a:gridCol>
                <a:gridCol w="2107932">
                  <a:extLst>
                    <a:ext uri="{9D8B030D-6E8A-4147-A177-3AD203B41FA5}">
                      <a16:colId xmlns:a16="http://schemas.microsoft.com/office/drawing/2014/main" val="2402615221"/>
                    </a:ext>
                  </a:extLst>
                </a:gridCol>
                <a:gridCol w="2796015">
                  <a:extLst>
                    <a:ext uri="{9D8B030D-6E8A-4147-A177-3AD203B41FA5}">
                      <a16:colId xmlns:a16="http://schemas.microsoft.com/office/drawing/2014/main" val="2984868464"/>
                    </a:ext>
                  </a:extLst>
                </a:gridCol>
              </a:tblGrid>
              <a:tr h="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Product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Quantity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Capacity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Comments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310524">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345816763"/>
                  </a:ext>
                </a:extLst>
              </a:tr>
              <a:tr h="0">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Copilot Studio User</a:t>
                      </a: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Copilot Studio Messages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Dataverse Database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Dataverse File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Dataverse Log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Power Platform Requests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Power Automate Process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12637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AI Foundry</a:t>
                      </a:r>
                    </a:p>
                  </a:txBody>
                  <a:tcPr>
                    <a:solidFill>
                      <a:srgbClr val="191919"/>
                    </a:solidFill>
                  </a:tcPr>
                </a:tc>
                <a:tc>
                  <a:txBody>
                    <a:bodyPr/>
                    <a:lstStyle/>
                    <a:p>
                      <a:pPr algn="r"/>
                      <a:r>
                        <a:rPr lang="en-US" sz="1200">
                          <a:solidFill>
                            <a:schemeClr val="bg2">
                              <a:lumMod val="95000"/>
                              <a:lumOff val="5000"/>
                            </a:schemeClr>
                          </a:solidFill>
                          <a:latin typeface="Aptos" panose="020B0004020202020204" pitchFamily="34" charset="0"/>
                        </a:rPr>
                        <a:t>P1</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AI Search Service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Application Insights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673693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758861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68314342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49036445"/>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3741766065"/>
              </p:ext>
            </p:extLst>
          </p:nvPr>
        </p:nvGraphicFramePr>
        <p:xfrm>
          <a:off x="2646946" y="1875251"/>
          <a:ext cx="6049354" cy="3078480"/>
        </p:xfrm>
        <a:graphic>
          <a:graphicData uri="http://schemas.openxmlformats.org/drawingml/2006/table">
            <a:tbl>
              <a:tblPr bandRow="1">
                <a:tableStyleId>{00A15C55-8517-42AA-B614-E9B94910E393}</a:tableStyleId>
              </a:tblPr>
              <a:tblGrid>
                <a:gridCol w="1145408">
                  <a:extLst>
                    <a:ext uri="{9D8B030D-6E8A-4147-A177-3AD203B41FA5}">
                      <a16:colId xmlns:a16="http://schemas.microsoft.com/office/drawing/2014/main" val="1719519437"/>
                    </a:ext>
                  </a:extLst>
                </a:gridCol>
                <a:gridCol w="2117558">
                  <a:extLst>
                    <a:ext uri="{9D8B030D-6E8A-4147-A177-3AD203B41FA5}">
                      <a16:colId xmlns:a16="http://schemas.microsoft.com/office/drawing/2014/main" val="2046958781"/>
                    </a:ext>
                  </a:extLst>
                </a:gridCol>
                <a:gridCol w="2786388">
                  <a:extLst>
                    <a:ext uri="{9D8B030D-6E8A-4147-A177-3AD203B41FA5}">
                      <a16:colId xmlns:a16="http://schemas.microsoft.com/office/drawing/2014/main" val="1305030151"/>
                    </a:ext>
                  </a:extLst>
                </a:gridCol>
              </a:tblGrid>
              <a:tr h="2738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9746107"/>
                  </a:ext>
                </a:extLst>
              </a:tr>
              <a:tr h="224041">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50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50 users</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For Copilot Studio bot authors</a:t>
                      </a:r>
                    </a:p>
                  </a:txBody>
                  <a:tcPr/>
                </a:tc>
                <a:extLst>
                  <a:ext uri="{0D108BD9-81ED-4DB2-BD59-A6C34878D82A}">
                    <a16:rowId xmlns:a16="http://schemas.microsoft.com/office/drawing/2014/main" val="1827115308"/>
                  </a:ext>
                </a:extLst>
              </a:tr>
              <a:tr h="224041">
                <a:tc>
                  <a:txBody>
                    <a:bodyPr/>
                    <a:lstStyle/>
                    <a:p>
                      <a:pPr algn="r"/>
                      <a:r>
                        <a:rPr lang="en-US" sz="1200">
                          <a:solidFill>
                            <a:schemeClr val="tx1"/>
                          </a:solidFill>
                          <a:latin typeface="Aptos" panose="020B0004020202020204" pitchFamily="34" charset="0"/>
                        </a:rPr>
                        <a:t>100</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2,500,000 messages / month</a:t>
                      </a:r>
                    </a:p>
                  </a:txBody>
                  <a:tcPr/>
                </a:tc>
                <a:tc>
                  <a:txBody>
                    <a:bodyPr/>
                    <a:lstStyle/>
                    <a:p>
                      <a:pPr algn="r"/>
                      <a:r>
                        <a:rPr lang="en-US" sz="1200">
                          <a:solidFill>
                            <a:schemeClr val="tx1"/>
                          </a:solidFill>
                          <a:latin typeface="Aptos" panose="020B0004020202020204" pitchFamily="34" charset="0"/>
                        </a:rPr>
                        <a:t>To allocate per environment</a:t>
                      </a:r>
                    </a:p>
                  </a:txBody>
                  <a:tcPr/>
                </a:tc>
                <a:extLst>
                  <a:ext uri="{0D108BD9-81ED-4DB2-BD59-A6C34878D82A}">
                    <a16:rowId xmlns:a16="http://schemas.microsoft.com/office/drawing/2014/main" val="1173037268"/>
                  </a:ext>
                </a:extLst>
              </a:tr>
              <a:tr h="224041">
                <a:tc>
                  <a:txBody>
                    <a:bodyPr/>
                    <a:lstStyle/>
                    <a:p>
                      <a:pPr algn="r"/>
                      <a:r>
                        <a:rPr lang="en-US" sz="1200">
                          <a:solidFill>
                            <a:schemeClr val="tx1"/>
                          </a:solidFill>
                          <a:latin typeface="Aptos" panose="020B0004020202020204" pitchFamily="34" charset="0"/>
                        </a:rPr>
                        <a:t>50</a:t>
                      </a:r>
                    </a:p>
                  </a:txBody>
                  <a:tcPr/>
                </a:tc>
                <a:tc>
                  <a:txBody>
                    <a:bodyPr/>
                    <a:lstStyle/>
                    <a:p>
                      <a:pPr algn="r"/>
                      <a:r>
                        <a:rPr lang="en-US" sz="1200">
                          <a:solidFill>
                            <a:schemeClr val="tx1"/>
                          </a:solidFill>
                          <a:latin typeface="Aptos" panose="020B0004020202020204" pitchFamily="34" charset="0"/>
                        </a:rPr>
                        <a:t>50 GB</a:t>
                      </a:r>
                    </a:p>
                  </a:txBody>
                  <a:tcPr/>
                </a:tc>
                <a:tc>
                  <a:txBody>
                    <a:bodyPr/>
                    <a:lstStyle/>
                    <a:p>
                      <a:pPr algn="r"/>
                      <a:r>
                        <a:rPr lang="en-US" sz="1200">
                          <a:solidFill>
                            <a:schemeClr val="tx1"/>
                          </a:solidFill>
                          <a:latin typeface="Aptos" panose="020B0004020202020204" pitchFamily="34" charset="0"/>
                        </a:rPr>
                        <a:t>+ 10 GB Database base capacity</a:t>
                      </a:r>
                    </a:p>
                  </a:txBody>
                  <a:tcPr/>
                </a:tc>
                <a:extLst>
                  <a:ext uri="{0D108BD9-81ED-4DB2-BD59-A6C34878D82A}">
                    <a16:rowId xmlns:a16="http://schemas.microsoft.com/office/drawing/2014/main" val="3922590603"/>
                  </a:ext>
                </a:extLst>
              </a:tr>
              <a:tr h="224041">
                <a:tc>
                  <a:txBody>
                    <a:bodyPr/>
                    <a:lstStyle/>
                    <a:p>
                      <a:pPr algn="r"/>
                      <a:r>
                        <a:rPr lang="en-US" sz="1200">
                          <a:solidFill>
                            <a:schemeClr val="tx1"/>
                          </a:solidFill>
                          <a:latin typeface="Aptos" panose="020B0004020202020204" pitchFamily="34" charset="0"/>
                        </a:rPr>
                        <a:t>5</a:t>
                      </a:r>
                    </a:p>
                  </a:txBody>
                  <a:tcPr/>
                </a:tc>
                <a:tc>
                  <a:txBody>
                    <a:bodyPr/>
                    <a:lstStyle/>
                    <a:p>
                      <a:pPr algn="r"/>
                      <a:r>
                        <a:rPr lang="en-US" sz="1200">
                          <a:solidFill>
                            <a:schemeClr val="tx1"/>
                          </a:solidFill>
                          <a:latin typeface="Aptos" panose="020B0004020202020204" pitchFamily="34" charset="0"/>
                        </a:rPr>
                        <a:t>5 GB</a:t>
                      </a:r>
                    </a:p>
                  </a:txBody>
                  <a:tcPr/>
                </a:tc>
                <a:tc>
                  <a:txBody>
                    <a:bodyPr/>
                    <a:lstStyle/>
                    <a:p>
                      <a:pPr algn="r"/>
                      <a:r>
                        <a:rPr lang="en-US" sz="1200">
                          <a:solidFill>
                            <a:schemeClr val="tx1"/>
                          </a:solidFill>
                          <a:latin typeface="Aptos" panose="020B0004020202020204" pitchFamily="34" charset="0"/>
                        </a:rPr>
                        <a:t>+ 20 GB Database base capacity</a:t>
                      </a:r>
                    </a:p>
                  </a:txBody>
                  <a:tcPr/>
                </a:tc>
                <a:extLst>
                  <a:ext uri="{0D108BD9-81ED-4DB2-BD59-A6C34878D82A}">
                    <a16:rowId xmlns:a16="http://schemas.microsoft.com/office/drawing/2014/main" val="3365612968"/>
                  </a:ext>
                </a:extLst>
              </a:tr>
              <a:tr h="224041">
                <a:tc>
                  <a:txBody>
                    <a:bodyPr/>
                    <a:lstStyle/>
                    <a:p>
                      <a:pPr algn="r"/>
                      <a:r>
                        <a:rPr lang="en-US" sz="1200">
                          <a:solidFill>
                            <a:schemeClr val="tx1"/>
                          </a:solidFill>
                          <a:latin typeface="Aptos" panose="020B0004020202020204" pitchFamily="34" charset="0"/>
                        </a:rPr>
                        <a:t>5</a:t>
                      </a:r>
                    </a:p>
                  </a:txBody>
                  <a:tcPr/>
                </a:tc>
                <a:tc>
                  <a:txBody>
                    <a:bodyPr/>
                    <a:lstStyle/>
                    <a:p>
                      <a:pPr algn="r"/>
                      <a:r>
                        <a:rPr lang="en-US" sz="1200">
                          <a:solidFill>
                            <a:schemeClr val="tx1"/>
                          </a:solidFill>
                          <a:latin typeface="Aptos" panose="020B0004020202020204" pitchFamily="34" charset="0"/>
                        </a:rPr>
                        <a:t>5 GB</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+ 2 GB Database base capacity</a:t>
                      </a:r>
                    </a:p>
                  </a:txBody>
                  <a:tcPr/>
                </a:tc>
                <a:extLst>
                  <a:ext uri="{0D108BD9-81ED-4DB2-BD59-A6C34878D82A}">
                    <a16:rowId xmlns:a16="http://schemas.microsoft.com/office/drawing/2014/main" val="183599709"/>
                  </a:ext>
                </a:extLst>
              </a:tr>
              <a:tr h="224041">
                <a:tc>
                  <a:txBody>
                    <a:bodyPr/>
                    <a:lstStyle/>
                    <a:p>
                      <a:pPr algn="r"/>
                      <a:r>
                        <a:rPr lang="en-US" sz="1200">
                          <a:solidFill>
                            <a:schemeClr val="tx1"/>
                          </a:solidFill>
                          <a:latin typeface="Aptos" panose="020B0004020202020204" pitchFamily="34" charset="0"/>
                        </a:rPr>
                        <a:t>1</a:t>
                      </a:r>
                    </a:p>
                  </a:txBody>
                  <a:tcPr/>
                </a:tc>
                <a:tc>
                  <a:txBody>
                    <a:bodyPr/>
                    <a:lstStyle/>
                    <a:p>
                      <a:pPr algn="r"/>
                      <a:r>
                        <a:rPr lang="en-US" sz="1200">
                          <a:solidFill>
                            <a:schemeClr val="tx1"/>
                          </a:solidFill>
                          <a:latin typeface="Aptos" panose="020B0004020202020204" pitchFamily="34" charset="0"/>
                        </a:rPr>
                        <a:t>50,000 requests / 24h</a:t>
                      </a:r>
                    </a:p>
                  </a:txBody>
                  <a:tcPr/>
                </a:tc>
                <a:tc>
                  <a:txBody>
                    <a:bodyPr/>
                    <a:lstStyle/>
                    <a:p>
                      <a:pPr algn="r"/>
                      <a:r>
                        <a:rPr lang="en-US" sz="1200">
                          <a:solidFill>
                            <a:schemeClr val="tx1"/>
                          </a:solidFill>
                          <a:latin typeface="Aptos" panose="020B0004020202020204" pitchFamily="34" charset="0"/>
                        </a:rPr>
                        <a:t>+  250,000 requests / 24h base capacity</a:t>
                      </a:r>
                    </a:p>
                  </a:txBody>
                  <a:tcPr/>
                </a:tc>
                <a:extLst>
                  <a:ext uri="{0D108BD9-81ED-4DB2-BD59-A6C34878D82A}">
                    <a16:rowId xmlns:a16="http://schemas.microsoft.com/office/drawing/2014/main" val="1877800107"/>
                  </a:ext>
                </a:extLst>
              </a:tr>
              <a:tr h="224041">
                <a:tc>
                  <a:txBody>
                    <a:bodyPr/>
                    <a:lstStyle/>
                    <a:p>
                      <a:pPr algn="r"/>
                      <a:r>
                        <a:rPr lang="en-US" sz="1200">
                          <a:solidFill>
                            <a:schemeClr val="tx1"/>
                          </a:solidFill>
                          <a:latin typeface="Aptos" panose="020B0004020202020204" pitchFamily="34" charset="0"/>
                        </a:rPr>
                        <a:t>4</a:t>
                      </a:r>
                    </a:p>
                  </a:txBody>
                  <a:tcPr/>
                </a:tc>
                <a:tc>
                  <a:txBody>
                    <a:bodyPr/>
                    <a:lstStyle/>
                    <a:p>
                      <a:pPr algn="r"/>
                      <a:r>
                        <a:rPr lang="en-US" sz="1200">
                          <a:solidFill>
                            <a:schemeClr val="tx1"/>
                          </a:solidFill>
                          <a:latin typeface="Aptos" panose="020B0004020202020204" pitchFamily="34" charset="0"/>
                        </a:rPr>
                        <a:t>4 processes / month</a:t>
                      </a:r>
                    </a:p>
                  </a:txBody>
                  <a:tcPr/>
                </a:tc>
                <a:tc>
                  <a:txBody>
                    <a:bodyPr/>
                    <a:lstStyle/>
                    <a:p>
                      <a:pPr algn="r"/>
                      <a:r>
                        <a:rPr lang="en-US" sz="1200">
                          <a:solidFill>
                            <a:schemeClr val="tx1"/>
                          </a:solidFill>
                          <a:latin typeface="Aptos" panose="020B0004020202020204" pitchFamily="34" charset="0"/>
                        </a:rPr>
                        <a:t>To run flows with service principals</a:t>
                      </a:r>
                    </a:p>
                  </a:txBody>
                  <a:tcPr/>
                </a:tc>
                <a:extLst>
                  <a:ext uri="{0D108BD9-81ED-4DB2-BD59-A6C34878D82A}">
                    <a16:rowId xmlns:a16="http://schemas.microsoft.com/office/drawing/2014/main" val="1062157226"/>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Standard</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1 GPT model</a:t>
                      </a:r>
                    </a:p>
                  </a:txBody>
                  <a:tcPr/>
                </a:tc>
                <a:extLst>
                  <a:ext uri="{0D108BD9-81ED-4DB2-BD59-A6C34878D82A}">
                    <a16:rowId xmlns:a16="http://schemas.microsoft.com/office/drawing/2014/main" val="3798217912"/>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Basic Tier</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1 Replica, 1 Partition, 1 Search unit</a:t>
                      </a:r>
                    </a:p>
                  </a:txBody>
                  <a:tcPr/>
                </a:tc>
                <a:extLst>
                  <a:ext uri="{0D108BD9-81ED-4DB2-BD59-A6C34878D82A}">
                    <a16:rowId xmlns:a16="http://schemas.microsoft.com/office/drawing/2014/main" val="295787873"/>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StorageV2</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RA-GRS</a:t>
                      </a:r>
                    </a:p>
                  </a:txBody>
                  <a:tcPr/>
                </a:tc>
                <a:extLst>
                  <a:ext uri="{0D108BD9-81ED-4DB2-BD59-A6C34878D82A}">
                    <a16:rowId xmlns:a16="http://schemas.microsoft.com/office/drawing/2014/main" val="1068055203"/>
                  </a:ext>
                </a:extLst>
              </a:tr>
            </a:tbl>
          </a:graphicData>
        </a:graphic>
      </p:graphicFrame>
    </p:spTree>
    <p:extLst>
      <p:ext uri="{BB962C8B-B14F-4D97-AF65-F5344CB8AC3E}">
        <p14:creationId xmlns:p14="http://schemas.microsoft.com/office/powerpoint/2010/main" val="2596137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Target KPIs</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p:txBody>
          <a:bodyPr/>
          <a:lstStyle/>
          <a:p>
            <a:r>
              <a:rPr lang="en-US"/>
              <a:t>What are the success metrics for the project, and what are their targets?</a:t>
            </a:r>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326721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To make relevant recommendations, we need to understand what success means for your agents and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How is the agent expected to help your end-users and lower the support cost?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How is end-user satisfaction expected to increase with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Is there a specific return on investment you’re expecting from this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Are there other metrics you’re looking to track? </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9DC043CE-B490-3373-097C-2AD9F38C4469}"/>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F6F9F8B-020B-E4A3-916C-26735A59EE45}"/>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60% deflection rate</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end-user conversations leading to a resolution without any human intervention (today 20%).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4.5+ CSAT score</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high satisfaction from end-users (today 3.0).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20,000 conversations / month</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employees are expected on average to use the agent once every two months </a:t>
              </a:r>
              <a:b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(today 5,000).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$1m. support savings/year: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cost of ticket handling and human support avoided through automation.</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Same-day updates and deployments: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business subject matter experts can autonomously update, test and deploy the agent.</a:t>
              </a: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pic>
          <p:nvPicPr>
            <p:cNvPr id="8" name="Graphic 7" descr="Dollar with solid fill">
              <a:extLst>
                <a:ext uri="{FF2B5EF4-FFF2-40B4-BE49-F238E27FC236}">
                  <a16:creationId xmlns:a16="http://schemas.microsoft.com/office/drawing/2014/main" id="{A465EB70-07F4-FCB5-3177-F2C3B5488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0000">
              <a:off x="2004495" y="4210962"/>
              <a:ext cx="288000" cy="288000"/>
            </a:xfrm>
            <a:prstGeom prst="rect">
              <a:avLst/>
            </a:prstGeom>
            <a:effectLst>
              <a:outerShdw blurRad="63500" sx="102000" sy="102000" algn="ctr" rotWithShape="0">
                <a:prstClr val="black">
                  <a:alpha val="40000"/>
                </a:prstClr>
              </a:outerShdw>
            </a:effectLst>
          </p:spPr>
        </p:pic>
        <p:pic>
          <p:nvPicPr>
            <p:cNvPr id="10" name="Graphic 9" descr="Robot outline">
              <a:extLst>
                <a:ext uri="{FF2B5EF4-FFF2-40B4-BE49-F238E27FC236}">
                  <a16:creationId xmlns:a16="http://schemas.microsoft.com/office/drawing/2014/main" id="{2A2A0638-1166-A49A-B782-176C4448C2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0000">
              <a:off x="1968495" y="2683427"/>
              <a:ext cx="360000" cy="360000"/>
            </a:xfrm>
            <a:prstGeom prst="rect">
              <a:avLst/>
            </a:prstGeom>
            <a:effectLst>
              <a:outerShdw blurRad="63500" sx="102000" sy="102000" algn="ctr" rotWithShape="0">
                <a:prstClr val="black">
                  <a:alpha val="40000"/>
                </a:prstClr>
              </a:outerShdw>
            </a:effectLst>
          </p:spPr>
        </p:pic>
        <p:pic>
          <p:nvPicPr>
            <p:cNvPr id="14" name="Graphic 13" descr="Sparkler with solid fill">
              <a:extLst>
                <a:ext uri="{FF2B5EF4-FFF2-40B4-BE49-F238E27FC236}">
                  <a16:creationId xmlns:a16="http://schemas.microsoft.com/office/drawing/2014/main" id="{A249CA4B-0904-67AF-0B89-381D671E18A4}"/>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60000">
              <a:off x="2022495" y="4675660"/>
              <a:ext cx="252000" cy="252000"/>
            </a:xfrm>
            <a:prstGeom prst="rect">
              <a:avLst/>
            </a:prstGeom>
            <a:effectLst>
              <a:outerShdw blurRad="63500" sx="102000" sy="102000" algn="ctr" rotWithShape="0">
                <a:prstClr val="black">
                  <a:alpha val="40000"/>
                </a:prstClr>
              </a:outerShdw>
            </a:effectLst>
          </p:spPr>
        </p:pic>
        <p:pic>
          <p:nvPicPr>
            <p:cNvPr id="16" name="Graphic 15" descr="Grinning face outline with solid fill">
              <a:extLst>
                <a:ext uri="{FF2B5EF4-FFF2-40B4-BE49-F238E27FC236}">
                  <a16:creationId xmlns:a16="http://schemas.microsoft.com/office/drawing/2014/main" id="{F5F0687F-60AE-B2F5-17EE-5F32E4F312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60000">
              <a:off x="2004495" y="3128997"/>
              <a:ext cx="288000" cy="288000"/>
            </a:xfrm>
            <a:prstGeom prst="rect">
              <a:avLst/>
            </a:prstGeom>
            <a:effectLst>
              <a:outerShdw blurRad="63500" sx="102000" sy="102000" algn="ctr" rotWithShape="0">
                <a:prstClr val="black">
                  <a:alpha val="40000"/>
                </a:prstClr>
              </a:outerShdw>
            </a:effectLst>
          </p:spPr>
        </p:pic>
        <p:pic>
          <p:nvPicPr>
            <p:cNvPr id="22" name="Graphic 21" descr="Chat bubble outline">
              <a:extLst>
                <a:ext uri="{FF2B5EF4-FFF2-40B4-BE49-F238E27FC236}">
                  <a16:creationId xmlns:a16="http://schemas.microsoft.com/office/drawing/2014/main" id="{1A97CE06-AD69-41DC-DAB0-F2764CAB4176}"/>
                </a:ext>
              </a:extLst>
            </p:cNvPr>
            <p:cNvPicPr preferRelativeResize="0">
              <a:picLocks/>
            </p:cNvPicPr>
            <p:nvPr/>
          </p:nvPicPr>
          <p:blipFill>
            <a:blip r:embed="rId12">
              <a:extLst>
                <a:ext uri="{96DAC541-7B7A-43D3-8B79-37D633B846F1}">
                  <asvg:svgBlip xmlns:asvg="http://schemas.microsoft.com/office/drawing/2016/SVG/main" r:embed="rId13"/>
                </a:ext>
              </a:extLst>
            </a:blip>
            <a:stretch>
              <a:fillRect/>
            </a:stretch>
          </p:blipFill>
          <p:spPr>
            <a:xfrm rot="60000" flipH="1">
              <a:off x="1968495" y="3439343"/>
              <a:ext cx="360000" cy="360000"/>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76006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E328029-A578-EF01-71E4-BDBB2471CC2B}"/>
              </a:ext>
            </a:extLst>
          </p:cNvPr>
          <p:cNvSpPr txBox="1">
            <a:spLocks/>
          </p:cNvSpPr>
          <p:nvPr/>
        </p:nvSpPr>
        <p:spPr>
          <a:xfrm>
            <a:off x="758028" y="445007"/>
            <a:ext cx="8471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solidFill>
                  <a:srgbClr val="000000"/>
                </a:solidFill>
                <a:effectLst/>
                <a:uLnTx/>
                <a:uFillTx/>
                <a:latin typeface="Segoe UI Semibold"/>
                <a:ea typeface="Segoe UI" pitchFamily="34" charset="0"/>
                <a:cs typeface="Segoe UI"/>
              </a:rPr>
              <a:t>Basic credit consumption scenarios</a:t>
            </a:r>
            <a:endPar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3" name="Rectangle: Rounded Corners 2">
            <a:extLst>
              <a:ext uri="{FF2B5EF4-FFF2-40B4-BE49-F238E27FC236}">
                <a16:creationId xmlns:a16="http://schemas.microsoft.com/office/drawing/2014/main" id="{74580CC5-C767-0254-BF15-AD2AA96D3F3D}"/>
              </a:ext>
            </a:extLst>
          </p:cNvPr>
          <p:cNvSpPr/>
          <p:nvPr/>
        </p:nvSpPr>
        <p:spPr bwMode="auto">
          <a:xfrm>
            <a:off x="758028"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C72779AC-66B4-4D0B-3DEF-ACD655BFD952}"/>
              </a:ext>
              <a:ext uri="{C183D7F6-B498-43B3-948B-1728B52AA6E4}">
                <adec:decorative xmlns:adec="http://schemas.microsoft.com/office/drawing/2017/decorative" val="1"/>
              </a:ext>
            </a:extLst>
          </p:cNvPr>
          <p:cNvSpPr/>
          <p:nvPr/>
        </p:nvSpPr>
        <p:spPr bwMode="auto">
          <a:xfrm>
            <a:off x="792411" y="1819232"/>
            <a:ext cx="3178751" cy="4748742"/>
          </a:xfrm>
          <a:prstGeom prst="roundRect">
            <a:avLst>
              <a:gd name="adj" fmla="val 1769"/>
            </a:avLst>
          </a:prstGeom>
          <a:noFill/>
          <a:ln w="12700">
            <a:noFill/>
          </a:ln>
          <a:effectLst>
            <a:outerShdw blurRad="63500" sx="102000" sy="102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87E0771-D094-4167-7884-023F99B58C22}"/>
              </a:ext>
            </a:extLst>
          </p:cNvPr>
          <p:cNvSpPr txBox="1"/>
          <p:nvPr/>
        </p:nvSpPr>
        <p:spPr>
          <a:xfrm>
            <a:off x="899627" y="1893013"/>
            <a:ext cx="2571605"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1</a:t>
            </a:r>
          </a:p>
        </p:txBody>
      </p:sp>
      <p:sp>
        <p:nvSpPr>
          <p:cNvPr id="9" name="Text Placeholder 2">
            <a:extLst>
              <a:ext uri="{FF2B5EF4-FFF2-40B4-BE49-F238E27FC236}">
                <a16:creationId xmlns:a16="http://schemas.microsoft.com/office/drawing/2014/main" id="{BBDB2867-CCB6-87AC-0326-EC31AEB01884}"/>
              </a:ext>
            </a:extLst>
          </p:cNvPr>
          <p:cNvSpPr txBox="1">
            <a:spLocks/>
          </p:cNvSpPr>
          <p:nvPr/>
        </p:nvSpPr>
        <p:spPr>
          <a:xfrm>
            <a:off x="899627" y="2265472"/>
            <a:ext cx="3066072" cy="1023357"/>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question triggering a regular topic</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1 credit (despite the answer being 2 messages)</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grpSp>
        <p:nvGrpSpPr>
          <p:cNvPr id="34" name="Group 33">
            <a:extLst>
              <a:ext uri="{FF2B5EF4-FFF2-40B4-BE49-F238E27FC236}">
                <a16:creationId xmlns:a16="http://schemas.microsoft.com/office/drawing/2014/main" id="{AD376618-9218-F0A6-C21B-04A7F82C8E9D}"/>
              </a:ext>
            </a:extLst>
          </p:cNvPr>
          <p:cNvGrpSpPr/>
          <p:nvPr/>
        </p:nvGrpSpPr>
        <p:grpSpPr>
          <a:xfrm>
            <a:off x="926435" y="3563296"/>
            <a:ext cx="2964318" cy="2888304"/>
            <a:chOff x="698045" y="3204068"/>
            <a:chExt cx="2964318" cy="2888304"/>
          </a:xfrm>
        </p:grpSpPr>
        <p:sp>
          <p:nvSpPr>
            <p:cNvPr id="151" name="Rectangle: Rounded Corners 6">
              <a:extLst>
                <a:ext uri="{FF2B5EF4-FFF2-40B4-BE49-F238E27FC236}">
                  <a16:creationId xmlns:a16="http://schemas.microsoft.com/office/drawing/2014/main" id="{BC613610-FD24-C1B4-8FCD-E147DECEADC3}"/>
                </a:ext>
                <a:ext uri="{C183D7F6-B498-43B3-948B-1728B52AA6E4}">
                  <adec:decorative xmlns:adec="http://schemas.microsoft.com/office/drawing/2017/decorative" val="1"/>
                </a:ext>
              </a:extLst>
            </p:cNvPr>
            <p:cNvSpPr/>
            <p:nvPr/>
          </p:nvSpPr>
          <p:spPr bwMode="auto">
            <a:xfrm>
              <a:off x="698045" y="3204068"/>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3" name="Group 92">
              <a:extLst>
                <a:ext uri="{FF2B5EF4-FFF2-40B4-BE49-F238E27FC236}">
                  <a16:creationId xmlns:a16="http://schemas.microsoft.com/office/drawing/2014/main" id="{CE724FA3-4790-1822-3C27-97F03B7B5FB7}"/>
                </a:ext>
                <a:ext uri="{C183D7F6-B498-43B3-948B-1728B52AA6E4}">
                  <adec:decorative xmlns:adec="http://schemas.microsoft.com/office/drawing/2017/decorative" val="1"/>
                </a:ext>
              </a:extLst>
            </p:cNvPr>
            <p:cNvGrpSpPr/>
            <p:nvPr/>
          </p:nvGrpSpPr>
          <p:grpSpPr>
            <a:xfrm>
              <a:off x="733560" y="5742475"/>
              <a:ext cx="2891376" cy="265547"/>
              <a:chOff x="764191" y="4803391"/>
              <a:chExt cx="2903350" cy="265547"/>
            </a:xfrm>
          </p:grpSpPr>
          <p:sp>
            <p:nvSpPr>
              <p:cNvPr id="144" name="Rectangle: Rounded Corners 6">
                <a:extLst>
                  <a:ext uri="{FF2B5EF4-FFF2-40B4-BE49-F238E27FC236}">
                    <a16:creationId xmlns:a16="http://schemas.microsoft.com/office/drawing/2014/main" id="{9AAF1546-1249-9DFD-0DD5-DAC060AA5842}"/>
                  </a:ext>
                  <a:ext uri="{C183D7F6-B498-43B3-948B-1728B52AA6E4}">
                    <adec:decorative xmlns:adec="http://schemas.microsoft.com/office/drawing/2017/decorative" val="1"/>
                  </a:ext>
                </a:extLst>
              </p:cNvPr>
              <p:cNvSpPr/>
              <p:nvPr/>
            </p:nvSpPr>
            <p:spPr bwMode="auto">
              <a:xfrm>
                <a:off x="764191" y="4803391"/>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145" name="Graphic 144">
                <a:extLst>
                  <a:ext uri="{FF2B5EF4-FFF2-40B4-BE49-F238E27FC236}">
                    <a16:creationId xmlns:a16="http://schemas.microsoft.com/office/drawing/2014/main" id="{25683026-AD72-72B6-9E0E-1239C1873F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016" y="4865578"/>
                <a:ext cx="141171" cy="141171"/>
              </a:xfrm>
              <a:prstGeom prst="rect">
                <a:avLst/>
              </a:prstGeom>
            </p:spPr>
          </p:pic>
        </p:grpSp>
        <p:sp>
          <p:nvSpPr>
            <p:cNvPr id="94" name="Rectangle: Rounded Corners 93">
              <a:extLst>
                <a:ext uri="{FF2B5EF4-FFF2-40B4-BE49-F238E27FC236}">
                  <a16:creationId xmlns:a16="http://schemas.microsoft.com/office/drawing/2014/main" id="{F4FB8C15-CA53-EC96-4085-57EF1A0A1E7C}"/>
                </a:ext>
              </a:extLst>
            </p:cNvPr>
            <p:cNvSpPr/>
            <p:nvPr/>
          </p:nvSpPr>
          <p:spPr bwMode="auto">
            <a:xfrm>
              <a:off x="1234461" y="3295593"/>
              <a:ext cx="2056763" cy="36576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What are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new laptop options </a:t>
              </a: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for my device replacement?</a:t>
              </a:r>
            </a:p>
          </p:txBody>
        </p:sp>
        <p:sp>
          <p:nvSpPr>
            <p:cNvPr id="106" name="Rectangle: Rounded Corners 105">
              <a:extLst>
                <a:ext uri="{FF2B5EF4-FFF2-40B4-BE49-F238E27FC236}">
                  <a16:creationId xmlns:a16="http://schemas.microsoft.com/office/drawing/2014/main" id="{866DE1DA-10E6-3F63-3A27-C90451F22258}"/>
                </a:ext>
              </a:extLst>
            </p:cNvPr>
            <p:cNvSpPr/>
            <p:nvPr/>
          </p:nvSpPr>
          <p:spPr bwMode="auto">
            <a:xfrm>
              <a:off x="1082048" y="3798764"/>
              <a:ext cx="2209176" cy="662794"/>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108" name="Rectangle: Rounded Corners 107">
              <a:extLst>
                <a:ext uri="{FF2B5EF4-FFF2-40B4-BE49-F238E27FC236}">
                  <a16:creationId xmlns:a16="http://schemas.microsoft.com/office/drawing/2014/main" id="{8930ED58-831F-EDC0-6DD4-A75913827F19}"/>
                </a:ext>
              </a:extLst>
            </p:cNvPr>
            <p:cNvSpPr/>
            <p:nvPr/>
          </p:nvSpPr>
          <p:spPr bwMode="auto">
            <a:xfrm>
              <a:off x="1104052" y="4620928"/>
              <a:ext cx="2359827" cy="559734"/>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Would you like me to start the approval process to your manager and then create an IT ticket for set up?</a:t>
              </a:r>
            </a:p>
          </p:txBody>
        </p:sp>
        <p:grpSp>
          <p:nvGrpSpPr>
            <p:cNvPr id="25" name="Group 24">
              <a:extLst>
                <a:ext uri="{FF2B5EF4-FFF2-40B4-BE49-F238E27FC236}">
                  <a16:creationId xmlns:a16="http://schemas.microsoft.com/office/drawing/2014/main" id="{7D8C7539-CE6C-20EF-549F-CAE9263FCC85}"/>
                </a:ext>
              </a:extLst>
            </p:cNvPr>
            <p:cNvGrpSpPr/>
            <p:nvPr/>
          </p:nvGrpSpPr>
          <p:grpSpPr>
            <a:xfrm>
              <a:off x="3331920" y="3344181"/>
              <a:ext cx="258301" cy="261119"/>
              <a:chOff x="3765730" y="3528984"/>
              <a:chExt cx="258301" cy="261119"/>
            </a:xfrm>
          </p:grpSpPr>
          <p:sp>
            <p:nvSpPr>
              <p:cNvPr id="126" name="Oval 125">
                <a:extLst>
                  <a:ext uri="{FF2B5EF4-FFF2-40B4-BE49-F238E27FC236}">
                    <a16:creationId xmlns:a16="http://schemas.microsoft.com/office/drawing/2014/main" id="{71715AF3-60EA-C392-77E9-C1CE94E8FACC}"/>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3" name="Picture Placeholder 847">
                <a:extLst>
                  <a:ext uri="{FF2B5EF4-FFF2-40B4-BE49-F238E27FC236}">
                    <a16:creationId xmlns:a16="http://schemas.microsoft.com/office/drawing/2014/main" id="{84FE745C-ED3F-6502-038C-51ED1239790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nvGrpSpPr>
            <p:cNvPr id="30" name="Group 29">
              <a:extLst>
                <a:ext uri="{FF2B5EF4-FFF2-40B4-BE49-F238E27FC236}">
                  <a16:creationId xmlns:a16="http://schemas.microsoft.com/office/drawing/2014/main" id="{5D5A3176-DCAA-70CB-9780-414A19999108}"/>
                </a:ext>
              </a:extLst>
            </p:cNvPr>
            <p:cNvGrpSpPr/>
            <p:nvPr/>
          </p:nvGrpSpPr>
          <p:grpSpPr>
            <a:xfrm>
              <a:off x="777504" y="3856160"/>
              <a:ext cx="258301" cy="258301"/>
              <a:chOff x="1211314" y="4040963"/>
              <a:chExt cx="258301" cy="258301"/>
            </a:xfrm>
          </p:grpSpPr>
          <p:sp>
            <p:nvSpPr>
              <p:cNvPr id="140" name="Oval 139">
                <a:extLst>
                  <a:ext uri="{FF2B5EF4-FFF2-40B4-BE49-F238E27FC236}">
                    <a16:creationId xmlns:a16="http://schemas.microsoft.com/office/drawing/2014/main" id="{4256C289-B29B-82D4-0B43-CE83D0B4B829}"/>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4" name="Picture Placeholder 886">
                <a:extLst>
                  <a:ext uri="{FF2B5EF4-FFF2-40B4-BE49-F238E27FC236}">
                    <a16:creationId xmlns:a16="http://schemas.microsoft.com/office/drawing/2014/main" id="{D1A24487-2E1C-F509-95D6-5AAF7458A2B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pic>
          <p:nvPicPr>
            <p:cNvPr id="33" name="Picture Placeholder 886">
              <a:extLst>
                <a:ext uri="{FF2B5EF4-FFF2-40B4-BE49-F238E27FC236}">
                  <a16:creationId xmlns:a16="http://schemas.microsoft.com/office/drawing/2014/main" id="{B91D2F04-CD96-5E20-BD21-CBF7AE17246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802532" y="5108322"/>
              <a:ext cx="208244" cy="208243"/>
            </a:xfrm>
            <a:prstGeom prst="rect">
              <a:avLst/>
            </a:prstGeom>
          </p:spPr>
        </p:pic>
      </p:grpSp>
      <p:sp>
        <p:nvSpPr>
          <p:cNvPr id="2" name="Rectangle: Rounded Corners 1">
            <a:extLst>
              <a:ext uri="{FF2B5EF4-FFF2-40B4-BE49-F238E27FC236}">
                <a16:creationId xmlns:a16="http://schemas.microsoft.com/office/drawing/2014/main" id="{EBDEBE22-4945-A425-2DB2-112BEA0EB992}"/>
              </a:ext>
            </a:extLst>
          </p:cNvPr>
          <p:cNvSpPr/>
          <p:nvPr/>
        </p:nvSpPr>
        <p:spPr bwMode="auto">
          <a:xfrm>
            <a:off x="4490488"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4DA0DC43-1B08-C8C3-80B0-30B9EE51097B}"/>
              </a:ext>
            </a:extLst>
          </p:cNvPr>
          <p:cNvSpPr txBox="1"/>
          <p:nvPr/>
        </p:nvSpPr>
        <p:spPr>
          <a:xfrm>
            <a:off x="4627944" y="1893013"/>
            <a:ext cx="2571605"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2</a:t>
            </a:r>
          </a:p>
        </p:txBody>
      </p:sp>
      <p:grpSp>
        <p:nvGrpSpPr>
          <p:cNvPr id="74" name="Group 73">
            <a:extLst>
              <a:ext uri="{FF2B5EF4-FFF2-40B4-BE49-F238E27FC236}">
                <a16:creationId xmlns:a16="http://schemas.microsoft.com/office/drawing/2014/main" id="{66C0A145-BA9E-6D00-6498-7012966D352E}"/>
              </a:ext>
            </a:extLst>
          </p:cNvPr>
          <p:cNvGrpSpPr/>
          <p:nvPr/>
        </p:nvGrpSpPr>
        <p:grpSpPr>
          <a:xfrm>
            <a:off x="4628939" y="3563296"/>
            <a:ext cx="2964318" cy="2888304"/>
            <a:chOff x="4658577" y="3242168"/>
            <a:chExt cx="2964318" cy="2888304"/>
          </a:xfrm>
        </p:grpSpPr>
        <p:sp>
          <p:nvSpPr>
            <p:cNvPr id="40" name="Rectangle: Rounded Corners 6">
              <a:extLst>
                <a:ext uri="{FF2B5EF4-FFF2-40B4-BE49-F238E27FC236}">
                  <a16:creationId xmlns:a16="http://schemas.microsoft.com/office/drawing/2014/main" id="{331CF8A0-8D76-377D-807C-5133F8EBE914}"/>
                </a:ext>
                <a:ext uri="{C183D7F6-B498-43B3-948B-1728B52AA6E4}">
                  <adec:decorative xmlns:adec="http://schemas.microsoft.com/office/drawing/2017/decorative" val="1"/>
                </a:ext>
              </a:extLst>
            </p:cNvPr>
            <p:cNvSpPr/>
            <p:nvPr/>
          </p:nvSpPr>
          <p:spPr bwMode="auto">
            <a:xfrm>
              <a:off x="4658577" y="3242168"/>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BBCAE6D5-027A-A0C1-02EB-C095D5F69B23}"/>
                </a:ext>
                <a:ext uri="{C183D7F6-B498-43B3-948B-1728B52AA6E4}">
                  <adec:decorative xmlns:adec="http://schemas.microsoft.com/office/drawing/2017/decorative" val="1"/>
                </a:ext>
              </a:extLst>
            </p:cNvPr>
            <p:cNvGrpSpPr/>
            <p:nvPr/>
          </p:nvGrpSpPr>
          <p:grpSpPr>
            <a:xfrm>
              <a:off x="4705376" y="5790519"/>
              <a:ext cx="2891376" cy="265547"/>
              <a:chOff x="775522" y="4813335"/>
              <a:chExt cx="2903350" cy="265547"/>
            </a:xfrm>
          </p:grpSpPr>
          <p:sp>
            <p:nvSpPr>
              <p:cNvPr id="68" name="Rectangle: Rounded Corners 6">
                <a:extLst>
                  <a:ext uri="{FF2B5EF4-FFF2-40B4-BE49-F238E27FC236}">
                    <a16:creationId xmlns:a16="http://schemas.microsoft.com/office/drawing/2014/main" id="{AD6EDBAE-3013-79FB-DF0D-A38DDD543841}"/>
                  </a:ext>
                  <a:ext uri="{C183D7F6-B498-43B3-948B-1728B52AA6E4}">
                    <adec:decorative xmlns:adec="http://schemas.microsoft.com/office/drawing/2017/decorative" val="1"/>
                  </a:ext>
                </a:extLst>
              </p:cNvPr>
              <p:cNvSpPr/>
              <p:nvPr/>
            </p:nvSpPr>
            <p:spPr bwMode="auto">
              <a:xfrm>
                <a:off x="775522" y="4813335"/>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69" name="Graphic 68">
                <a:extLst>
                  <a:ext uri="{FF2B5EF4-FFF2-40B4-BE49-F238E27FC236}">
                    <a16:creationId xmlns:a16="http://schemas.microsoft.com/office/drawing/2014/main" id="{A0BD17D8-FA02-6CE6-90D4-5AD4E96A1D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2411" y="4865578"/>
                <a:ext cx="141171" cy="141171"/>
              </a:xfrm>
              <a:prstGeom prst="rect">
                <a:avLst/>
              </a:prstGeom>
            </p:spPr>
          </p:pic>
        </p:grpSp>
        <p:grpSp>
          <p:nvGrpSpPr>
            <p:cNvPr id="71" name="Group 70">
              <a:extLst>
                <a:ext uri="{FF2B5EF4-FFF2-40B4-BE49-F238E27FC236}">
                  <a16:creationId xmlns:a16="http://schemas.microsoft.com/office/drawing/2014/main" id="{D6A7C975-23DD-BD60-2585-01EE02C560B3}"/>
                </a:ext>
              </a:extLst>
            </p:cNvPr>
            <p:cNvGrpSpPr/>
            <p:nvPr/>
          </p:nvGrpSpPr>
          <p:grpSpPr>
            <a:xfrm>
              <a:off x="5194993" y="3333692"/>
              <a:ext cx="2355760" cy="502920"/>
              <a:chOff x="5194993" y="3333692"/>
              <a:chExt cx="2355760" cy="502920"/>
            </a:xfrm>
          </p:grpSpPr>
          <p:sp>
            <p:nvSpPr>
              <p:cNvPr id="42" name="Rectangle: Rounded Corners 41">
                <a:extLst>
                  <a:ext uri="{FF2B5EF4-FFF2-40B4-BE49-F238E27FC236}">
                    <a16:creationId xmlns:a16="http://schemas.microsoft.com/office/drawing/2014/main" id="{426E17EA-9DD5-399A-D713-09E9F68B0383}"/>
                  </a:ext>
                </a:extLst>
              </p:cNvPr>
              <p:cNvSpPr/>
              <p:nvPr/>
            </p:nvSpPr>
            <p:spPr bwMode="auto">
              <a:xfrm>
                <a:off x="5194993" y="3333692"/>
                <a:ext cx="2056763"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Can you send me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how to” guide on the product XYZ?</a:t>
                </a:r>
              </a:p>
            </p:txBody>
          </p:sp>
          <p:grpSp>
            <p:nvGrpSpPr>
              <p:cNvPr id="48" name="Group 47">
                <a:extLst>
                  <a:ext uri="{FF2B5EF4-FFF2-40B4-BE49-F238E27FC236}">
                    <a16:creationId xmlns:a16="http://schemas.microsoft.com/office/drawing/2014/main" id="{F402C64F-5C6E-2551-E67A-156B1437EC70}"/>
                  </a:ext>
                </a:extLst>
              </p:cNvPr>
              <p:cNvGrpSpPr/>
              <p:nvPr/>
            </p:nvGrpSpPr>
            <p:grpSpPr>
              <a:xfrm>
                <a:off x="7292452" y="3333692"/>
                <a:ext cx="258301" cy="261119"/>
                <a:chOff x="3765730" y="3528984"/>
                <a:chExt cx="258301" cy="261119"/>
              </a:xfrm>
            </p:grpSpPr>
            <p:sp>
              <p:nvSpPr>
                <p:cNvPr id="60" name="Oval 59">
                  <a:extLst>
                    <a:ext uri="{FF2B5EF4-FFF2-40B4-BE49-F238E27FC236}">
                      <a16:creationId xmlns:a16="http://schemas.microsoft.com/office/drawing/2014/main" id="{E7228D22-7050-6CFF-DD1A-12E7788AF48D}"/>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1" name="Picture Placeholder 847">
                  <a:extLst>
                    <a:ext uri="{FF2B5EF4-FFF2-40B4-BE49-F238E27FC236}">
                      <a16:creationId xmlns:a16="http://schemas.microsoft.com/office/drawing/2014/main" id="{F4D4B713-63DA-2341-4BFF-28CA6628728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grpSp>
          <p:nvGrpSpPr>
            <p:cNvPr id="70" name="Group 69">
              <a:extLst>
                <a:ext uri="{FF2B5EF4-FFF2-40B4-BE49-F238E27FC236}">
                  <a16:creationId xmlns:a16="http://schemas.microsoft.com/office/drawing/2014/main" id="{7C265849-B7D9-76FD-A95E-55BE92BB25B6}"/>
                </a:ext>
              </a:extLst>
            </p:cNvPr>
            <p:cNvGrpSpPr/>
            <p:nvPr/>
          </p:nvGrpSpPr>
          <p:grpSpPr>
            <a:xfrm>
              <a:off x="4738036" y="4072597"/>
              <a:ext cx="2477879" cy="1291522"/>
              <a:chOff x="4738036" y="4072597"/>
              <a:chExt cx="2477879" cy="1291522"/>
            </a:xfrm>
          </p:grpSpPr>
          <p:sp>
            <p:nvSpPr>
              <p:cNvPr id="44" name="Rectangle: Rounded Corners 43">
                <a:extLst>
                  <a:ext uri="{FF2B5EF4-FFF2-40B4-BE49-F238E27FC236}">
                    <a16:creationId xmlns:a16="http://schemas.microsoft.com/office/drawing/2014/main" id="{638091E8-94A2-2BA9-95BC-3488351C29A7}"/>
                  </a:ext>
                </a:extLst>
              </p:cNvPr>
              <p:cNvSpPr/>
              <p:nvPr/>
            </p:nvSpPr>
            <p:spPr bwMode="auto">
              <a:xfrm>
                <a:off x="5042580" y="4072597"/>
                <a:ext cx="2173335" cy="1291522"/>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Of course! Here is a short description of the product XYZ:</a:t>
                </a:r>
              </a:p>
              <a:p>
                <a:pPr marL="171450" marR="0" lvl="0" indent="-171450" algn="l" defTabSz="932472" rtl="0" eaLnBrk="1" fontAlgn="base" latinLnBrk="0" hangingPunct="1">
                  <a:lnSpc>
                    <a:spcPct val="100000"/>
                  </a:lnSpc>
                  <a:spcBef>
                    <a:spcPct val="0"/>
                  </a:spcBef>
                  <a:spcAft>
                    <a:spcPct val="0"/>
                  </a:spcAft>
                  <a:buClrTx/>
                  <a:buSzTx/>
                  <a:buFontTx/>
                  <a:buChar char="-"/>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Best quality</a:t>
                </a:r>
              </a:p>
              <a:p>
                <a:pPr marL="171450" marR="0" lvl="0" indent="-171450" algn="l" defTabSz="932472" rtl="0" eaLnBrk="1" fontAlgn="base" latinLnBrk="0" hangingPunct="1">
                  <a:lnSpc>
                    <a:spcPct val="100000"/>
                  </a:lnSpc>
                  <a:spcBef>
                    <a:spcPct val="0"/>
                  </a:spcBef>
                  <a:spcAft>
                    <a:spcPct val="0"/>
                  </a:spcAft>
                  <a:buClrTx/>
                  <a:buSzTx/>
                  <a:buFontTx/>
                  <a:buChar char="-"/>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Great product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You can read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product guide here</a:t>
                </a: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a:t>
                </a:r>
              </a:p>
            </p:txBody>
          </p:sp>
          <p:grpSp>
            <p:nvGrpSpPr>
              <p:cNvPr id="49" name="Group 48">
                <a:extLst>
                  <a:ext uri="{FF2B5EF4-FFF2-40B4-BE49-F238E27FC236}">
                    <a16:creationId xmlns:a16="http://schemas.microsoft.com/office/drawing/2014/main" id="{11F9FFA4-2ADA-1F75-5114-89E34E6CB69B}"/>
                  </a:ext>
                </a:extLst>
              </p:cNvPr>
              <p:cNvGrpSpPr/>
              <p:nvPr/>
            </p:nvGrpSpPr>
            <p:grpSpPr>
              <a:xfrm>
                <a:off x="4738036" y="4126328"/>
                <a:ext cx="258301" cy="258301"/>
                <a:chOff x="1211314" y="4040963"/>
                <a:chExt cx="258301" cy="258301"/>
              </a:xfrm>
            </p:grpSpPr>
            <p:sp>
              <p:nvSpPr>
                <p:cNvPr id="58" name="Oval 57">
                  <a:extLst>
                    <a:ext uri="{FF2B5EF4-FFF2-40B4-BE49-F238E27FC236}">
                      <a16:creationId xmlns:a16="http://schemas.microsoft.com/office/drawing/2014/main" id="{58A19BB2-C1F1-0B19-53B5-9DB4FCB04C0D}"/>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9" name="Picture Placeholder 886">
                  <a:extLst>
                    <a:ext uri="{FF2B5EF4-FFF2-40B4-BE49-F238E27FC236}">
                      <a16:creationId xmlns:a16="http://schemas.microsoft.com/office/drawing/2014/main" id="{67D6E5FF-393F-973F-741E-599A6ABBCB4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pic>
          <p:nvPicPr>
            <p:cNvPr id="57" name="Picture Placeholder 847">
              <a:extLst>
                <a:ext uri="{FF2B5EF4-FFF2-40B4-BE49-F238E27FC236}">
                  <a16:creationId xmlns:a16="http://schemas.microsoft.com/office/drawing/2014/main" id="{83554887-BC3A-9E37-8132-46100360EAB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7295984" y="4810670"/>
              <a:ext cx="251237" cy="251236"/>
            </a:xfrm>
            <a:prstGeom prst="rect">
              <a:avLst/>
            </a:prstGeom>
          </p:spPr>
        </p:pic>
      </p:grpSp>
      <p:sp>
        <p:nvSpPr>
          <p:cNvPr id="91" name="Rectangle: Rounded Corners 90">
            <a:extLst>
              <a:ext uri="{FF2B5EF4-FFF2-40B4-BE49-F238E27FC236}">
                <a16:creationId xmlns:a16="http://schemas.microsoft.com/office/drawing/2014/main" id="{FAB3DBC8-6A00-D1B3-EB0B-D976A9D2CA3F}"/>
              </a:ext>
            </a:extLst>
          </p:cNvPr>
          <p:cNvSpPr/>
          <p:nvPr/>
        </p:nvSpPr>
        <p:spPr bwMode="auto">
          <a:xfrm>
            <a:off x="8222949"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9" name="TextBox 128">
            <a:extLst>
              <a:ext uri="{FF2B5EF4-FFF2-40B4-BE49-F238E27FC236}">
                <a16:creationId xmlns:a16="http://schemas.microsoft.com/office/drawing/2014/main" id="{F841FE52-1474-402C-6A6E-2A4470A43529}"/>
              </a:ext>
            </a:extLst>
          </p:cNvPr>
          <p:cNvSpPr txBox="1"/>
          <p:nvPr/>
        </p:nvSpPr>
        <p:spPr>
          <a:xfrm>
            <a:off x="8359543" y="1893013"/>
            <a:ext cx="2715752" cy="313438"/>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3</a:t>
            </a:r>
          </a:p>
        </p:txBody>
      </p:sp>
      <p:sp>
        <p:nvSpPr>
          <p:cNvPr id="184" name="Rectangle: Rounded Corners 6">
            <a:extLst>
              <a:ext uri="{FF2B5EF4-FFF2-40B4-BE49-F238E27FC236}">
                <a16:creationId xmlns:a16="http://schemas.microsoft.com/office/drawing/2014/main" id="{DFFA18D0-44CB-1526-B4B8-4B919A157C39}"/>
              </a:ext>
              <a:ext uri="{C183D7F6-B498-43B3-948B-1728B52AA6E4}">
                <adec:decorative xmlns:adec="http://schemas.microsoft.com/office/drawing/2017/decorative" val="1"/>
              </a:ext>
            </a:extLst>
          </p:cNvPr>
          <p:cNvSpPr/>
          <p:nvPr/>
        </p:nvSpPr>
        <p:spPr bwMode="auto">
          <a:xfrm>
            <a:off x="8359542" y="3563296"/>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5" name="Group 184">
            <a:extLst>
              <a:ext uri="{FF2B5EF4-FFF2-40B4-BE49-F238E27FC236}">
                <a16:creationId xmlns:a16="http://schemas.microsoft.com/office/drawing/2014/main" id="{BC17791C-FCED-A672-EBA5-79A2C43C84B1}"/>
              </a:ext>
              <a:ext uri="{C183D7F6-B498-43B3-948B-1728B52AA6E4}">
                <adec:decorative xmlns:adec="http://schemas.microsoft.com/office/drawing/2017/decorative" val="1"/>
              </a:ext>
            </a:extLst>
          </p:cNvPr>
          <p:cNvGrpSpPr/>
          <p:nvPr/>
        </p:nvGrpSpPr>
        <p:grpSpPr>
          <a:xfrm>
            <a:off x="8402445" y="6111647"/>
            <a:ext cx="2891376" cy="265547"/>
            <a:chOff x="765151" y="4452418"/>
            <a:chExt cx="2903350" cy="265547"/>
          </a:xfrm>
        </p:grpSpPr>
        <p:sp>
          <p:nvSpPr>
            <p:cNvPr id="206" name="Rectangle: Rounded Corners 6">
              <a:extLst>
                <a:ext uri="{FF2B5EF4-FFF2-40B4-BE49-F238E27FC236}">
                  <a16:creationId xmlns:a16="http://schemas.microsoft.com/office/drawing/2014/main" id="{A09470DC-1D1C-EAE0-2929-7E7796874A08}"/>
                </a:ext>
                <a:ext uri="{C183D7F6-B498-43B3-948B-1728B52AA6E4}">
                  <adec:decorative xmlns:adec="http://schemas.microsoft.com/office/drawing/2017/decorative" val="1"/>
                </a:ext>
              </a:extLst>
            </p:cNvPr>
            <p:cNvSpPr/>
            <p:nvPr/>
          </p:nvSpPr>
          <p:spPr bwMode="auto">
            <a:xfrm>
              <a:off x="765151" y="4452418"/>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207" name="Graphic 206">
              <a:extLst>
                <a:ext uri="{FF2B5EF4-FFF2-40B4-BE49-F238E27FC236}">
                  <a16:creationId xmlns:a16="http://schemas.microsoft.com/office/drawing/2014/main" id="{4C6AC244-F511-1587-3857-0DD843E5FE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698" y="4514606"/>
              <a:ext cx="141171" cy="141171"/>
            </a:xfrm>
            <a:prstGeom prst="rect">
              <a:avLst/>
            </a:prstGeom>
          </p:spPr>
        </p:pic>
      </p:grpSp>
      <p:grpSp>
        <p:nvGrpSpPr>
          <p:cNvPr id="224" name="Group 223">
            <a:extLst>
              <a:ext uri="{FF2B5EF4-FFF2-40B4-BE49-F238E27FC236}">
                <a16:creationId xmlns:a16="http://schemas.microsoft.com/office/drawing/2014/main" id="{5DE567EC-CDDB-2675-E983-E34CE97E99BE}"/>
              </a:ext>
            </a:extLst>
          </p:cNvPr>
          <p:cNvGrpSpPr/>
          <p:nvPr/>
        </p:nvGrpSpPr>
        <p:grpSpPr>
          <a:xfrm>
            <a:off x="8895958" y="3600529"/>
            <a:ext cx="2355760" cy="502920"/>
            <a:chOff x="8833583" y="3279401"/>
            <a:chExt cx="2355760" cy="502920"/>
          </a:xfrm>
        </p:grpSpPr>
        <p:sp>
          <p:nvSpPr>
            <p:cNvPr id="186" name="Rectangle: Rounded Corners 185">
              <a:extLst>
                <a:ext uri="{FF2B5EF4-FFF2-40B4-BE49-F238E27FC236}">
                  <a16:creationId xmlns:a16="http://schemas.microsoft.com/office/drawing/2014/main" id="{2467D7EF-CBE0-E83A-5D6F-952B750694F9}"/>
                </a:ext>
              </a:extLst>
            </p:cNvPr>
            <p:cNvSpPr/>
            <p:nvPr/>
          </p:nvSpPr>
          <p:spPr bwMode="auto">
            <a:xfrm>
              <a:off x="8833583" y="3279401"/>
              <a:ext cx="2056763"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Can you create a </a:t>
              </a:r>
              <a:r>
                <a:rPr kumimoji="0" lang="en-US" sz="1000" b="0" i="0" u="none" strike="noStrike" kern="1200" cap="none" spc="0" normalizeH="0" baseline="0" noProof="0">
                  <a:ln>
                    <a:noFill/>
                  </a:ln>
                  <a:solidFill>
                    <a:srgbClr val="0078D4"/>
                  </a:solidFill>
                  <a:effectLst/>
                  <a:uLnTx/>
                  <a:uFillTx/>
                  <a:latin typeface="Segoe UI Semibold"/>
                  <a:ea typeface="+mn-ea"/>
                  <a:cs typeface="+mn-cs"/>
                </a:rPr>
                <a:t>new ticket in ServiceNow?</a:t>
              </a:r>
            </a:p>
          </p:txBody>
        </p:sp>
        <p:grpSp>
          <p:nvGrpSpPr>
            <p:cNvPr id="191" name="Group 190">
              <a:extLst>
                <a:ext uri="{FF2B5EF4-FFF2-40B4-BE49-F238E27FC236}">
                  <a16:creationId xmlns:a16="http://schemas.microsoft.com/office/drawing/2014/main" id="{54B8A505-C9AD-A252-7D10-A0888B57E643}"/>
                </a:ext>
              </a:extLst>
            </p:cNvPr>
            <p:cNvGrpSpPr/>
            <p:nvPr/>
          </p:nvGrpSpPr>
          <p:grpSpPr>
            <a:xfrm>
              <a:off x="10931042" y="3333693"/>
              <a:ext cx="258301" cy="261119"/>
              <a:chOff x="3765730" y="3528984"/>
              <a:chExt cx="258301" cy="261119"/>
            </a:xfrm>
          </p:grpSpPr>
          <p:sp>
            <p:nvSpPr>
              <p:cNvPr id="201" name="Oval 200">
                <a:extLst>
                  <a:ext uri="{FF2B5EF4-FFF2-40B4-BE49-F238E27FC236}">
                    <a16:creationId xmlns:a16="http://schemas.microsoft.com/office/drawing/2014/main" id="{3E3A5B29-B452-8BFF-6A0B-D721B236E393}"/>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2" name="Picture Placeholder 847">
                <a:extLst>
                  <a:ext uri="{FF2B5EF4-FFF2-40B4-BE49-F238E27FC236}">
                    <a16:creationId xmlns:a16="http://schemas.microsoft.com/office/drawing/2014/main" id="{35A86EE4-489E-B352-3F38-C28FD4E19EF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grpSp>
        <p:nvGrpSpPr>
          <p:cNvPr id="222" name="Group 221">
            <a:extLst>
              <a:ext uri="{FF2B5EF4-FFF2-40B4-BE49-F238E27FC236}">
                <a16:creationId xmlns:a16="http://schemas.microsoft.com/office/drawing/2014/main" id="{B2D30388-F428-972E-235C-5411DD571A61}"/>
              </a:ext>
            </a:extLst>
          </p:cNvPr>
          <p:cNvGrpSpPr/>
          <p:nvPr/>
        </p:nvGrpSpPr>
        <p:grpSpPr>
          <a:xfrm>
            <a:off x="8439001" y="4157740"/>
            <a:ext cx="2513720" cy="463450"/>
            <a:chOff x="8376626" y="3739174"/>
            <a:chExt cx="2513720" cy="463450"/>
          </a:xfrm>
        </p:grpSpPr>
        <p:sp>
          <p:nvSpPr>
            <p:cNvPr id="187" name="Rectangle: Rounded Corners 186">
              <a:extLst>
                <a:ext uri="{FF2B5EF4-FFF2-40B4-BE49-F238E27FC236}">
                  <a16:creationId xmlns:a16="http://schemas.microsoft.com/office/drawing/2014/main" id="{DA29E1F9-E834-F222-EB47-368CEDB25D58}"/>
                </a:ext>
              </a:extLst>
            </p:cNvPr>
            <p:cNvSpPr/>
            <p:nvPr/>
          </p:nvSpPr>
          <p:spPr bwMode="auto">
            <a:xfrm>
              <a:off x="8681170" y="3739174"/>
              <a:ext cx="2209176" cy="463450"/>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Sure, what is description of your ticket?</a:t>
              </a:r>
            </a:p>
          </p:txBody>
        </p:sp>
        <p:grpSp>
          <p:nvGrpSpPr>
            <p:cNvPr id="192" name="Group 191">
              <a:extLst>
                <a:ext uri="{FF2B5EF4-FFF2-40B4-BE49-F238E27FC236}">
                  <a16:creationId xmlns:a16="http://schemas.microsoft.com/office/drawing/2014/main" id="{ADEF858E-6391-99CB-4CA3-810310F099EC}"/>
                </a:ext>
              </a:extLst>
            </p:cNvPr>
            <p:cNvGrpSpPr/>
            <p:nvPr/>
          </p:nvGrpSpPr>
          <p:grpSpPr>
            <a:xfrm>
              <a:off x="8376626" y="3894260"/>
              <a:ext cx="258301" cy="258301"/>
              <a:chOff x="1211314" y="4040963"/>
              <a:chExt cx="258301" cy="258301"/>
            </a:xfrm>
          </p:grpSpPr>
          <p:sp>
            <p:nvSpPr>
              <p:cNvPr id="199" name="Oval 198">
                <a:extLst>
                  <a:ext uri="{FF2B5EF4-FFF2-40B4-BE49-F238E27FC236}">
                    <a16:creationId xmlns:a16="http://schemas.microsoft.com/office/drawing/2014/main" id="{E02D96EC-7C6B-7FBD-BBF0-73B1BE8BAE36}"/>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0" name="Picture Placeholder 886">
                <a:extLst>
                  <a:ext uri="{FF2B5EF4-FFF2-40B4-BE49-F238E27FC236}">
                    <a16:creationId xmlns:a16="http://schemas.microsoft.com/office/drawing/2014/main" id="{A8BA2304-0BC4-4E37-FDFD-8BE7C0B9E5E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grpSp>
        <p:nvGrpSpPr>
          <p:cNvPr id="223" name="Group 222">
            <a:extLst>
              <a:ext uri="{FF2B5EF4-FFF2-40B4-BE49-F238E27FC236}">
                <a16:creationId xmlns:a16="http://schemas.microsoft.com/office/drawing/2014/main" id="{1FE4175C-61E3-0488-FCF1-A6765DDEE32F}"/>
              </a:ext>
            </a:extLst>
          </p:cNvPr>
          <p:cNvGrpSpPr/>
          <p:nvPr/>
        </p:nvGrpSpPr>
        <p:grpSpPr>
          <a:xfrm>
            <a:off x="9022980" y="4718879"/>
            <a:ext cx="2228738" cy="502920"/>
            <a:chOff x="8960605" y="4449274"/>
            <a:chExt cx="2228738" cy="502920"/>
          </a:xfrm>
        </p:grpSpPr>
        <p:sp>
          <p:nvSpPr>
            <p:cNvPr id="189" name="Rectangle: Rounded Corners 188">
              <a:extLst>
                <a:ext uri="{FF2B5EF4-FFF2-40B4-BE49-F238E27FC236}">
                  <a16:creationId xmlns:a16="http://schemas.microsoft.com/office/drawing/2014/main" id="{A54249D3-9A2C-49B3-3D4C-3DE265143622}"/>
                </a:ext>
              </a:extLst>
            </p:cNvPr>
            <p:cNvSpPr/>
            <p:nvPr/>
          </p:nvSpPr>
          <p:spPr bwMode="auto">
            <a:xfrm>
              <a:off x="8960605" y="4449274"/>
              <a:ext cx="1929741"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My new laptop does not have a VPN configured</a:t>
              </a:r>
            </a:p>
          </p:txBody>
        </p:sp>
        <p:grpSp>
          <p:nvGrpSpPr>
            <p:cNvPr id="208" name="Group 207">
              <a:extLst>
                <a:ext uri="{FF2B5EF4-FFF2-40B4-BE49-F238E27FC236}">
                  <a16:creationId xmlns:a16="http://schemas.microsoft.com/office/drawing/2014/main" id="{A735BB6A-938A-3132-48FF-228A48E7E5BE}"/>
                </a:ext>
              </a:extLst>
            </p:cNvPr>
            <p:cNvGrpSpPr/>
            <p:nvPr/>
          </p:nvGrpSpPr>
          <p:grpSpPr>
            <a:xfrm>
              <a:off x="10931042" y="4449274"/>
              <a:ext cx="258301" cy="258301"/>
              <a:chOff x="12460957" y="4807080"/>
              <a:chExt cx="258301" cy="258301"/>
            </a:xfrm>
          </p:grpSpPr>
          <p:sp>
            <p:nvSpPr>
              <p:cNvPr id="197" name="Oval 196">
                <a:extLst>
                  <a:ext uri="{FF2B5EF4-FFF2-40B4-BE49-F238E27FC236}">
                    <a16:creationId xmlns:a16="http://schemas.microsoft.com/office/drawing/2014/main" id="{3DBD124C-B448-FE66-01FF-EB56156B3C30}"/>
                  </a:ext>
                </a:extLst>
              </p:cNvPr>
              <p:cNvSpPr/>
              <p:nvPr/>
            </p:nvSpPr>
            <p:spPr bwMode="auto">
              <a:xfrm>
                <a:off x="12460957" y="4807080"/>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8" name="Picture Placeholder 847">
                <a:extLst>
                  <a:ext uri="{FF2B5EF4-FFF2-40B4-BE49-F238E27FC236}">
                    <a16:creationId xmlns:a16="http://schemas.microsoft.com/office/drawing/2014/main" id="{D650BA6E-474C-4243-4702-37995E5A2FA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12464489" y="4810612"/>
                <a:ext cx="251237" cy="251236"/>
              </a:xfrm>
              <a:prstGeom prst="rect">
                <a:avLst/>
              </a:prstGeom>
            </p:spPr>
          </p:pic>
        </p:grpSp>
      </p:grpSp>
      <p:grpSp>
        <p:nvGrpSpPr>
          <p:cNvPr id="210" name="Group 209">
            <a:extLst>
              <a:ext uri="{FF2B5EF4-FFF2-40B4-BE49-F238E27FC236}">
                <a16:creationId xmlns:a16="http://schemas.microsoft.com/office/drawing/2014/main" id="{E1706A46-9308-7DF1-E121-E048B941BE69}"/>
              </a:ext>
            </a:extLst>
          </p:cNvPr>
          <p:cNvGrpSpPr/>
          <p:nvPr/>
        </p:nvGrpSpPr>
        <p:grpSpPr>
          <a:xfrm>
            <a:off x="8439001" y="5319487"/>
            <a:ext cx="2636293" cy="365760"/>
            <a:chOff x="8376626" y="4998359"/>
            <a:chExt cx="2636293" cy="365760"/>
          </a:xfrm>
        </p:grpSpPr>
        <p:sp>
          <p:nvSpPr>
            <p:cNvPr id="188" name="Rectangle: Rounded Corners 187">
              <a:extLst>
                <a:ext uri="{FF2B5EF4-FFF2-40B4-BE49-F238E27FC236}">
                  <a16:creationId xmlns:a16="http://schemas.microsoft.com/office/drawing/2014/main" id="{0A9BA586-BAAF-6B57-9A7D-79571A7D77AE}"/>
                </a:ext>
              </a:extLst>
            </p:cNvPr>
            <p:cNvSpPr/>
            <p:nvPr/>
          </p:nvSpPr>
          <p:spPr bwMode="auto">
            <a:xfrm>
              <a:off x="8681170" y="4998359"/>
              <a:ext cx="2331749" cy="365760"/>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What is the urgency of your ticket?</a:t>
              </a:r>
            </a:p>
          </p:txBody>
        </p:sp>
        <p:grpSp>
          <p:nvGrpSpPr>
            <p:cNvPr id="194" name="Group 193">
              <a:extLst>
                <a:ext uri="{FF2B5EF4-FFF2-40B4-BE49-F238E27FC236}">
                  <a16:creationId xmlns:a16="http://schemas.microsoft.com/office/drawing/2014/main" id="{4A6C54BC-680C-7688-2B84-699EED695B29}"/>
                </a:ext>
              </a:extLst>
            </p:cNvPr>
            <p:cNvGrpSpPr/>
            <p:nvPr/>
          </p:nvGrpSpPr>
          <p:grpSpPr>
            <a:xfrm>
              <a:off x="8376626" y="5052089"/>
              <a:ext cx="258301" cy="258301"/>
              <a:chOff x="1211314" y="4040963"/>
              <a:chExt cx="258301" cy="258301"/>
            </a:xfrm>
          </p:grpSpPr>
          <p:sp>
            <p:nvSpPr>
              <p:cNvPr id="195" name="Oval 194">
                <a:extLst>
                  <a:ext uri="{FF2B5EF4-FFF2-40B4-BE49-F238E27FC236}">
                    <a16:creationId xmlns:a16="http://schemas.microsoft.com/office/drawing/2014/main" id="{8D676471-0B6E-3EB3-B71E-A94D200F7853}"/>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6" name="Picture Placeholder 886">
                <a:extLst>
                  <a:ext uri="{FF2B5EF4-FFF2-40B4-BE49-F238E27FC236}">
                    <a16:creationId xmlns:a16="http://schemas.microsoft.com/office/drawing/2014/main" id="{428C63FF-E245-F535-A7B2-2BC6BAE1231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sp>
        <p:nvSpPr>
          <p:cNvPr id="37" name="TextBox 36">
            <a:extLst>
              <a:ext uri="{FF2B5EF4-FFF2-40B4-BE49-F238E27FC236}">
                <a16:creationId xmlns:a16="http://schemas.microsoft.com/office/drawing/2014/main" id="{F706DD4A-9ABE-3280-A4E6-CE52C71DB855}"/>
              </a:ext>
            </a:extLst>
          </p:cNvPr>
          <p:cNvSpPr txBox="1"/>
          <p:nvPr/>
        </p:nvSpPr>
        <p:spPr>
          <a:xfrm>
            <a:off x="1332443" y="4141656"/>
            <a:ext cx="2108229" cy="24622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Exciting! These are your options:</a:t>
            </a:r>
          </a:p>
        </p:txBody>
      </p:sp>
      <p:sp>
        <p:nvSpPr>
          <p:cNvPr id="102" name="Oval 101">
            <a:extLst>
              <a:ext uri="{FF2B5EF4-FFF2-40B4-BE49-F238E27FC236}">
                <a16:creationId xmlns:a16="http://schemas.microsoft.com/office/drawing/2014/main" id="{5E7895F8-B2E2-D39C-78D8-AEB18CD44F4D}"/>
              </a:ext>
            </a:extLst>
          </p:cNvPr>
          <p:cNvSpPr/>
          <p:nvPr/>
        </p:nvSpPr>
        <p:spPr bwMode="auto">
          <a:xfrm>
            <a:off x="997534" y="5109760"/>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3" name="Picture Placeholder 886">
            <a:extLst>
              <a:ext uri="{FF2B5EF4-FFF2-40B4-BE49-F238E27FC236}">
                <a16:creationId xmlns:a16="http://schemas.microsoft.com/office/drawing/2014/main" id="{03D17DEA-EF1E-1D93-2C1A-EECF44F5ED2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022562" y="5134789"/>
            <a:ext cx="208244" cy="208243"/>
          </a:xfrm>
          <a:prstGeom prst="rect">
            <a:avLst/>
          </a:prstGeom>
        </p:spPr>
      </p:pic>
      <p:pic>
        <p:nvPicPr>
          <p:cNvPr id="11" name="Graphic 10" descr="Image with solid fill">
            <a:extLst>
              <a:ext uri="{FF2B5EF4-FFF2-40B4-BE49-F238E27FC236}">
                <a16:creationId xmlns:a16="http://schemas.microsoft.com/office/drawing/2014/main" id="{45E36187-65FD-6424-C405-E13FD19447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2138" y="4359314"/>
            <a:ext cx="436482" cy="436482"/>
          </a:xfrm>
          <a:prstGeom prst="rect">
            <a:avLst/>
          </a:prstGeom>
        </p:spPr>
      </p:pic>
      <p:pic>
        <p:nvPicPr>
          <p:cNvPr id="12" name="Graphic 11" descr="Image with solid fill">
            <a:extLst>
              <a:ext uri="{FF2B5EF4-FFF2-40B4-BE49-F238E27FC236}">
                <a16:creationId xmlns:a16="http://schemas.microsoft.com/office/drawing/2014/main" id="{A177C785-65DD-B8D2-F91D-DE6D2B209C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89397" y="4359314"/>
            <a:ext cx="436482" cy="436482"/>
          </a:xfrm>
          <a:prstGeom prst="rect">
            <a:avLst/>
          </a:prstGeom>
        </p:spPr>
      </p:pic>
      <p:pic>
        <p:nvPicPr>
          <p:cNvPr id="19" name="Graphic 18" descr="Image with solid fill">
            <a:extLst>
              <a:ext uri="{FF2B5EF4-FFF2-40B4-BE49-F238E27FC236}">
                <a16:creationId xmlns:a16="http://schemas.microsoft.com/office/drawing/2014/main" id="{7E216782-02E8-98D5-2DB7-EF2E218492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66657" y="4359314"/>
            <a:ext cx="436482" cy="436482"/>
          </a:xfrm>
          <a:prstGeom prst="rect">
            <a:avLst/>
          </a:prstGeom>
        </p:spPr>
      </p:pic>
      <p:sp>
        <p:nvSpPr>
          <p:cNvPr id="4" name="Text Placeholder 2">
            <a:extLst>
              <a:ext uri="{FF2B5EF4-FFF2-40B4-BE49-F238E27FC236}">
                <a16:creationId xmlns:a16="http://schemas.microsoft.com/office/drawing/2014/main" id="{2D51B785-2158-39D9-9263-FE055458B42E}"/>
              </a:ext>
            </a:extLst>
          </p:cNvPr>
          <p:cNvSpPr txBox="1">
            <a:spLocks/>
          </p:cNvSpPr>
          <p:nvPr/>
        </p:nvSpPr>
        <p:spPr>
          <a:xfrm>
            <a:off x="4660700" y="2260742"/>
            <a:ext cx="3066072" cy="123880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question triggering Generative Answer</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2 credits (despite the answer being 1 message)</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sp>
        <p:nvSpPr>
          <p:cNvPr id="10" name="Text Placeholder 2">
            <a:extLst>
              <a:ext uri="{FF2B5EF4-FFF2-40B4-BE49-F238E27FC236}">
                <a16:creationId xmlns:a16="http://schemas.microsoft.com/office/drawing/2014/main" id="{3798A985-4163-6D7C-9823-1EDA06D1A799}"/>
              </a:ext>
            </a:extLst>
          </p:cNvPr>
          <p:cNvSpPr txBox="1">
            <a:spLocks/>
          </p:cNvSpPr>
          <p:nvPr/>
        </p:nvSpPr>
        <p:spPr>
          <a:xfrm>
            <a:off x="8391303" y="2260742"/>
            <a:ext cx="3066072" cy="123880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l" defTabSz="932472" fontAlgn="base">
              <a:spcBef>
                <a:spcPct val="0"/>
              </a:spcBef>
              <a:spcAft>
                <a:spcPct val="0"/>
              </a:spcAft>
              <a:defRPr/>
            </a:pPr>
            <a:r>
              <a:rPr lang="en-US" sz="1400">
                <a:solidFill>
                  <a:srgbClr val="000000"/>
                </a:solidFill>
                <a:latin typeface="Segoe UI"/>
              </a:rPr>
              <a:t>1 question triggering a tool via Generative Orchestration</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5 credits (whatever the back and forth to collect inputs)</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grpSp>
        <p:nvGrpSpPr>
          <p:cNvPr id="21" name="Group 20">
            <a:extLst>
              <a:ext uri="{FF2B5EF4-FFF2-40B4-BE49-F238E27FC236}">
                <a16:creationId xmlns:a16="http://schemas.microsoft.com/office/drawing/2014/main" id="{54781E78-AF29-F278-39DE-03060454C604}"/>
              </a:ext>
            </a:extLst>
          </p:cNvPr>
          <p:cNvGrpSpPr/>
          <p:nvPr/>
        </p:nvGrpSpPr>
        <p:grpSpPr>
          <a:xfrm>
            <a:off x="9022980" y="5764817"/>
            <a:ext cx="2228738" cy="258301"/>
            <a:chOff x="8960605" y="4449274"/>
            <a:chExt cx="2228738" cy="258301"/>
          </a:xfrm>
        </p:grpSpPr>
        <p:sp>
          <p:nvSpPr>
            <p:cNvPr id="22" name="Rectangle: Rounded Corners 21">
              <a:extLst>
                <a:ext uri="{FF2B5EF4-FFF2-40B4-BE49-F238E27FC236}">
                  <a16:creationId xmlns:a16="http://schemas.microsoft.com/office/drawing/2014/main" id="{A65CF06F-A68A-3FC3-132C-ABAFD1F95D96}"/>
                </a:ext>
              </a:extLst>
            </p:cNvPr>
            <p:cNvSpPr/>
            <p:nvPr/>
          </p:nvSpPr>
          <p:spPr bwMode="auto">
            <a:xfrm>
              <a:off x="8960605" y="4449274"/>
              <a:ext cx="1929741" cy="251236"/>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Medium</a:t>
              </a:r>
            </a:p>
          </p:txBody>
        </p:sp>
        <p:grpSp>
          <p:nvGrpSpPr>
            <p:cNvPr id="26" name="Group 25">
              <a:extLst>
                <a:ext uri="{FF2B5EF4-FFF2-40B4-BE49-F238E27FC236}">
                  <a16:creationId xmlns:a16="http://schemas.microsoft.com/office/drawing/2014/main" id="{BB3D2DB5-3522-438E-33B4-37B6C51CE696}"/>
                </a:ext>
              </a:extLst>
            </p:cNvPr>
            <p:cNvGrpSpPr/>
            <p:nvPr/>
          </p:nvGrpSpPr>
          <p:grpSpPr>
            <a:xfrm>
              <a:off x="10931042" y="4449274"/>
              <a:ext cx="258301" cy="258301"/>
              <a:chOff x="12460957" y="4807080"/>
              <a:chExt cx="258301" cy="258301"/>
            </a:xfrm>
          </p:grpSpPr>
          <p:sp>
            <p:nvSpPr>
              <p:cNvPr id="27" name="Oval 26">
                <a:extLst>
                  <a:ext uri="{FF2B5EF4-FFF2-40B4-BE49-F238E27FC236}">
                    <a16:creationId xmlns:a16="http://schemas.microsoft.com/office/drawing/2014/main" id="{2B0556F1-21EB-0799-3F05-EAB1AEF4430B}"/>
                  </a:ext>
                </a:extLst>
              </p:cNvPr>
              <p:cNvSpPr/>
              <p:nvPr/>
            </p:nvSpPr>
            <p:spPr bwMode="auto">
              <a:xfrm>
                <a:off x="12460957" y="4807080"/>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 name="Picture Placeholder 847">
                <a:extLst>
                  <a:ext uri="{FF2B5EF4-FFF2-40B4-BE49-F238E27FC236}">
                    <a16:creationId xmlns:a16="http://schemas.microsoft.com/office/drawing/2014/main" id="{E118B0AF-24CC-6BD3-F1E5-4A2564B1CF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12464489" y="4810612"/>
                <a:ext cx="251237" cy="251236"/>
              </a:xfrm>
              <a:prstGeom prst="rect">
                <a:avLst/>
              </a:prstGeom>
            </p:spPr>
          </p:pic>
        </p:grpSp>
      </p:grpSp>
      <p:sp>
        <p:nvSpPr>
          <p:cNvPr id="14" name="TextBox 13">
            <a:extLst>
              <a:ext uri="{FF2B5EF4-FFF2-40B4-BE49-F238E27FC236}">
                <a16:creationId xmlns:a16="http://schemas.microsoft.com/office/drawing/2014/main" id="{AE60A498-22E4-2C30-82E7-E97D232002D0}"/>
              </a:ext>
            </a:extLst>
          </p:cNvPr>
          <p:cNvSpPr txBox="1"/>
          <p:nvPr/>
        </p:nvSpPr>
        <p:spPr>
          <a:xfrm>
            <a:off x="792411" y="957990"/>
            <a:ext cx="10664964" cy="606192"/>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sng" strike="noStrike" kern="1200" cap="none" spc="0" normalizeH="0" baseline="0" noProof="0">
                <a:ln>
                  <a:noFill/>
                </a:ln>
                <a:solidFill>
                  <a:srgbClr val="000000"/>
                </a:solidFill>
                <a:effectLst/>
                <a:uLnTx/>
                <a:uFillTx/>
                <a:latin typeface="Segoe UI"/>
                <a:ea typeface="+mn-ea"/>
                <a:cs typeface="+mn-cs"/>
              </a:rPr>
              <a:t>Rule:</a:t>
            </a:r>
            <a:r>
              <a:rPr kumimoji="0" lang="en-US" sz="1400" b="0" i="0" u="none" strike="noStrike" kern="1200" cap="none" spc="0" normalizeH="0" baseline="0" noProof="0">
                <a:ln>
                  <a:noFill/>
                </a:ln>
                <a:solidFill>
                  <a:srgbClr val="000000"/>
                </a:solidFill>
                <a:effectLst/>
                <a:uLnTx/>
                <a:uFillTx/>
                <a:latin typeface="Segoe UI"/>
                <a:ea typeface="+mn-ea"/>
                <a:cs typeface="+mn-cs"/>
              </a:rPr>
              <a:t> 1 message sent by the user = 1 credit consumed (includes unspoken messages like “conversation start” or “inactivity” trigger).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sng" strike="noStrike" kern="1200" cap="none" spc="0" normalizeH="0" baseline="0" noProof="0">
                <a:ln>
                  <a:noFill/>
                </a:ln>
                <a:solidFill>
                  <a:srgbClr val="000000"/>
                </a:solidFill>
                <a:effectLst/>
                <a:uLnTx/>
                <a:uFillTx/>
                <a:latin typeface="Segoe UI"/>
                <a:ea typeface="+mn-ea"/>
                <a:cs typeface="+mn-cs"/>
              </a:rPr>
              <a:t>Exception:</a:t>
            </a:r>
            <a:r>
              <a:rPr kumimoji="0" lang="en-US" sz="1400" b="0" i="0" u="none" strike="noStrike" kern="1200" cap="none" spc="0" normalizeH="0" baseline="0" noProof="0">
                <a:ln>
                  <a:noFill/>
                </a:ln>
                <a:solidFill>
                  <a:srgbClr val="000000"/>
                </a:solidFill>
                <a:effectLst/>
                <a:uLnTx/>
                <a:uFillTx/>
                <a:latin typeface="Segoe UI"/>
                <a:ea typeface="+mn-ea"/>
                <a:cs typeface="+mn-cs"/>
              </a:rPr>
              <a:t> using different AI features will trigger additional credit consumption to offset the cost of LLM.</a:t>
            </a:r>
          </a:p>
        </p:txBody>
      </p:sp>
    </p:spTree>
    <p:extLst>
      <p:ext uri="{BB962C8B-B14F-4D97-AF65-F5344CB8AC3E}">
        <p14:creationId xmlns:p14="http://schemas.microsoft.com/office/powerpoint/2010/main" val="1669198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811E60C-96CB-E8CD-B915-E08D5D24D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23368-E4F0-EA96-AA17-319C5817EABA}"/>
              </a:ext>
            </a:extLst>
          </p:cNvPr>
          <p:cNvSpPr>
            <a:spLocks noGrp="1"/>
          </p:cNvSpPr>
          <p:nvPr>
            <p:ph type="title"/>
          </p:nvPr>
        </p:nvSpPr>
        <p:spPr>
          <a:noFill/>
        </p:spPr>
        <p:txBody>
          <a:bodyPr wrap="square">
            <a:spAutoFit/>
          </a:bodyPr>
          <a:lstStyle/>
          <a:p>
            <a:pPr algn="ctr" defTabSz="914400" eaLnBrk="0" fontAlgn="base" hangingPunct="0">
              <a:spcAft>
                <a:spcPct val="0"/>
              </a:spcAft>
            </a:pPr>
            <a:r>
              <a:rPr lang="en-US" sz="3200" b="1" spc="0">
                <a:ln>
                  <a:noFill/>
                </a:ln>
                <a:latin typeface="Segoe UI" panose="020B0502040204020203" pitchFamily="34" charset="0"/>
              </a:rPr>
              <a:t>Agent Activity – Billing Rates</a:t>
            </a:r>
          </a:p>
        </p:txBody>
      </p:sp>
      <p:pic>
        <p:nvPicPr>
          <p:cNvPr id="5" name="Picture 4">
            <a:extLst>
              <a:ext uri="{FF2B5EF4-FFF2-40B4-BE49-F238E27FC236}">
                <a16:creationId xmlns:a16="http://schemas.microsoft.com/office/drawing/2014/main" id="{90EE1C14-BFCF-DFF5-7C7C-6F60499EB79D}"/>
              </a:ext>
            </a:extLst>
          </p:cNvPr>
          <p:cNvPicPr>
            <a:picLocks noChangeAspect="1"/>
          </p:cNvPicPr>
          <p:nvPr/>
        </p:nvPicPr>
        <p:blipFill>
          <a:blip r:embed="rId3"/>
          <a:stretch>
            <a:fillRect/>
          </a:stretch>
        </p:blipFill>
        <p:spPr>
          <a:xfrm>
            <a:off x="142044" y="1153490"/>
            <a:ext cx="11907912" cy="54966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4191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illustrating various Copilot Studio events and their corresponding billing events.">
            <a:extLst>
              <a:ext uri="{FF2B5EF4-FFF2-40B4-BE49-F238E27FC236}">
                <a16:creationId xmlns:a16="http://schemas.microsoft.com/office/drawing/2014/main" id="{792CCBA3-55A7-ED95-D595-6FFB01E1B2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53338" y="970027"/>
            <a:ext cx="8885324" cy="56281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E27DB20-47EA-122B-9E10-0FAB5BC977A8}"/>
              </a:ext>
            </a:extLst>
          </p:cNvPr>
          <p:cNvSpPr/>
          <p:nvPr/>
        </p:nvSpPr>
        <p:spPr bwMode="auto">
          <a:xfrm>
            <a:off x="8470899" y="179705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 credits</a:t>
            </a:r>
          </a:p>
        </p:txBody>
      </p:sp>
      <p:sp>
        <p:nvSpPr>
          <p:cNvPr id="4" name="Rectangle 3">
            <a:extLst>
              <a:ext uri="{FF2B5EF4-FFF2-40B4-BE49-F238E27FC236}">
                <a16:creationId xmlns:a16="http://schemas.microsoft.com/office/drawing/2014/main" id="{A58867F8-443F-BA30-C414-8E2A50843AF3}"/>
              </a:ext>
            </a:extLst>
          </p:cNvPr>
          <p:cNvSpPr/>
          <p:nvPr/>
        </p:nvSpPr>
        <p:spPr bwMode="auto">
          <a:xfrm>
            <a:off x="8458200" y="42799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a:t>
            </a:r>
          </a:p>
        </p:txBody>
      </p:sp>
      <p:sp>
        <p:nvSpPr>
          <p:cNvPr id="6" name="Rectangle 5">
            <a:extLst>
              <a:ext uri="{FF2B5EF4-FFF2-40B4-BE49-F238E27FC236}">
                <a16:creationId xmlns:a16="http://schemas.microsoft.com/office/drawing/2014/main" id="{F3C1A5DC-349F-0CCB-BCD4-3FC64BF4C533}"/>
              </a:ext>
            </a:extLst>
          </p:cNvPr>
          <p:cNvSpPr/>
          <p:nvPr/>
        </p:nvSpPr>
        <p:spPr bwMode="auto">
          <a:xfrm>
            <a:off x="9309100" y="27559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endParaRPr>
          </a:p>
        </p:txBody>
      </p:sp>
      <p:sp>
        <p:nvSpPr>
          <p:cNvPr id="7" name="Rectangle 6">
            <a:extLst>
              <a:ext uri="{FF2B5EF4-FFF2-40B4-BE49-F238E27FC236}">
                <a16:creationId xmlns:a16="http://schemas.microsoft.com/office/drawing/2014/main" id="{148884A5-D41B-2F5D-186F-AA33B5A2DEA7}"/>
              </a:ext>
            </a:extLst>
          </p:cNvPr>
          <p:cNvSpPr/>
          <p:nvPr/>
        </p:nvSpPr>
        <p:spPr bwMode="auto">
          <a:xfrm>
            <a:off x="9290050" y="60706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endParaRPr>
          </a:p>
        </p:txBody>
      </p:sp>
      <p:sp>
        <p:nvSpPr>
          <p:cNvPr id="9" name="TextBox 8">
            <a:extLst>
              <a:ext uri="{FF2B5EF4-FFF2-40B4-BE49-F238E27FC236}">
                <a16:creationId xmlns:a16="http://schemas.microsoft.com/office/drawing/2014/main" id="{C7E836C7-7856-874A-C9F8-29839595AC84}"/>
              </a:ext>
            </a:extLst>
          </p:cNvPr>
          <p:cNvSpPr txBox="1"/>
          <p:nvPr/>
        </p:nvSpPr>
        <p:spPr>
          <a:xfrm>
            <a:off x="9290050" y="6065679"/>
            <a:ext cx="22121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12121"/>
                </a:solidFill>
                <a:effectLst/>
                <a:uLnTx/>
                <a:uFillTx/>
                <a:latin typeface="Aptos" panose="02110004020202020204"/>
                <a:ea typeface="+mn-ea"/>
                <a:cs typeface="+mn-cs"/>
              </a:rPr>
              <a:t>10</a:t>
            </a:r>
          </a:p>
        </p:txBody>
      </p:sp>
      <p:sp>
        <p:nvSpPr>
          <p:cNvPr id="5" name="Rectangle 4">
            <a:extLst>
              <a:ext uri="{FF2B5EF4-FFF2-40B4-BE49-F238E27FC236}">
                <a16:creationId xmlns:a16="http://schemas.microsoft.com/office/drawing/2014/main" id="{44A4AE93-2C41-AF78-B6AF-BDD1A024423F}"/>
              </a:ext>
            </a:extLst>
          </p:cNvPr>
          <p:cNvSpPr/>
          <p:nvPr/>
        </p:nvSpPr>
        <p:spPr bwMode="auto">
          <a:xfrm>
            <a:off x="8773481" y="249309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0" name="Rectangle 9">
            <a:extLst>
              <a:ext uri="{FF2B5EF4-FFF2-40B4-BE49-F238E27FC236}">
                <a16:creationId xmlns:a16="http://schemas.microsoft.com/office/drawing/2014/main" id="{C9372A05-97E3-534D-B139-B2014EEDBDE7}"/>
              </a:ext>
            </a:extLst>
          </p:cNvPr>
          <p:cNvSpPr/>
          <p:nvPr/>
        </p:nvSpPr>
        <p:spPr bwMode="auto">
          <a:xfrm>
            <a:off x="9270575" y="273685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10 credits</a:t>
            </a:r>
          </a:p>
        </p:txBody>
      </p:sp>
      <p:sp>
        <p:nvSpPr>
          <p:cNvPr id="11" name="Rectangle 10">
            <a:extLst>
              <a:ext uri="{FF2B5EF4-FFF2-40B4-BE49-F238E27FC236}">
                <a16:creationId xmlns:a16="http://schemas.microsoft.com/office/drawing/2014/main" id="{FBE750C7-8202-3F1D-D90E-E8EF6B7D9C18}"/>
              </a:ext>
            </a:extLst>
          </p:cNvPr>
          <p:cNvSpPr/>
          <p:nvPr/>
        </p:nvSpPr>
        <p:spPr bwMode="auto">
          <a:xfrm>
            <a:off x="8766613" y="3467532"/>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2" name="Rectangle 11">
            <a:extLst>
              <a:ext uri="{FF2B5EF4-FFF2-40B4-BE49-F238E27FC236}">
                <a16:creationId xmlns:a16="http://schemas.microsoft.com/office/drawing/2014/main" id="{BC63C278-3840-DD28-5E4E-0570E6D0881E}"/>
              </a:ext>
            </a:extLst>
          </p:cNvPr>
          <p:cNvSpPr/>
          <p:nvPr/>
        </p:nvSpPr>
        <p:spPr bwMode="auto">
          <a:xfrm>
            <a:off x="8395743" y="4289425"/>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 credits</a:t>
            </a:r>
          </a:p>
        </p:txBody>
      </p:sp>
      <p:sp>
        <p:nvSpPr>
          <p:cNvPr id="13" name="Rectangle 12">
            <a:extLst>
              <a:ext uri="{FF2B5EF4-FFF2-40B4-BE49-F238E27FC236}">
                <a16:creationId xmlns:a16="http://schemas.microsoft.com/office/drawing/2014/main" id="{4A6DFA1D-5A53-565E-57D2-DCD18D083EBA}"/>
              </a:ext>
            </a:extLst>
          </p:cNvPr>
          <p:cNvSpPr/>
          <p:nvPr/>
        </p:nvSpPr>
        <p:spPr bwMode="auto">
          <a:xfrm>
            <a:off x="8693150" y="5108575"/>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4" name="Rectangle 13">
            <a:extLst>
              <a:ext uri="{FF2B5EF4-FFF2-40B4-BE49-F238E27FC236}">
                <a16:creationId xmlns:a16="http://schemas.microsoft.com/office/drawing/2014/main" id="{6604AB95-0039-C40B-D7B8-19579A55949F}"/>
              </a:ext>
            </a:extLst>
          </p:cNvPr>
          <p:cNvSpPr/>
          <p:nvPr/>
        </p:nvSpPr>
        <p:spPr bwMode="auto">
          <a:xfrm>
            <a:off x="8754087" y="5829732"/>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5" name="Rectangle 14">
            <a:extLst>
              <a:ext uri="{FF2B5EF4-FFF2-40B4-BE49-F238E27FC236}">
                <a16:creationId xmlns:a16="http://schemas.microsoft.com/office/drawing/2014/main" id="{A040899A-2350-4EB8-497E-926C3AAD3476}"/>
              </a:ext>
            </a:extLst>
          </p:cNvPr>
          <p:cNvSpPr/>
          <p:nvPr/>
        </p:nvSpPr>
        <p:spPr bwMode="auto">
          <a:xfrm>
            <a:off x="9270575" y="6080341"/>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10 credits</a:t>
            </a:r>
          </a:p>
        </p:txBody>
      </p:sp>
      <p:sp>
        <p:nvSpPr>
          <p:cNvPr id="16" name="Title 15">
            <a:extLst>
              <a:ext uri="{FF2B5EF4-FFF2-40B4-BE49-F238E27FC236}">
                <a16:creationId xmlns:a16="http://schemas.microsoft.com/office/drawing/2014/main" id="{40654090-5847-947D-4BF0-2DF40105888A}"/>
              </a:ext>
            </a:extLst>
          </p:cNvPr>
          <p:cNvSpPr>
            <a:spLocks noGrp="1"/>
          </p:cNvSpPr>
          <p:nvPr>
            <p:ph type="title"/>
          </p:nvPr>
        </p:nvSpPr>
        <p:spPr/>
        <p:txBody>
          <a:bodyPr/>
          <a:lstStyle/>
          <a:p>
            <a:r>
              <a:rPr lang="en-US" altLang="en-US" sz="3200" b="1" spc="0">
                <a:ln>
                  <a:noFill/>
                </a:ln>
                <a:latin typeface="Segoe UI" panose="020B0502040204020203" pitchFamily="34" charset="0"/>
              </a:rPr>
              <a:t>Understanding credit Burn Rate </a:t>
            </a:r>
            <a:endParaRPr lang="en-US" sz="3200"/>
          </a:p>
        </p:txBody>
      </p:sp>
    </p:spTree>
    <p:extLst>
      <p:ext uri="{BB962C8B-B14F-4D97-AF65-F5344CB8AC3E}">
        <p14:creationId xmlns:p14="http://schemas.microsoft.com/office/powerpoint/2010/main" val="368576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E595-DA42-7C8E-FEA6-F40353EAB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A9348-1A7C-AB86-D388-258AACF71B0C}"/>
              </a:ext>
            </a:extLst>
          </p:cNvPr>
          <p:cNvSpPr>
            <a:spLocks noGrp="1"/>
          </p:cNvSpPr>
          <p:nvPr>
            <p:ph type="title"/>
          </p:nvPr>
        </p:nvSpPr>
        <p:spPr/>
        <p:txBody>
          <a:bodyPr/>
          <a:lstStyle/>
          <a:p>
            <a:r>
              <a:rPr lang="en-US"/>
              <a:t>Copilot Studio Estimator</a:t>
            </a:r>
          </a:p>
        </p:txBody>
      </p:sp>
      <p:sp>
        <p:nvSpPr>
          <p:cNvPr id="5" name="TextBox 4">
            <a:extLst>
              <a:ext uri="{FF2B5EF4-FFF2-40B4-BE49-F238E27FC236}">
                <a16:creationId xmlns:a16="http://schemas.microsoft.com/office/drawing/2014/main" id="{77C0B281-C164-8B0E-18B4-9D662BAD11DD}"/>
              </a:ext>
            </a:extLst>
          </p:cNvPr>
          <p:cNvSpPr txBox="1"/>
          <p:nvPr/>
        </p:nvSpPr>
        <p:spPr>
          <a:xfrm>
            <a:off x="6324601" y="552226"/>
            <a:ext cx="6123708" cy="363946"/>
          </a:xfrm>
          <a:prstGeom prst="rect">
            <a:avLst/>
          </a:prstGeom>
          <a:noFill/>
        </p:spPr>
        <p:txBody>
          <a:bodyPr wrap="square">
            <a:spAutoFit/>
          </a:bodyPr>
          <a:lstStyle/>
          <a:p>
            <a:r>
              <a:rPr lang="en-US">
                <a:hlinkClick r:id="rId2">
                  <a:extLst>
                    <a:ext uri="{A12FA001-AC4F-418D-AE19-62706E023703}">
                      <ahyp:hlinkClr xmlns:ahyp="http://schemas.microsoft.com/office/drawing/2018/hyperlinkcolor" val="tx"/>
                    </a:ext>
                  </a:extLst>
                </a:hlinkClick>
              </a:rPr>
              <a:t>Copilot Studio agent usage estimator (preview)</a:t>
            </a:r>
            <a:endParaRPr lang="en-US"/>
          </a:p>
        </p:txBody>
      </p:sp>
      <p:pic>
        <p:nvPicPr>
          <p:cNvPr id="6" name="Picture 5">
            <a:extLst>
              <a:ext uri="{FF2B5EF4-FFF2-40B4-BE49-F238E27FC236}">
                <a16:creationId xmlns:a16="http://schemas.microsoft.com/office/drawing/2014/main" id="{DFC6452A-26DA-7A0E-0A8F-04041BA2769C}"/>
              </a:ext>
            </a:extLst>
          </p:cNvPr>
          <p:cNvPicPr>
            <a:picLocks noChangeAspect="1"/>
          </p:cNvPicPr>
          <p:nvPr/>
        </p:nvPicPr>
        <p:blipFill>
          <a:blip r:embed="rId3"/>
          <a:stretch>
            <a:fillRect/>
          </a:stretch>
        </p:blipFill>
        <p:spPr>
          <a:xfrm>
            <a:off x="1099458" y="1011198"/>
            <a:ext cx="10450286" cy="5815811"/>
          </a:xfrm>
          <a:prstGeom prst="rect">
            <a:avLst/>
          </a:prstGeom>
        </p:spPr>
      </p:pic>
    </p:spTree>
    <p:extLst>
      <p:ext uri="{BB962C8B-B14F-4D97-AF65-F5344CB8AC3E}">
        <p14:creationId xmlns:p14="http://schemas.microsoft.com/office/powerpoint/2010/main" val="3473971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01C9-262A-FF57-D14E-236287A3B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7E34E-6AE8-2095-C82A-B5E6D3708560}"/>
              </a:ext>
            </a:extLst>
          </p:cNvPr>
          <p:cNvSpPr>
            <a:spLocks noGrp="1"/>
          </p:cNvSpPr>
          <p:nvPr>
            <p:ph type="title"/>
          </p:nvPr>
        </p:nvSpPr>
        <p:spPr/>
        <p:txBody>
          <a:bodyPr/>
          <a:lstStyle/>
          <a:p>
            <a:r>
              <a:rPr lang="en-US"/>
              <a:t>Capacity management</a:t>
            </a:r>
            <a:endParaRPr lang="en-150"/>
          </a:p>
        </p:txBody>
      </p:sp>
      <p:sp>
        <p:nvSpPr>
          <p:cNvPr id="5" name="Text Placeholder 4">
            <a:extLst>
              <a:ext uri="{FF2B5EF4-FFF2-40B4-BE49-F238E27FC236}">
                <a16:creationId xmlns:a16="http://schemas.microsoft.com/office/drawing/2014/main" id="{1FA92FA3-E2BB-CB2F-17EB-C7F17F811C23}"/>
              </a:ext>
            </a:extLst>
          </p:cNvPr>
          <p:cNvSpPr>
            <a:spLocks noGrp="1"/>
          </p:cNvSpPr>
          <p:nvPr>
            <p:ph type="body" sz="quarter" idx="10"/>
          </p:nvPr>
        </p:nvSpPr>
        <p:spPr>
          <a:xfrm>
            <a:off x="1621109" y="1298614"/>
            <a:ext cx="9985103" cy="460638"/>
          </a:xfrm>
        </p:spPr>
        <p:txBody>
          <a:bodyPr/>
          <a:lstStyle/>
          <a:p>
            <a:r>
              <a:rPr lang="en-US"/>
              <a:t>Assign capacity to specific environments &amp; agents</a:t>
            </a:r>
            <a:endParaRPr lang="en-150"/>
          </a:p>
        </p:txBody>
      </p:sp>
      <p:sp>
        <p:nvSpPr>
          <p:cNvPr id="6" name="Text Placeholder 5">
            <a:extLst>
              <a:ext uri="{FF2B5EF4-FFF2-40B4-BE49-F238E27FC236}">
                <a16:creationId xmlns:a16="http://schemas.microsoft.com/office/drawing/2014/main" id="{0C704A82-2297-6060-E06F-113FF9C99E91}"/>
              </a:ext>
            </a:extLst>
          </p:cNvPr>
          <p:cNvSpPr>
            <a:spLocks noGrp="1"/>
          </p:cNvSpPr>
          <p:nvPr>
            <p:ph type="body" sz="quarter" idx="11"/>
          </p:nvPr>
        </p:nvSpPr>
        <p:spPr>
          <a:xfrm>
            <a:off x="1620981" y="1901755"/>
            <a:ext cx="9954647" cy="1147597"/>
          </a:xfrm>
        </p:spPr>
        <p:txBody>
          <a:bodyPr/>
          <a:lstStyle/>
          <a:p>
            <a:pPr>
              <a:buFont typeface="Arial" panose="020B0604020202020204" pitchFamily="34" charset="0"/>
              <a:buChar char="•"/>
            </a:pPr>
            <a:r>
              <a:rPr lang="en-US" sz="2000"/>
              <a:t>Prepaid message capacity can be allocated to environments (e.g., for a specific team or project) and to a particular agent.</a:t>
            </a:r>
          </a:p>
          <a:p>
            <a:pPr>
              <a:buFont typeface="Arial" panose="020B0604020202020204" pitchFamily="34" charset="0"/>
              <a:buChar char="•"/>
            </a:pPr>
            <a:r>
              <a:rPr lang="en-US" sz="2000"/>
              <a:t>Keep some unassigned capacity to be pooled at the tenant level or assign dynamically to handle growth of specific agents.</a:t>
            </a:r>
          </a:p>
        </p:txBody>
      </p:sp>
      <p:sp>
        <p:nvSpPr>
          <p:cNvPr id="17" name="Text Placeholder 4">
            <a:extLst>
              <a:ext uri="{FF2B5EF4-FFF2-40B4-BE49-F238E27FC236}">
                <a16:creationId xmlns:a16="http://schemas.microsoft.com/office/drawing/2014/main" id="{191D1294-DDDD-BE80-5E1E-1AE91C628792}"/>
              </a:ext>
            </a:extLst>
          </p:cNvPr>
          <p:cNvSpPr txBox="1">
            <a:spLocks/>
          </p:cNvSpPr>
          <p:nvPr/>
        </p:nvSpPr>
        <p:spPr>
          <a:xfrm>
            <a:off x="1621108" y="3263293"/>
            <a:ext cx="9985103"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Add pay-as-you-go to specific environments</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1" name="Text Placeholder 5">
            <a:extLst>
              <a:ext uri="{FF2B5EF4-FFF2-40B4-BE49-F238E27FC236}">
                <a16:creationId xmlns:a16="http://schemas.microsoft.com/office/drawing/2014/main" id="{0F0A604F-5E9F-C643-BEDF-E7ED61C8DF58}"/>
              </a:ext>
            </a:extLst>
          </p:cNvPr>
          <p:cNvSpPr txBox="1">
            <a:spLocks/>
          </p:cNvSpPr>
          <p:nvPr/>
        </p:nvSpPr>
        <p:spPr>
          <a:xfrm>
            <a:off x="1651564" y="3861915"/>
            <a:ext cx="9954647" cy="56781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Can be used to cover all usage, or only for the overage if used in conjunction with pre-paid capacity (to handle seasonal consumption).</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11" name="Graphic 10">
            <a:extLst>
              <a:ext uri="{FF2B5EF4-FFF2-40B4-BE49-F238E27FC236}">
                <a16:creationId xmlns:a16="http://schemas.microsoft.com/office/drawing/2014/main" id="{2059AFCB-3DB0-A6F6-DE01-9DD889CB58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112" y="3338277"/>
            <a:ext cx="567812" cy="567812"/>
          </a:xfrm>
          <a:prstGeom prst="rect">
            <a:avLst/>
          </a:prstGeom>
        </p:spPr>
      </p:pic>
      <p:pic>
        <p:nvPicPr>
          <p:cNvPr id="15" name="Graphic 14">
            <a:extLst>
              <a:ext uri="{FF2B5EF4-FFF2-40B4-BE49-F238E27FC236}">
                <a16:creationId xmlns:a16="http://schemas.microsoft.com/office/drawing/2014/main" id="{15440A55-975E-48FE-4A72-C1D7DD49FE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112" y="1351213"/>
            <a:ext cx="631976" cy="631976"/>
          </a:xfrm>
          <a:prstGeom prst="rect">
            <a:avLst/>
          </a:prstGeom>
        </p:spPr>
      </p:pic>
      <p:pic>
        <p:nvPicPr>
          <p:cNvPr id="19" name="Graphic 18">
            <a:extLst>
              <a:ext uri="{FF2B5EF4-FFF2-40B4-BE49-F238E27FC236}">
                <a16:creationId xmlns:a16="http://schemas.microsoft.com/office/drawing/2014/main" id="{A2F09FBF-EE87-CF17-6E10-4DEDBE17E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2112" y="4854100"/>
            <a:ext cx="704080" cy="704080"/>
          </a:xfrm>
          <a:prstGeom prst="rect">
            <a:avLst/>
          </a:prstGeom>
        </p:spPr>
      </p:pic>
      <p:sp>
        <p:nvSpPr>
          <p:cNvPr id="24" name="Text Placeholder 4">
            <a:extLst>
              <a:ext uri="{FF2B5EF4-FFF2-40B4-BE49-F238E27FC236}">
                <a16:creationId xmlns:a16="http://schemas.microsoft.com/office/drawing/2014/main" id="{9C952388-9A5D-20FD-0450-E99A57BE7199}"/>
              </a:ext>
            </a:extLst>
          </p:cNvPr>
          <p:cNvSpPr txBox="1">
            <a:spLocks/>
          </p:cNvSpPr>
          <p:nvPr/>
        </p:nvSpPr>
        <p:spPr>
          <a:xfrm>
            <a:off x="1651564" y="4730445"/>
            <a:ext cx="9985103"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Phased alerts in case of overage &amp; technical enforcement</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5" name="Text Placeholder 5">
            <a:extLst>
              <a:ext uri="{FF2B5EF4-FFF2-40B4-BE49-F238E27FC236}">
                <a16:creationId xmlns:a16="http://schemas.microsoft.com/office/drawing/2014/main" id="{6E42DC46-A39F-8152-48E1-423BD62E7588}"/>
              </a:ext>
            </a:extLst>
          </p:cNvPr>
          <p:cNvSpPr txBox="1">
            <a:spLocks/>
          </p:cNvSpPr>
          <p:nvPr/>
        </p:nvSpPr>
        <p:spPr>
          <a:xfrm>
            <a:off x="1682019" y="5329067"/>
            <a:ext cx="9954647" cy="94448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Agents or environment approaching or being in an overage situation will trigger alerts to admins.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In case of overage, agents will be deactivated if it goes over 125% (Agent will respond “I cannot talk right now”).</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934491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4AC97-FEC6-EC36-8D96-F85F80DD1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682C7-1F5B-B332-5B2B-0AD7D00A3B78}"/>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1"/>
                </a:solidFill>
              </a:rPr>
              <a:t>Testing agents</a:t>
            </a:r>
          </a:p>
        </p:txBody>
      </p:sp>
      <p:sp>
        <p:nvSpPr>
          <p:cNvPr id="3" name="Text Placeholder 2">
            <a:extLst>
              <a:ext uri="{FF2B5EF4-FFF2-40B4-BE49-F238E27FC236}">
                <a16:creationId xmlns:a16="http://schemas.microsoft.com/office/drawing/2014/main" id="{D2AD8D6A-C915-C4EE-7100-661E2D1A6AB5}"/>
              </a:ext>
            </a:extLst>
          </p:cNvPr>
          <p:cNvSpPr>
            <a:spLocks noGrp="1"/>
          </p:cNvSpPr>
          <p:nvPr>
            <p:ph type="body" sz="quarter" idx="11"/>
          </p:nvPr>
        </p:nvSpPr>
        <p:spPr>
          <a:xfrm>
            <a:off x="4356100" y="2309814"/>
            <a:ext cx="7253288" cy="1015663"/>
          </a:xfrm>
        </p:spPr>
        <p:txBody>
          <a:bodyPr/>
          <a:lstStyle/>
          <a:p>
            <a:pPr>
              <a:spcBef>
                <a:spcPts val="600"/>
              </a:spcBef>
            </a:pPr>
            <a:r>
              <a:rPr lang="en-US"/>
              <a:t>Copilot Studio Kit</a:t>
            </a:r>
            <a:endParaRPr lang="en-US" sz="2800"/>
          </a:p>
          <a:p>
            <a:pPr>
              <a:spcBef>
                <a:spcPts val="600"/>
              </a:spcBef>
            </a:pPr>
            <a:r>
              <a:rPr lang="en-US"/>
              <a:t>Testing agents at scale</a:t>
            </a:r>
          </a:p>
        </p:txBody>
      </p:sp>
    </p:spTree>
    <p:extLst>
      <p:ext uri="{BB962C8B-B14F-4D97-AF65-F5344CB8AC3E}">
        <p14:creationId xmlns:p14="http://schemas.microsoft.com/office/powerpoint/2010/main" val="2001659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98E5-C903-AB3A-95F4-153C98163EB4}"/>
              </a:ext>
            </a:extLst>
          </p:cNvPr>
          <p:cNvSpPr>
            <a:spLocks noGrp="1"/>
          </p:cNvSpPr>
          <p:nvPr>
            <p:ph type="title"/>
          </p:nvPr>
        </p:nvSpPr>
        <p:spPr>
          <a:xfrm>
            <a:off x="588263" y="235711"/>
            <a:ext cx="11018520" cy="553998"/>
          </a:xfrm>
        </p:spPr>
        <p:txBody>
          <a:bodyPr/>
          <a:lstStyle/>
          <a:p>
            <a:r>
              <a:rPr lang="en-US" sz="3600"/>
              <a:t>Copilot Studio Kit main features</a:t>
            </a:r>
            <a:endParaRPr lang="en-US"/>
          </a:p>
        </p:txBody>
      </p:sp>
      <p:sp>
        <p:nvSpPr>
          <p:cNvPr id="3" name="Content Placeholder 2">
            <a:extLst>
              <a:ext uri="{FF2B5EF4-FFF2-40B4-BE49-F238E27FC236}">
                <a16:creationId xmlns:a16="http://schemas.microsoft.com/office/drawing/2014/main" id="{926020FD-2D50-F7AC-4350-F9962FE3AEFF}"/>
              </a:ext>
            </a:extLst>
          </p:cNvPr>
          <p:cNvSpPr>
            <a:spLocks noGrp="1"/>
          </p:cNvSpPr>
          <p:nvPr>
            <p:ph sz="quarter" idx="10"/>
          </p:nvPr>
        </p:nvSpPr>
        <p:spPr>
          <a:xfrm>
            <a:off x="794112" y="1150988"/>
            <a:ext cx="5294970" cy="5416868"/>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Test Automation </a:t>
            </a:r>
            <a:r>
              <a:rPr kumimoji="0" lang="en-US" sz="1050" b="0" i="0" u="none" strike="noStrike" kern="1200" cap="none" spc="0" normalizeH="0" baseline="0" noProof="0">
                <a:ln>
                  <a:noFill/>
                </a:ln>
                <a:effectLst/>
                <a:uLnTx/>
                <a:uFillTx/>
                <a:latin typeface="Segoe UI"/>
                <a:ea typeface="+mn-ea"/>
                <a:cs typeface="+mn-cs"/>
              </a:rPr>
              <a:t>– Batch test custom agents with multiple validation methods. Multi-turn is supported as well as validating the response using LLM.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Review Tool </a:t>
            </a:r>
            <a:r>
              <a:rPr kumimoji="0" lang="en-US" sz="1050" b="0" i="0" u="none" strike="noStrike" kern="1200" cap="none" spc="0" normalizeH="0" baseline="0" noProof="0">
                <a:ln>
                  <a:noFill/>
                </a:ln>
                <a:effectLst/>
                <a:uLnTx/>
                <a:uFillTx/>
                <a:latin typeface="Segoe UI"/>
                <a:ea typeface="+mn-ea"/>
                <a:cs typeface="+mn-cs"/>
              </a:rPr>
              <a:t>– Static analysis of copilot studio agents from solution. Detecting anti-patterns and suggesting mitigation.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Conversation KPIs</a:t>
            </a:r>
            <a:r>
              <a:rPr kumimoji="0" lang="en-US" sz="110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 Gain deeper insights into long-term agent performance with structured analytics.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Inventory </a:t>
            </a:r>
            <a:r>
              <a:rPr kumimoji="0" lang="en-US" sz="1050" b="0" i="0" u="none" strike="noStrike" kern="1200" cap="none" spc="0" normalizeH="0" baseline="0" noProof="0">
                <a:ln>
                  <a:noFill/>
                </a:ln>
                <a:effectLst/>
                <a:uLnTx/>
                <a:uFillTx/>
                <a:latin typeface="Segoe UI"/>
                <a:ea typeface="+mn-ea"/>
                <a:cs typeface="+mn-cs"/>
              </a:rPr>
              <a:t>– Get tenant-wide visibility to all the Copilot Studio custom agents in the organization, across environments.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Webchat Playground </a:t>
            </a:r>
            <a:r>
              <a:rPr kumimoji="0" lang="en-US" sz="1050" b="0" i="0" u="none" strike="noStrike" kern="1200" cap="none" spc="0" normalizeH="0" baseline="0" noProof="0">
                <a:ln>
                  <a:noFill/>
                </a:ln>
                <a:effectLst/>
                <a:uLnTx/>
                <a:uFillTx/>
                <a:latin typeface="Segoe UI"/>
                <a:ea typeface="+mn-ea"/>
                <a:cs typeface="+mn-cs"/>
              </a:rPr>
              <a:t>– Customize the look and feel of your webchat with an easy-to-use interface.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Adaptive Cards Gallery </a:t>
            </a:r>
            <a:r>
              <a:rPr kumimoji="0" lang="en-US" sz="1050" b="0" i="0" u="none" strike="noStrike" kern="1200" cap="none" spc="0" normalizeH="0" baseline="0" noProof="0">
                <a:ln>
                  <a:noFill/>
                </a:ln>
                <a:effectLst/>
                <a:uLnTx/>
                <a:uFillTx/>
                <a:latin typeface="Segoe UI"/>
                <a:ea typeface="+mn-ea"/>
                <a:cs typeface="+mn-cs"/>
              </a:rPr>
              <a:t>– Access a set of pre-built Adaptive Card templates for custom agents.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US" sz="1100" b="1" i="0" u="none" strike="noStrike" kern="1200" cap="none" spc="0" normalizeH="0" baseline="0" noProof="0">
                <a:ln>
                  <a:noFill/>
                </a:ln>
                <a:effectLst/>
                <a:uLnTx/>
                <a:uFillTx/>
                <a:latin typeface="Segoe UI"/>
                <a:ea typeface="+mn-ea"/>
                <a:cs typeface="+mn-cs"/>
              </a:rPr>
              <a:t>Prompt Advisor </a:t>
            </a:r>
            <a:r>
              <a:rPr kumimoji="0" lang="en-US" sz="105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rPr>
              <a:t>Optimize your prompts with easy-to-use guided iterative process.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SharePoint Synchronization</a:t>
            </a:r>
            <a:r>
              <a:rPr kumimoji="0" lang="en-US" sz="1100" b="1"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a:t>
            </a:r>
            <a:r>
              <a:rPr kumimoji="0" lang="en-US" sz="1050" b="1"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Selectively synchronize knowledge from a SharePoint site as local knowledge of your custom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Conversation Analyzer</a:t>
            </a:r>
            <a:r>
              <a:rPr kumimoji="0" lang="en-US" sz="110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 Analyze conversation transcripts using custom prompts.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050">
              <a:latin typeface="Segoe UI"/>
              <a:cs typeface="+mn-cs"/>
            </a:endParaRPr>
          </a:p>
          <a:p>
            <a:pPr marL="0" indent="0" defTabSz="914367">
              <a:spcBef>
                <a:spcPts val="0"/>
              </a:spcBef>
              <a:buSzTx/>
              <a:buNone/>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Value Summary</a:t>
            </a:r>
            <a:r>
              <a:rPr kumimoji="0" lang="en-US" sz="1050" b="0" i="0" u="none" strike="noStrike" kern="1200" cap="none" spc="0" normalizeH="0" baseline="0" noProof="0">
                <a:ln>
                  <a:noFill/>
                </a:ln>
                <a:effectLst/>
                <a:uLnTx/>
                <a:uFillTx/>
                <a:latin typeface="Segoe UI"/>
                <a:ea typeface="+mn-ea"/>
                <a:cs typeface="+mn-cs"/>
              </a:rPr>
              <a:t>– Classifies agents by type, behavior, and value, enabling organizations to align them with strategy, measure their impact, and view results in a clear, visual dashboard.</a:t>
            </a:r>
          </a:p>
          <a:p>
            <a:pPr marL="0" indent="0" defTabSz="914367">
              <a:spcBef>
                <a:spcPts val="0"/>
              </a:spcBef>
              <a:buSzTx/>
              <a:buNone/>
              <a:defRPr/>
            </a:pPr>
            <a:endParaRPr lang="en-US" sz="1050">
              <a:latin typeface="Segoe UI"/>
              <a:cs typeface="+mn-cs"/>
            </a:endParaRPr>
          </a:p>
          <a:p>
            <a:pPr marL="0" indent="0" defTabSz="914367">
              <a:spcBef>
                <a:spcPts val="0"/>
              </a:spcBef>
              <a:buSzTx/>
              <a:buNone/>
              <a:defRPr/>
            </a:pPr>
            <a:r>
              <a:rPr kumimoji="0" lang="en-IN" sz="1050" b="0" i="0" u="none" strike="noStrike" kern="1200" cap="none" spc="0" normalizeH="0" baseline="0" noProof="0">
                <a:ln>
                  <a:noFill/>
                </a:ln>
                <a:effectLst/>
                <a:uLnTx/>
                <a:uFillTx/>
                <a:latin typeface="Segoe UI"/>
                <a:ea typeface="+mn-ea"/>
                <a:cs typeface="+mn-cs"/>
              </a:rPr>
              <a:t>🛠️ </a:t>
            </a:r>
            <a:r>
              <a:rPr kumimoji="0" lang="en-US" sz="1100" b="1" i="0" u="none" strike="noStrike" kern="1200" cap="none" spc="0" normalizeH="0" baseline="0" noProof="0">
                <a:ln>
                  <a:noFill/>
                </a:ln>
                <a:effectLst/>
                <a:uLnTx/>
                <a:uFillTx/>
                <a:latin typeface="Segoe UI"/>
                <a:ea typeface="+mn-ea"/>
                <a:cs typeface="+mn-cs"/>
              </a:rPr>
              <a:t>Automated testing using </a:t>
            </a:r>
            <a:r>
              <a:rPr lang="en-US" sz="1100" b="1">
                <a:latin typeface="Segoe UI"/>
                <a:cs typeface="+mn-cs"/>
              </a:rPr>
              <a:t>Pipelines in </a:t>
            </a:r>
            <a:r>
              <a:rPr kumimoji="0" lang="en-US" sz="1100" b="1" i="0" u="none" strike="noStrike" kern="1200" cap="none" spc="0" normalizeH="0" baseline="0" noProof="0">
                <a:ln>
                  <a:noFill/>
                </a:ln>
                <a:effectLst/>
                <a:uLnTx/>
                <a:uFillTx/>
                <a:latin typeface="Segoe UI"/>
                <a:ea typeface="+mn-ea"/>
                <a:cs typeface="+mn-cs"/>
              </a:rPr>
              <a:t>Power Platform </a:t>
            </a:r>
            <a:r>
              <a:rPr kumimoji="0" lang="en-US" sz="105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rPr>
              <a:t>Automate your Copilot Studio agent deployment with a quality gate that runs tests before release, ensuring only validated agents reach production while reducing manual effort and strengthening governance.</a:t>
            </a:r>
            <a:endParaRPr kumimoji="0" lang="en-US" sz="1050" b="0" i="0" u="none" strike="noStrike" kern="1200" cap="none" spc="0" normalizeH="0" baseline="0" noProof="0">
              <a:ln>
                <a:noFill/>
              </a:ln>
              <a:effectLst/>
              <a:uLnTx/>
              <a:uFillTx/>
              <a:latin typeface="Segoe UI"/>
              <a:ea typeface="+mn-ea"/>
              <a:cs typeface="+mn-cs"/>
            </a:endParaRPr>
          </a:p>
        </p:txBody>
      </p:sp>
      <p:grpSp>
        <p:nvGrpSpPr>
          <p:cNvPr id="15" name="Group 14">
            <a:extLst>
              <a:ext uri="{FF2B5EF4-FFF2-40B4-BE49-F238E27FC236}">
                <a16:creationId xmlns:a16="http://schemas.microsoft.com/office/drawing/2014/main" id="{03B2817E-8A56-7736-49A7-32CC08F4439E}"/>
              </a:ext>
            </a:extLst>
          </p:cNvPr>
          <p:cNvGrpSpPr/>
          <p:nvPr/>
        </p:nvGrpSpPr>
        <p:grpSpPr>
          <a:xfrm>
            <a:off x="6413957" y="1218841"/>
            <a:ext cx="5415201" cy="4977942"/>
            <a:chOff x="4960670" y="219199"/>
            <a:chExt cx="7105311" cy="6531582"/>
          </a:xfrm>
        </p:grpSpPr>
        <p:pic>
          <p:nvPicPr>
            <p:cNvPr id="4" name="Picture 3">
              <a:extLst>
                <a:ext uri="{FF2B5EF4-FFF2-40B4-BE49-F238E27FC236}">
                  <a16:creationId xmlns:a16="http://schemas.microsoft.com/office/drawing/2014/main" id="{2537E096-05AE-4C30-B5B1-4466951632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2076" y="4566589"/>
              <a:ext cx="3803631" cy="2184192"/>
            </a:xfrm>
            <a:prstGeom prst="rect">
              <a:avLst/>
            </a:prstGeom>
          </p:spPr>
        </p:pic>
        <p:pic>
          <p:nvPicPr>
            <p:cNvPr id="5" name="Picture 4">
              <a:extLst>
                <a:ext uri="{FF2B5EF4-FFF2-40B4-BE49-F238E27FC236}">
                  <a16:creationId xmlns:a16="http://schemas.microsoft.com/office/drawing/2014/main" id="{1A722E7C-ABB9-C230-B3CA-71ECC1BE27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6886" y="219199"/>
              <a:ext cx="3142134" cy="185120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9F00901-B0FA-B690-6B9F-458BEE2F98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16499" y="225103"/>
              <a:ext cx="2531234" cy="1850613"/>
            </a:xfrm>
            <a:prstGeom prst="rect">
              <a:avLst/>
            </a:prstGeom>
          </p:spPr>
        </p:pic>
        <p:pic>
          <p:nvPicPr>
            <p:cNvPr id="7" name="Picture 6">
              <a:extLst>
                <a:ext uri="{FF2B5EF4-FFF2-40B4-BE49-F238E27FC236}">
                  <a16:creationId xmlns:a16="http://schemas.microsoft.com/office/drawing/2014/main" id="{485A1F03-429E-1EB3-B9BA-ECA7CD5A06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97099" y="1303542"/>
              <a:ext cx="2415559" cy="1768726"/>
            </a:xfrm>
            <a:prstGeom prst="rect">
              <a:avLst/>
            </a:prstGeom>
          </p:spPr>
        </p:pic>
        <p:pic>
          <p:nvPicPr>
            <p:cNvPr id="8" name="Picture 7">
              <a:extLst>
                <a:ext uri="{FF2B5EF4-FFF2-40B4-BE49-F238E27FC236}">
                  <a16:creationId xmlns:a16="http://schemas.microsoft.com/office/drawing/2014/main" id="{902314B7-0ECE-5A69-2976-1C50101D2E9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884" y="2620830"/>
              <a:ext cx="2865574" cy="2100145"/>
            </a:xfrm>
            <a:prstGeom prst="rect">
              <a:avLst/>
            </a:prstGeom>
          </p:spPr>
        </p:pic>
        <p:pic>
          <p:nvPicPr>
            <p:cNvPr id="9" name="Picture 8">
              <a:extLst>
                <a:ext uri="{FF2B5EF4-FFF2-40B4-BE49-F238E27FC236}">
                  <a16:creationId xmlns:a16="http://schemas.microsoft.com/office/drawing/2014/main" id="{2160202A-EEAF-41A3-B60A-CC0EB2D2704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94050" y="3581385"/>
              <a:ext cx="2517434" cy="1690017"/>
            </a:xfrm>
            <a:prstGeom prst="rect">
              <a:avLst/>
            </a:prstGeom>
          </p:spPr>
        </p:pic>
        <p:pic>
          <p:nvPicPr>
            <p:cNvPr id="10" name="Picture 9">
              <a:extLst>
                <a:ext uri="{FF2B5EF4-FFF2-40B4-BE49-F238E27FC236}">
                  <a16:creationId xmlns:a16="http://schemas.microsoft.com/office/drawing/2014/main" id="{AAA7C2F5-21A9-26BA-644E-F5254BA728E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755051" y="2464640"/>
              <a:ext cx="3050910" cy="2233490"/>
            </a:xfrm>
            <a:prstGeom prst="rect">
              <a:avLst/>
            </a:prstGeom>
          </p:spPr>
        </p:pic>
        <p:pic>
          <p:nvPicPr>
            <p:cNvPr id="11" name="Picture 10">
              <a:extLst>
                <a:ext uri="{FF2B5EF4-FFF2-40B4-BE49-F238E27FC236}">
                  <a16:creationId xmlns:a16="http://schemas.microsoft.com/office/drawing/2014/main" id="{934C1CFC-48C1-4EEB-C0C5-F8B37724A30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5167547" y="4871569"/>
              <a:ext cx="2589553" cy="1767232"/>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1311828-E55C-4404-A9D5-444FEF8A74B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11258" y="4362238"/>
              <a:ext cx="3453458" cy="1690018"/>
            </a:xfrm>
            <a:prstGeom prst="rect">
              <a:avLst/>
            </a:prstGeom>
          </p:spPr>
        </p:pic>
        <p:pic>
          <p:nvPicPr>
            <p:cNvPr id="13" name="Picture 12">
              <a:extLst>
                <a:ext uri="{FF2B5EF4-FFF2-40B4-BE49-F238E27FC236}">
                  <a16:creationId xmlns:a16="http://schemas.microsoft.com/office/drawing/2014/main" id="{52964A77-EC10-7EC7-0C29-65B5A7D2189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60670" y="1455173"/>
              <a:ext cx="2536429" cy="1465464"/>
            </a:xfrm>
            <a:prstGeom prst="rect">
              <a:avLst/>
            </a:prstGeom>
          </p:spPr>
        </p:pic>
        <p:pic>
          <p:nvPicPr>
            <p:cNvPr id="14" name="Picture 13">
              <a:extLst>
                <a:ext uri="{FF2B5EF4-FFF2-40B4-BE49-F238E27FC236}">
                  <a16:creationId xmlns:a16="http://schemas.microsoft.com/office/drawing/2014/main" id="{1DC62079-6E95-EE66-00FB-4505090ADA8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805314" y="1560024"/>
              <a:ext cx="2260667" cy="1306789"/>
            </a:xfrm>
            <a:prstGeom prst="rect">
              <a:avLst/>
            </a:prstGeom>
          </p:spPr>
        </p:pic>
      </p:grpSp>
      <p:pic>
        <p:nvPicPr>
          <p:cNvPr id="17" name="Picture 16">
            <a:extLst>
              <a:ext uri="{FF2B5EF4-FFF2-40B4-BE49-F238E27FC236}">
                <a16:creationId xmlns:a16="http://schemas.microsoft.com/office/drawing/2014/main" id="{F525F141-63A1-0431-A9EF-97F349180EA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64157" y="5086670"/>
            <a:ext cx="2589397" cy="1602350"/>
          </a:xfrm>
          <a:prstGeom prst="rect">
            <a:avLst/>
          </a:prstGeom>
        </p:spPr>
      </p:pic>
    </p:spTree>
    <p:extLst>
      <p:ext uri="{BB962C8B-B14F-4D97-AF65-F5344CB8AC3E}">
        <p14:creationId xmlns:p14="http://schemas.microsoft.com/office/powerpoint/2010/main" val="2313126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816B5-C036-BAEE-A352-59EDC0FE5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91C18-B9D9-05B3-5FF9-1F808AB0118E}"/>
              </a:ext>
            </a:extLst>
          </p:cNvPr>
          <p:cNvSpPr>
            <a:spLocks noGrp="1"/>
          </p:cNvSpPr>
          <p:nvPr>
            <p:ph type="title"/>
          </p:nvPr>
        </p:nvSpPr>
        <p:spPr>
          <a:xfrm>
            <a:off x="574993" y="292100"/>
            <a:ext cx="11018520" cy="553998"/>
          </a:xfrm>
        </p:spPr>
        <p:txBody>
          <a:bodyPr vert="horz" wrap="square" lIns="0" tIns="0" rIns="0" bIns="0" rtlCol="0" anchor="t">
            <a:spAutoFit/>
          </a:bodyPr>
          <a:lstStyle/>
          <a:p>
            <a:r>
              <a:rPr lang="en-US" sz="3600"/>
              <a:t>Testing agents at scale</a:t>
            </a:r>
            <a:endParaRPr lang="en-US" sz="3600" spc="-50">
              <a:solidFill>
                <a:srgbClr val="3B3734"/>
              </a:solidFill>
              <a:latin typeface="+mj-lt"/>
              <a:cs typeface="Segoe UI" pitchFamily="34" charset="0"/>
            </a:endParaRPr>
          </a:p>
        </p:txBody>
      </p:sp>
      <p:sp>
        <p:nvSpPr>
          <p:cNvPr id="3" name="Text Placeholder 2">
            <a:extLst>
              <a:ext uri="{FF2B5EF4-FFF2-40B4-BE49-F238E27FC236}">
                <a16:creationId xmlns:a16="http://schemas.microsoft.com/office/drawing/2014/main" id="{41EAA294-3A5B-9F32-5C21-781A108DB2D6}"/>
              </a:ext>
            </a:extLst>
          </p:cNvPr>
          <p:cNvSpPr>
            <a:spLocks noGrp="1"/>
          </p:cNvSpPr>
          <p:nvPr>
            <p:ph type="body" sz="quarter" idx="11"/>
          </p:nvPr>
        </p:nvSpPr>
        <p:spPr/>
        <p:txBody>
          <a:bodyPr>
            <a:normAutofit fontScale="92500" lnSpcReduction="20000"/>
          </a:bodyPr>
          <a:lstStyle/>
          <a:p>
            <a:pPr marL="0" indent="0">
              <a:buNone/>
            </a:pPr>
            <a:r>
              <a:rPr lang="en-US" b="1">
                <a:solidFill>
                  <a:srgbClr val="0078D4"/>
                </a:solidFill>
              </a:rPr>
              <a:t>The Copilot Studio kit goes beyond traditional manual testing:</a:t>
            </a:r>
          </a:p>
          <a:p>
            <a:pPr>
              <a:buFont typeface="Wingdings" panose="05000000000000000000" pitchFamily="2" charset="2"/>
              <a:buChar char="§"/>
            </a:pPr>
            <a:r>
              <a:rPr lang="en-US"/>
              <a:t>Development time testing</a:t>
            </a:r>
          </a:p>
          <a:p>
            <a:pPr>
              <a:buFont typeface="Wingdings" panose="05000000000000000000" pitchFamily="2" charset="2"/>
              <a:buChar char="§"/>
            </a:pPr>
            <a:r>
              <a:rPr lang="en-US"/>
              <a:t>Knowledge testing</a:t>
            </a:r>
          </a:p>
          <a:p>
            <a:pPr>
              <a:buFont typeface="Wingdings" panose="05000000000000000000" pitchFamily="2" charset="2"/>
              <a:buChar char="§"/>
            </a:pPr>
            <a:r>
              <a:rPr lang="en-US"/>
              <a:t>Regression testing</a:t>
            </a:r>
          </a:p>
          <a:p>
            <a:pPr>
              <a:buFont typeface="Wingdings" panose="05000000000000000000" pitchFamily="2" charset="2"/>
              <a:buChar char="§"/>
            </a:pPr>
            <a:r>
              <a:rPr lang="en-US"/>
              <a:t>Core scenario validation</a:t>
            </a:r>
          </a:p>
          <a:p>
            <a:pPr>
              <a:buFont typeface="Wingdings" panose="05000000000000000000" pitchFamily="2" charset="2"/>
              <a:buChar char="§"/>
            </a:pPr>
            <a:r>
              <a:rPr lang="en-US"/>
              <a:t>Adversarial testing</a:t>
            </a:r>
          </a:p>
          <a:p>
            <a:pPr marL="0" indent="0">
              <a:buNone/>
            </a:pPr>
            <a:endParaRPr lang="en-US"/>
          </a:p>
          <a:p>
            <a:pPr marL="0" indent="0">
              <a:buNone/>
            </a:pPr>
            <a:r>
              <a:rPr lang="en-US" b="1">
                <a:solidFill>
                  <a:srgbClr val="0078D4"/>
                </a:solidFill>
              </a:rPr>
              <a:t>Build once, re-use multiple times:</a:t>
            </a:r>
          </a:p>
          <a:p>
            <a:pPr>
              <a:buFont typeface="Wingdings" panose="05000000000000000000" pitchFamily="2" charset="2"/>
              <a:buChar char="§"/>
            </a:pPr>
            <a:r>
              <a:rPr lang="en-US"/>
              <a:t>Bulk testing of custom agents.</a:t>
            </a:r>
          </a:p>
          <a:p>
            <a:pPr>
              <a:buFont typeface="Wingdings" panose="05000000000000000000" pitchFamily="2" charset="2"/>
              <a:buChar char="§"/>
            </a:pPr>
            <a:r>
              <a:rPr lang="en-US"/>
              <a:t>End-to-end validation of scenarios with multi-turn support.</a:t>
            </a:r>
          </a:p>
          <a:p>
            <a:pPr>
              <a:buFont typeface="Wingdings" panose="05000000000000000000" pitchFamily="2" charset="2"/>
              <a:buChar char="§"/>
            </a:pPr>
            <a:r>
              <a:rPr lang="en-US"/>
              <a:t>Test sets can be reused between agents (e.g., adversarial testing).</a:t>
            </a:r>
          </a:p>
          <a:p>
            <a:pPr>
              <a:buFont typeface="Wingdings" panose="05000000000000000000" pitchFamily="2" charset="2"/>
              <a:buChar char="§"/>
            </a:pPr>
            <a:r>
              <a:rPr lang="en-US"/>
              <a:t>Integrate your testing in Power Platform pipelines as part of your CI/CD process.</a:t>
            </a:r>
          </a:p>
          <a:p>
            <a:pPr marL="0" indent="0">
              <a:buNone/>
            </a:pPr>
            <a:endParaRPr lang="en-US"/>
          </a:p>
          <a:p>
            <a:pPr marL="0" indent="0">
              <a:buNone/>
            </a:pPr>
            <a:r>
              <a:rPr lang="en-US" b="1">
                <a:solidFill>
                  <a:srgbClr val="0078D4"/>
                </a:solidFill>
              </a:rPr>
              <a:t>Your testing should not be a “one time thing”:</a:t>
            </a:r>
          </a:p>
          <a:p>
            <a:pPr>
              <a:buFont typeface="Wingdings" panose="05000000000000000000" pitchFamily="2" charset="2"/>
              <a:buChar char="§"/>
            </a:pPr>
            <a:r>
              <a:rPr lang="en-US"/>
              <a:t>Verify that core scenarios of the agent are functioning as intended.</a:t>
            </a:r>
          </a:p>
          <a:p>
            <a:pPr>
              <a:buFont typeface="Wingdings" panose="05000000000000000000" pitchFamily="2" charset="2"/>
              <a:buChar char="§"/>
            </a:pPr>
            <a:r>
              <a:rPr lang="en-US"/>
              <a:t>Validate that configuration changes do not introduce regressions.</a:t>
            </a:r>
          </a:p>
          <a:p>
            <a:pPr>
              <a:buFont typeface="Wingdings" panose="05000000000000000000" pitchFamily="2" charset="2"/>
              <a:buChar char="§"/>
            </a:pPr>
            <a:r>
              <a:rPr lang="en-US"/>
              <a:t>Ensure the agent does not surface information outside its intended scope.</a:t>
            </a:r>
          </a:p>
          <a:p>
            <a:pPr marL="0" indent="0">
              <a:buNone/>
            </a:pPr>
            <a:endParaRPr lang="en-US"/>
          </a:p>
        </p:txBody>
      </p:sp>
    </p:spTree>
    <p:extLst>
      <p:ext uri="{BB962C8B-B14F-4D97-AF65-F5344CB8AC3E}">
        <p14:creationId xmlns:p14="http://schemas.microsoft.com/office/powerpoint/2010/main" val="1236523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D9463B-388E-77A8-1F88-D561FD9177DF}"/>
              </a:ext>
            </a:extLst>
          </p:cNvPr>
          <p:cNvSpPr txBox="1"/>
          <p:nvPr/>
        </p:nvSpPr>
        <p:spPr>
          <a:xfrm>
            <a:off x="133350" y="718062"/>
            <a:ext cx="4605337" cy="3108543"/>
          </a:xfrm>
          <a:prstGeom prst="rect">
            <a:avLst/>
          </a:prstGeom>
          <a:solidFill>
            <a:srgbClr val="000000"/>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"type"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"message"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"C1dv0LP95mmKP67QbkS0uz-us|0000000"</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"timestamp"</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"2024-07-16T13:54:19.5799656Z"</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serviceUrl</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"https://directline.botframework.com/"</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channelId</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err="1">
                <a:ln>
                  <a:noFill/>
                </a:ln>
                <a:solidFill>
                  <a:srgbClr val="CE9178"/>
                </a:solidFill>
                <a:effectLst/>
                <a:uLnTx/>
                <a:uFillTx/>
                <a:latin typeface="IBMPlexMono"/>
                <a:ea typeface="+mn-ea"/>
                <a:cs typeface="+mn-cs"/>
              </a:rPr>
              <a:t>directline</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"from"</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"fa243968-9532-4899-a50f-bfd906d3358e"</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"conversation"</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"C1dv0LP95mmKP67QbkS0uz-us"</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"text"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"Check my savings account balance."</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p:txBody>
      </p:sp>
      <p:sp>
        <p:nvSpPr>
          <p:cNvPr id="4" name="TextBox 3">
            <a:extLst>
              <a:ext uri="{FF2B5EF4-FFF2-40B4-BE49-F238E27FC236}">
                <a16:creationId xmlns:a16="http://schemas.microsoft.com/office/drawing/2014/main" id="{359501A6-F69A-AF22-1CBE-F917168FA264}"/>
              </a:ext>
            </a:extLst>
          </p:cNvPr>
          <p:cNvSpPr txBox="1"/>
          <p:nvPr/>
        </p:nvSpPr>
        <p:spPr>
          <a:xfrm>
            <a:off x="4981574" y="718062"/>
            <a:ext cx="7010400" cy="5693866"/>
          </a:xfrm>
          <a:prstGeom prst="rect">
            <a:avLst/>
          </a:prstGeom>
          <a:solidFill>
            <a:srgbClr val="000000"/>
          </a:solidFill>
          <a:ln>
            <a:noFill/>
          </a:ln>
          <a:effectLst>
            <a:outerShdw blurRad="50800" dist="38100" dir="2700000" algn="tl" rotWithShape="0">
              <a:prstClr val="black">
                <a:alpha val="40000"/>
              </a:prstClr>
            </a:outerShdw>
          </a:effectLst>
        </p:spPr>
        <p:txBody>
          <a:bodyPr wrap="square">
            <a:spAutoFit/>
          </a:bodyPr>
          <a:lstStyle>
            <a:defPPr>
              <a:defRPr lang="en-US"/>
            </a:defPPr>
            <a:lvl1pPr>
              <a:defRPr sz="2000" b="0">
                <a:solidFill>
                  <a:srgbClr val="F8F8F2"/>
                </a:solidFill>
                <a:effectLst/>
                <a:latin typeface="IBMPlexMono"/>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"type"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"message"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"C1dv0LP95mmKP67QbkS0uz-us|0000001"</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"timestamp"</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"2024-07-16T13:54:20.9417335Z"</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channelId</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err="1">
                <a:ln>
                  <a:noFill/>
                </a:ln>
                <a:solidFill>
                  <a:srgbClr val="CE9178"/>
                </a:solidFill>
                <a:effectLst/>
                <a:uLnTx/>
                <a:uFillTx/>
                <a:latin typeface="IBMPlexMono"/>
                <a:ea typeface="+mn-ea"/>
                <a:cs typeface="+mn-cs"/>
              </a:rPr>
              <a:t>directline</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"from"</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"f2927a9b-761c-a110-74b1-0dd72c8e7336"</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"name"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"Copilot Studio Kit Test Copilot"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"role"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"bot"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"conversation"</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"C1dv0LP95mmKP67QbkS0uz-us"</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textFormat</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"markdown"</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membersAdded</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membersRemoved</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reactionsAdded</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reactionsRemoved</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"text"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"Sure, let me check your account balance. Please provide your account details."</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inputHint</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err="1">
                <a:ln>
                  <a:noFill/>
                </a:ln>
                <a:solidFill>
                  <a:srgbClr val="CE9178"/>
                </a:solidFill>
                <a:effectLst/>
                <a:uLnTx/>
                <a:uFillTx/>
                <a:latin typeface="IBMPlexMono"/>
                <a:ea typeface="+mn-ea"/>
                <a:cs typeface="+mn-cs"/>
              </a:rPr>
              <a:t>acceptingInput</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"attachments"</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"entities"</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replyToId</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"C1dv0LP95mmKP67QbkS0uz-us|0000000"</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listenFor</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textHighlights</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p:txBody>
      </p:sp>
      <p:sp>
        <p:nvSpPr>
          <p:cNvPr id="6" name="TextBox 5">
            <a:extLst>
              <a:ext uri="{FF2B5EF4-FFF2-40B4-BE49-F238E27FC236}">
                <a16:creationId xmlns:a16="http://schemas.microsoft.com/office/drawing/2014/main" id="{BC3B6C7C-46D5-D9AC-0458-C3CCEB1E0D48}"/>
              </a:ext>
            </a:extLst>
          </p:cNvPr>
          <p:cNvSpPr txBox="1"/>
          <p:nvPr/>
        </p:nvSpPr>
        <p:spPr>
          <a:xfrm>
            <a:off x="133350" y="280456"/>
            <a:ext cx="1600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8F8F2"/>
                </a:solidFill>
                <a:effectLst/>
                <a:uLnTx/>
                <a:uFillTx/>
                <a:latin typeface="Segoe UI Semibold"/>
                <a:ea typeface="+mn-ea"/>
                <a:cs typeface="+mn-cs"/>
              </a:rPr>
              <a:t>User sends:</a:t>
            </a:r>
          </a:p>
        </p:txBody>
      </p:sp>
      <p:sp>
        <p:nvSpPr>
          <p:cNvPr id="7" name="TextBox 6">
            <a:extLst>
              <a:ext uri="{FF2B5EF4-FFF2-40B4-BE49-F238E27FC236}">
                <a16:creationId xmlns:a16="http://schemas.microsoft.com/office/drawing/2014/main" id="{6AA21E25-D30B-B8DD-AFB3-BB38D366DC11}"/>
              </a:ext>
            </a:extLst>
          </p:cNvPr>
          <p:cNvSpPr txBox="1"/>
          <p:nvPr/>
        </p:nvSpPr>
        <p:spPr>
          <a:xfrm>
            <a:off x="4905374" y="280456"/>
            <a:ext cx="27146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8F8F2"/>
                </a:solidFill>
                <a:effectLst/>
                <a:uLnTx/>
                <a:uFillTx/>
                <a:latin typeface="Segoe UI Semibold"/>
                <a:ea typeface="+mn-ea"/>
                <a:cs typeface="+mn-cs"/>
              </a:rPr>
              <a:t>Agent replies:</a:t>
            </a:r>
          </a:p>
        </p:txBody>
      </p:sp>
      <p:sp>
        <p:nvSpPr>
          <p:cNvPr id="8" name="Rectangle: Rounded Corners 7">
            <a:extLst>
              <a:ext uri="{FF2B5EF4-FFF2-40B4-BE49-F238E27FC236}">
                <a16:creationId xmlns:a16="http://schemas.microsoft.com/office/drawing/2014/main" id="{F0C90AC7-4CEA-346A-A24C-40210CC45ECA}"/>
              </a:ext>
            </a:extLst>
          </p:cNvPr>
          <p:cNvSpPr/>
          <p:nvPr/>
        </p:nvSpPr>
        <p:spPr bwMode="auto">
          <a:xfrm>
            <a:off x="855799" y="3265577"/>
            <a:ext cx="2868476" cy="296773"/>
          </a:xfrm>
          <a:prstGeom prst="roundRect">
            <a:avLst/>
          </a:prstGeom>
          <a:noFill/>
          <a:ln w="25400" cap="flat" cmpd="sng" algn="ctr">
            <a:solidFill>
              <a:schemeClr val="accent3"/>
            </a:solidFill>
            <a:prstDash val="soli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ADC71C31-8FFD-1F40-3BE7-EBC33FF6A701}"/>
              </a:ext>
            </a:extLst>
          </p:cNvPr>
          <p:cNvSpPr/>
          <p:nvPr/>
        </p:nvSpPr>
        <p:spPr bwMode="auto">
          <a:xfrm>
            <a:off x="5644226" y="4587157"/>
            <a:ext cx="5861974" cy="274214"/>
          </a:xfrm>
          <a:prstGeom prst="roundRect">
            <a:avLst/>
          </a:prstGeom>
          <a:noFill/>
          <a:ln w="25400" cap="flat" cmpd="sng" algn="ctr">
            <a:solidFill>
              <a:srgbClr val="00B050"/>
            </a:solidFill>
            <a:prstDash val="soli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39412ECA-A833-25A3-7CAB-D866A0CFDEBD}"/>
              </a:ext>
            </a:extLst>
          </p:cNvPr>
          <p:cNvSpPr/>
          <p:nvPr/>
        </p:nvSpPr>
        <p:spPr>
          <a:xfrm>
            <a:off x="1161700" y="3950216"/>
            <a:ext cx="2256673" cy="460197"/>
          </a:xfrm>
          <a:prstGeom prst="roundRect">
            <a:avLst>
              <a:gd name="adj" fmla="val 15541"/>
            </a:avLst>
          </a:prstGeom>
          <a:gradFill>
            <a:gsLst>
              <a:gs pos="0">
                <a:srgbClr val="0687C4"/>
              </a:gs>
              <a:gs pos="100000">
                <a:srgbClr val="49C5B1"/>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0"/>
                <a:solidFill>
                  <a:srgbClr val="FFFFFF"/>
                </a:solidFill>
                <a:effectLst/>
                <a:uLnTx/>
                <a:uFillTx/>
                <a:latin typeface="Segoe UI Variable Small Semibol" pitchFamily="2" charset="0"/>
                <a:ea typeface="+mn-ea"/>
                <a:cs typeface="+mn-cs"/>
              </a:rPr>
              <a:t>1. User utterance</a:t>
            </a:r>
          </a:p>
        </p:txBody>
      </p:sp>
      <p:sp>
        <p:nvSpPr>
          <p:cNvPr id="11" name="Rectangle: Rounded Corners 10">
            <a:extLst>
              <a:ext uri="{FF2B5EF4-FFF2-40B4-BE49-F238E27FC236}">
                <a16:creationId xmlns:a16="http://schemas.microsoft.com/office/drawing/2014/main" id="{04B2FD87-3E0B-ECF7-3CAB-7BA202DF2F0A}"/>
              </a:ext>
            </a:extLst>
          </p:cNvPr>
          <p:cNvSpPr/>
          <p:nvPr/>
        </p:nvSpPr>
        <p:spPr>
          <a:xfrm>
            <a:off x="7423860" y="3767650"/>
            <a:ext cx="2256673" cy="460197"/>
          </a:xfrm>
          <a:prstGeom prst="roundRect">
            <a:avLst>
              <a:gd name="adj" fmla="val 15541"/>
            </a:avLst>
          </a:prstGeom>
          <a:gradFill>
            <a:gsLst>
              <a:gs pos="0">
                <a:srgbClr val="00B050"/>
              </a:gs>
              <a:gs pos="100000">
                <a:schemeClr val="accent2">
                  <a:lumMod val="75000"/>
                </a:schemeClr>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0"/>
                <a:solidFill>
                  <a:srgbClr val="FFFFFF"/>
                </a:solidFill>
                <a:effectLst/>
                <a:uLnTx/>
                <a:uFillTx/>
                <a:latin typeface="Segoe UI Variable Small Semibol" pitchFamily="2" charset="0"/>
                <a:ea typeface="+mn-ea"/>
                <a:cs typeface="+mn-cs"/>
              </a:rPr>
              <a:t>2. Agent response</a:t>
            </a:r>
          </a:p>
        </p:txBody>
      </p:sp>
      <p:cxnSp>
        <p:nvCxnSpPr>
          <p:cNvPr id="12" name="Straight Arrow Connector 11">
            <a:extLst>
              <a:ext uri="{FF2B5EF4-FFF2-40B4-BE49-F238E27FC236}">
                <a16:creationId xmlns:a16="http://schemas.microsoft.com/office/drawing/2014/main" id="{EE13D4AE-FA10-9685-ECE1-7ECFE328DEA1}"/>
              </a:ext>
            </a:extLst>
          </p:cNvPr>
          <p:cNvCxnSpPr>
            <a:cxnSpLocks/>
            <a:stCxn id="10" idx="0"/>
            <a:endCxn id="8" idx="2"/>
          </p:cNvCxnSpPr>
          <p:nvPr/>
        </p:nvCxnSpPr>
        <p:spPr>
          <a:xfrm flipV="1">
            <a:off x="2290037" y="3562350"/>
            <a:ext cx="0" cy="387866"/>
          </a:xfrm>
          <a:prstGeom prst="straightConnector1">
            <a:avLst/>
          </a:prstGeom>
          <a:ln w="38100">
            <a:solidFill>
              <a:srgbClr val="0687C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34A0AFC-8AE7-5C66-EA96-C840503BD275}"/>
              </a:ext>
            </a:extLst>
          </p:cNvPr>
          <p:cNvCxnSpPr>
            <a:cxnSpLocks/>
            <a:stCxn id="11" idx="2"/>
            <a:endCxn id="9" idx="0"/>
          </p:cNvCxnSpPr>
          <p:nvPr/>
        </p:nvCxnSpPr>
        <p:spPr>
          <a:xfrm>
            <a:off x="8552197" y="4227847"/>
            <a:ext cx="23016" cy="359310"/>
          </a:xfrm>
          <a:prstGeom prst="straightConnector1">
            <a:avLst/>
          </a:prstGeom>
          <a:ln w="381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29B8C79-A524-9F17-2F95-B9A42BD6C2BE}"/>
              </a:ext>
            </a:extLst>
          </p:cNvPr>
          <p:cNvSpPr txBox="1"/>
          <p:nvPr/>
        </p:nvSpPr>
        <p:spPr>
          <a:xfrm>
            <a:off x="688180" y="4941793"/>
            <a:ext cx="3495675"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Direct Line doesn’t provide any detail on the triggered topic or intent recognition score.</a:t>
            </a:r>
          </a:p>
        </p:txBody>
      </p:sp>
    </p:spTree>
    <p:extLst>
      <p:ext uri="{BB962C8B-B14F-4D97-AF65-F5344CB8AC3E}">
        <p14:creationId xmlns:p14="http://schemas.microsoft.com/office/powerpoint/2010/main" val="461376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CA47A-636D-F543-892F-2542BE2E478B}"/>
              </a:ext>
            </a:extLst>
          </p:cNvPr>
          <p:cNvSpPr/>
          <p:nvPr/>
        </p:nvSpPr>
        <p:spPr bwMode="auto">
          <a:xfrm>
            <a:off x="801170" y="4225172"/>
            <a:ext cx="19681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Direct Line API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Cloud flows run tests against Copilot Studio APIs</a:t>
            </a:r>
          </a:p>
        </p:txBody>
      </p:sp>
      <p:sp>
        <p:nvSpPr>
          <p:cNvPr id="8" name="Rectangle 7">
            <a:extLst>
              <a:ext uri="{FF2B5EF4-FFF2-40B4-BE49-F238E27FC236}">
                <a16:creationId xmlns:a16="http://schemas.microsoft.com/office/drawing/2014/main" id="{4BE62F14-AB9F-B022-2875-BED6E561D988}"/>
              </a:ext>
            </a:extLst>
          </p:cNvPr>
          <p:cNvSpPr/>
          <p:nvPr/>
        </p:nvSpPr>
        <p:spPr bwMode="auto">
          <a:xfrm>
            <a:off x="3544526" y="4225172"/>
            <a:ext cx="200284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Azure Application Insights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Enrich results specifically for AI-generated answers tests</a:t>
            </a:r>
          </a:p>
        </p:txBody>
      </p:sp>
      <p:sp>
        <p:nvSpPr>
          <p:cNvPr id="9" name="Rectangle 8">
            <a:extLst>
              <a:ext uri="{FF2B5EF4-FFF2-40B4-BE49-F238E27FC236}">
                <a16:creationId xmlns:a16="http://schemas.microsoft.com/office/drawing/2014/main" id="{6C368C6D-2463-FF64-9702-57A77378CF4C}"/>
              </a:ext>
            </a:extLst>
          </p:cNvPr>
          <p:cNvSpPr/>
          <p:nvPr/>
        </p:nvSpPr>
        <p:spPr bwMode="auto">
          <a:xfrm>
            <a:off x="6330870" y="4225172"/>
            <a:ext cx="22139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AI Builder</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A custom prompt assesses the generative answers accuracy</a:t>
            </a:r>
          </a:p>
        </p:txBody>
      </p:sp>
      <p:sp>
        <p:nvSpPr>
          <p:cNvPr id="6" name="Rectangle 42">
            <a:extLst>
              <a:ext uri="{FF2B5EF4-FFF2-40B4-BE49-F238E27FC236}">
                <a16:creationId xmlns:a16="http://schemas.microsoft.com/office/drawing/2014/main" id="{C3D9508B-7168-CD0B-CE75-ED6F85145F7B}"/>
              </a:ext>
              <a:ext uri="{C183D7F6-B498-43B3-948B-1728B52AA6E4}">
                <adec:decorative xmlns:adec="http://schemas.microsoft.com/office/drawing/2017/decorative" val="1"/>
              </a:ext>
            </a:extLst>
          </p:cNvPr>
          <p:cNvSpPr/>
          <p:nvPr/>
        </p:nvSpPr>
        <p:spPr bwMode="auto">
          <a:xfrm rot="16200000">
            <a:off x="5848023" y="-1247950"/>
            <a:ext cx="495956" cy="8621486"/>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A31BE4C9-DF4D-9432-3B79-B3099F51F471}"/>
              </a:ext>
              <a:ext uri="{C183D7F6-B498-43B3-948B-1728B52AA6E4}">
                <adec:decorative xmlns:adec="http://schemas.microsoft.com/office/drawing/2017/decorative" val="1"/>
              </a:ext>
            </a:extLst>
          </p:cNvPr>
          <p:cNvCxnSpPr>
            <a:cxnSpLocks/>
          </p:cNvCxnSpPr>
          <p:nvPr/>
        </p:nvCxnSpPr>
        <p:spPr>
          <a:xfrm>
            <a:off x="4580707" y="2814816"/>
            <a:ext cx="0" cy="495956"/>
          </a:xfrm>
          <a:prstGeom prst="line">
            <a:avLst/>
          </a:prstGeom>
          <a:noFill/>
          <a:ln w="12700" cap="flat" cmpd="sng" algn="ctr">
            <a:solidFill>
              <a:schemeClr val="tx1"/>
            </a:solidFill>
            <a:prstDash val="solid"/>
            <a:miter lim="800000"/>
            <a:headEnd type="none" w="lg" len="med"/>
            <a:tailEnd type="none" w="lg" len="med"/>
          </a:ln>
          <a:effectLst/>
        </p:spPr>
      </p:cxnSp>
      <p:sp>
        <p:nvSpPr>
          <p:cNvPr id="35" name="Rectangle: Rounded Corners 34">
            <a:extLst>
              <a:ext uri="{FF2B5EF4-FFF2-40B4-BE49-F238E27FC236}">
                <a16:creationId xmlns:a16="http://schemas.microsoft.com/office/drawing/2014/main" id="{4FE6733B-6DF8-3ECE-C740-6B3B81A119DF}"/>
              </a:ext>
            </a:extLst>
          </p:cNvPr>
          <p:cNvSpPr/>
          <p:nvPr/>
        </p:nvSpPr>
        <p:spPr>
          <a:xfrm>
            <a:off x="4650044" y="1926077"/>
            <a:ext cx="2891911" cy="586591"/>
          </a:xfrm>
          <a:prstGeom prst="roundRect">
            <a:avLst>
              <a:gd name="adj" fmla="val 50000"/>
            </a:avLst>
          </a:prstGeom>
          <a:gradFill>
            <a:gsLst>
              <a:gs pos="0">
                <a:srgbClr val="0078D4"/>
              </a:gs>
              <a:gs pos="100000">
                <a:srgbClr val="49C5B1"/>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0"/>
                <a:solidFill>
                  <a:srgbClr val="FFFFFF"/>
                </a:solidFill>
                <a:effectLst/>
                <a:uLnTx/>
                <a:uFillTx/>
                <a:latin typeface="Segoe UI Variable Small Semibol" pitchFamily="2" charset="0"/>
                <a:ea typeface="+mn-ea"/>
                <a:cs typeface="+mn-cs"/>
              </a:rPr>
              <a:t>Copilot Studio Kit</a:t>
            </a:r>
          </a:p>
        </p:txBody>
      </p:sp>
      <p:cxnSp>
        <p:nvCxnSpPr>
          <p:cNvPr id="11" name="Straight Connector 10">
            <a:extLst>
              <a:ext uri="{FF2B5EF4-FFF2-40B4-BE49-F238E27FC236}">
                <a16:creationId xmlns:a16="http://schemas.microsoft.com/office/drawing/2014/main" id="{FB08E9CF-50A2-47CF-30E4-3CAB0409D00B}"/>
              </a:ext>
              <a:ext uri="{C183D7F6-B498-43B3-948B-1728B52AA6E4}">
                <adec:decorative xmlns:adec="http://schemas.microsoft.com/office/drawing/2017/decorative" val="1"/>
              </a:ext>
            </a:extLst>
          </p:cNvPr>
          <p:cNvCxnSpPr>
            <a:cxnSpLocks/>
          </p:cNvCxnSpPr>
          <p:nvPr/>
        </p:nvCxnSpPr>
        <p:spPr>
          <a:xfrm>
            <a:off x="7416085" y="2814814"/>
            <a:ext cx="0" cy="495956"/>
          </a:xfrm>
          <a:prstGeom prst="line">
            <a:avLst/>
          </a:prstGeom>
          <a:noFill/>
          <a:ln w="12700" cap="flat" cmpd="sng" algn="ctr">
            <a:solidFill>
              <a:schemeClr val="tx1"/>
            </a:solidFill>
            <a:prstDash val="solid"/>
            <a:miter lim="800000"/>
            <a:headEnd type="none" w="lg" len="med"/>
            <a:tailEnd type="none" w="lg" len="med"/>
          </a:ln>
          <a:effectLst/>
        </p:spPr>
      </p:cxnSp>
      <p:sp>
        <p:nvSpPr>
          <p:cNvPr id="12" name="Rectangle 11">
            <a:extLst>
              <a:ext uri="{FF2B5EF4-FFF2-40B4-BE49-F238E27FC236}">
                <a16:creationId xmlns:a16="http://schemas.microsoft.com/office/drawing/2014/main" id="{1489AB12-89FD-F9C2-839F-30DD2EC50461}"/>
              </a:ext>
            </a:extLst>
          </p:cNvPr>
          <p:cNvSpPr/>
          <p:nvPr/>
        </p:nvSpPr>
        <p:spPr bwMode="auto">
          <a:xfrm>
            <a:off x="9299757" y="4225172"/>
            <a:ext cx="22139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Dataverse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Enrich results using the full conversation transcript record</a:t>
            </a:r>
          </a:p>
        </p:txBody>
      </p:sp>
      <p:grpSp>
        <p:nvGrpSpPr>
          <p:cNvPr id="14" name="Group 13">
            <a:extLst>
              <a:ext uri="{FF2B5EF4-FFF2-40B4-BE49-F238E27FC236}">
                <a16:creationId xmlns:a16="http://schemas.microsoft.com/office/drawing/2014/main" id="{FDE8422F-D815-C3A2-BA74-C817EED77D0D}"/>
              </a:ext>
            </a:extLst>
          </p:cNvPr>
          <p:cNvGrpSpPr/>
          <p:nvPr/>
        </p:nvGrpSpPr>
        <p:grpSpPr>
          <a:xfrm>
            <a:off x="10040984" y="3337559"/>
            <a:ext cx="731520" cy="731520"/>
            <a:chOff x="10040984" y="3337559"/>
            <a:chExt cx="731520" cy="731520"/>
          </a:xfrm>
        </p:grpSpPr>
        <p:sp>
          <p:nvSpPr>
            <p:cNvPr id="18" name="Oval 17">
              <a:extLst>
                <a:ext uri="{FF2B5EF4-FFF2-40B4-BE49-F238E27FC236}">
                  <a16:creationId xmlns:a16="http://schemas.microsoft.com/office/drawing/2014/main" id="{6796D389-567D-1B87-1E72-BC57B39D29F5}"/>
                </a:ext>
              </a:extLst>
            </p:cNvPr>
            <p:cNvSpPr/>
            <p:nvPr/>
          </p:nvSpPr>
          <p:spPr bwMode="auto">
            <a:xfrm>
              <a:off x="10040984" y="3337559"/>
              <a:ext cx="731520" cy="731520"/>
            </a:xfrm>
            <a:prstGeom prst="ellipse">
              <a:avLst/>
            </a:prstGeom>
            <a:solidFill>
              <a:srgbClr val="F4F3F5"/>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16" name="Picture 2">
              <a:extLst>
                <a:ext uri="{FF2B5EF4-FFF2-40B4-BE49-F238E27FC236}">
                  <a16:creationId xmlns:a16="http://schemas.microsoft.com/office/drawing/2014/main" id="{D31F6224-88CC-35E7-9205-43B9B654C8A1}"/>
                </a:ext>
              </a:extLst>
            </p:cNvPr>
            <p:cNvPicPr>
              <a:picLocks noChangeAspect="1" noChangeArrowheads="1"/>
            </p:cNvPicPr>
            <p:nvPr/>
          </p:nvPicPr>
          <p:blipFill>
            <a:blip r:embed="rId3" cstate="screen">
              <a:alphaModFix/>
              <a:extLst>
                <a:ext uri="{28A0092B-C50C-407E-A947-70E740481C1C}">
                  <a14:useLocalDpi xmlns:a14="http://schemas.microsoft.com/office/drawing/2010/main"/>
                </a:ext>
              </a:extLst>
            </a:blip>
            <a:srcRect/>
            <a:stretch>
              <a:fillRect/>
            </a:stretch>
          </p:blipFill>
          <p:spPr bwMode="auto">
            <a:xfrm>
              <a:off x="10179966" y="3474990"/>
              <a:ext cx="453557" cy="456659"/>
            </a:xfrm>
            <a:prstGeom prst="rect">
              <a:avLst/>
            </a:prstGeom>
            <a:solidFill>
              <a:srgbClr val="F4F3F5"/>
            </a:solidFill>
            <a:ln>
              <a:noFill/>
            </a:ln>
          </p:spPr>
        </p:pic>
      </p:grpSp>
      <p:sp>
        <p:nvSpPr>
          <p:cNvPr id="36" name="Rectangle 35">
            <a:extLst>
              <a:ext uri="{FF2B5EF4-FFF2-40B4-BE49-F238E27FC236}">
                <a16:creationId xmlns:a16="http://schemas.microsoft.com/office/drawing/2014/main" id="{712F93F5-5331-D229-C2F0-59C13EBE7196}"/>
              </a:ext>
            </a:extLst>
          </p:cNvPr>
          <p:cNvSpPr/>
          <p:nvPr/>
        </p:nvSpPr>
        <p:spPr bwMode="auto">
          <a:xfrm>
            <a:off x="4342028" y="1702332"/>
            <a:ext cx="3299746" cy="425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endParaRPr kumimoji="0" lang="en-US" sz="1800" b="0" i="0" u="none" strike="noStrike" kern="1200" cap="none" spc="0" normalizeH="0" baseline="0" noProof="0">
              <a:ln>
                <a:noFill/>
              </a:ln>
              <a:gradFill>
                <a:gsLst>
                  <a:gs pos="100000">
                    <a:srgbClr val="49C5B1"/>
                  </a:gs>
                  <a:gs pos="0">
                    <a:srgbClr val="8DC8E8"/>
                  </a:gs>
                </a:gsLst>
                <a:path path="circle">
                  <a:fillToRect l="100000" t="100000"/>
                </a:path>
              </a:gradFill>
              <a:effectLst/>
              <a:uLnTx/>
              <a:uFillTx/>
              <a:latin typeface="Segoe UI Semibold"/>
              <a:ea typeface="+mn-ea"/>
              <a:cs typeface="Segoe Sans Display" pitchFamily="2" charset="0"/>
            </a:endParaRPr>
          </a:p>
        </p:txBody>
      </p:sp>
      <p:pic>
        <p:nvPicPr>
          <p:cNvPr id="37" name="Graphic 36">
            <a:extLst>
              <a:ext uri="{FF2B5EF4-FFF2-40B4-BE49-F238E27FC236}">
                <a16:creationId xmlns:a16="http://schemas.microsoft.com/office/drawing/2014/main" id="{13040E8A-EAE5-C284-A32E-78283DF8531B}"/>
              </a:ext>
            </a:extLst>
          </p:cNvPr>
          <p:cNvPicPr>
            <a:picLocks noChangeAspect="1"/>
          </p:cNvPicPr>
          <p:nvPr/>
        </p:nvPicPr>
        <p:blipFill>
          <a:blip r:embed="rId4"/>
          <a:srcRect/>
          <a:stretch/>
        </p:blipFill>
        <p:spPr>
          <a:xfrm>
            <a:off x="5638800" y="774854"/>
            <a:ext cx="914400" cy="914400"/>
          </a:xfrm>
          <a:prstGeom prst="rect">
            <a:avLst/>
          </a:prstGeom>
        </p:spPr>
      </p:pic>
      <p:sp>
        <p:nvSpPr>
          <p:cNvPr id="44" name="Rectangle: Rounded Corners 43">
            <a:extLst>
              <a:ext uri="{FF2B5EF4-FFF2-40B4-BE49-F238E27FC236}">
                <a16:creationId xmlns:a16="http://schemas.microsoft.com/office/drawing/2014/main" id="{D46EF8DE-74DC-23DC-5C76-AEFAA3ABF9D8}"/>
              </a:ext>
            </a:extLst>
          </p:cNvPr>
          <p:cNvSpPr/>
          <p:nvPr/>
        </p:nvSpPr>
        <p:spPr bwMode="auto">
          <a:xfrm>
            <a:off x="3425325"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Get the AI-generated answer status (answered, filtered, no search results, etc.)</a:t>
            </a:r>
          </a:p>
        </p:txBody>
      </p:sp>
      <p:sp>
        <p:nvSpPr>
          <p:cNvPr id="45" name="Rectangle: Rounded Corners 44">
            <a:extLst>
              <a:ext uri="{FF2B5EF4-FFF2-40B4-BE49-F238E27FC236}">
                <a16:creationId xmlns:a16="http://schemas.microsoft.com/office/drawing/2014/main" id="{3A00F6B0-8F81-5713-28E6-8AD0F25A1562}"/>
              </a:ext>
            </a:extLst>
          </p:cNvPr>
          <p:cNvSpPr/>
          <p:nvPr/>
        </p:nvSpPr>
        <p:spPr bwMode="auto">
          <a:xfrm>
            <a:off x="6256955"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Compare the generated answer with a sample answer or specific instructions.</a:t>
            </a:r>
          </a:p>
        </p:txBody>
      </p:sp>
      <p:sp>
        <p:nvSpPr>
          <p:cNvPr id="46" name="Rectangle: Rounded Corners 45">
            <a:extLst>
              <a:ext uri="{FF2B5EF4-FFF2-40B4-BE49-F238E27FC236}">
                <a16:creationId xmlns:a16="http://schemas.microsoft.com/office/drawing/2014/main" id="{88C66BB6-66C7-43BD-E6D3-FF5D7AAF50DF}"/>
              </a:ext>
            </a:extLst>
          </p:cNvPr>
          <p:cNvSpPr/>
          <p:nvPr/>
        </p:nvSpPr>
        <p:spPr bwMode="auto">
          <a:xfrm>
            <a:off x="9245224"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Get the full transcripts, detailed events, triggered topics names,  intent scores, etc.</a:t>
            </a:r>
          </a:p>
        </p:txBody>
      </p:sp>
      <p:sp>
        <p:nvSpPr>
          <p:cNvPr id="43" name="Rectangle: Rounded Corners 42">
            <a:extLst>
              <a:ext uri="{FF2B5EF4-FFF2-40B4-BE49-F238E27FC236}">
                <a16:creationId xmlns:a16="http://schemas.microsoft.com/office/drawing/2014/main" id="{1F10FDA5-9650-494F-E54E-E2EFE7C5246F}"/>
              </a:ext>
            </a:extLst>
          </p:cNvPr>
          <p:cNvSpPr/>
          <p:nvPr/>
        </p:nvSpPr>
        <p:spPr bwMode="auto">
          <a:xfrm>
            <a:off x="486069" y="5497843"/>
            <a:ext cx="2598376"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Create test results that contain all the agent response (message, attachments, etc.)</a:t>
            </a:r>
          </a:p>
        </p:txBody>
      </p:sp>
      <p:cxnSp>
        <p:nvCxnSpPr>
          <p:cNvPr id="73" name="Straight Arrow Connector 72">
            <a:extLst>
              <a:ext uri="{FF2B5EF4-FFF2-40B4-BE49-F238E27FC236}">
                <a16:creationId xmlns:a16="http://schemas.microsoft.com/office/drawing/2014/main" id="{E28B6D8A-CC97-53E0-BEF5-045736C03A0D}"/>
              </a:ext>
            </a:extLst>
          </p:cNvPr>
          <p:cNvCxnSpPr>
            <a:cxnSpLocks/>
          </p:cNvCxnSpPr>
          <p:nvPr/>
        </p:nvCxnSpPr>
        <p:spPr>
          <a:xfrm>
            <a:off x="1785257"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75F0D29-FBB9-F862-0B8C-17866D1665B5}"/>
              </a:ext>
            </a:extLst>
          </p:cNvPr>
          <p:cNvCxnSpPr/>
          <p:nvPr/>
        </p:nvCxnSpPr>
        <p:spPr>
          <a:xfrm>
            <a:off x="4563363"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4D153F6-8DB9-1D08-08EB-B166F9F5AD32}"/>
              </a:ext>
            </a:extLst>
          </p:cNvPr>
          <p:cNvCxnSpPr/>
          <p:nvPr/>
        </p:nvCxnSpPr>
        <p:spPr>
          <a:xfrm>
            <a:off x="7450991"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64490CD-1B51-5E31-2579-69FFC401DAB3}"/>
              </a:ext>
            </a:extLst>
          </p:cNvPr>
          <p:cNvCxnSpPr/>
          <p:nvPr/>
        </p:nvCxnSpPr>
        <p:spPr>
          <a:xfrm>
            <a:off x="10503345"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Connector 49">
            <a:extLst>
              <a:ext uri="{FF2B5EF4-FFF2-40B4-BE49-F238E27FC236}">
                <a16:creationId xmlns:a16="http://schemas.microsoft.com/office/drawing/2014/main" id="{3C214959-47A5-6D86-E03C-628863776CAD}"/>
              </a:ext>
              <a:ext uri="{C183D7F6-B498-43B3-948B-1728B52AA6E4}">
                <adec:decorative xmlns:adec="http://schemas.microsoft.com/office/drawing/2017/decorative" val="1"/>
              </a:ext>
            </a:extLst>
          </p:cNvPr>
          <p:cNvCxnSpPr>
            <a:cxnSpLocks/>
          </p:cNvCxnSpPr>
          <p:nvPr/>
        </p:nvCxnSpPr>
        <p:spPr>
          <a:xfrm>
            <a:off x="3251699" y="5497843"/>
            <a:ext cx="0" cy="89731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158D5C85-1BF1-D6A8-C20F-69D111CC7291}"/>
              </a:ext>
              <a:ext uri="{C183D7F6-B498-43B3-948B-1728B52AA6E4}">
                <adec:decorative xmlns:adec="http://schemas.microsoft.com/office/drawing/2017/decorative" val="1"/>
              </a:ext>
            </a:extLst>
          </p:cNvPr>
          <p:cNvCxnSpPr>
            <a:cxnSpLocks/>
          </p:cNvCxnSpPr>
          <p:nvPr/>
        </p:nvCxnSpPr>
        <p:spPr>
          <a:xfrm>
            <a:off x="3251699" y="3337559"/>
            <a:ext cx="0" cy="1336271"/>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F9B675A-B597-146C-4E81-15CBCB6569F7}"/>
              </a:ext>
            </a:extLst>
          </p:cNvPr>
          <p:cNvGrpSpPr/>
          <p:nvPr/>
        </p:nvGrpSpPr>
        <p:grpSpPr>
          <a:xfrm>
            <a:off x="1419497" y="3328700"/>
            <a:ext cx="731520" cy="731520"/>
            <a:chOff x="1419497" y="3328700"/>
            <a:chExt cx="731520" cy="731520"/>
          </a:xfrm>
        </p:grpSpPr>
        <p:sp>
          <p:nvSpPr>
            <p:cNvPr id="21" name="Oval 20">
              <a:extLst>
                <a:ext uri="{FF2B5EF4-FFF2-40B4-BE49-F238E27FC236}">
                  <a16:creationId xmlns:a16="http://schemas.microsoft.com/office/drawing/2014/main" id="{77EF0D47-2DEA-CD22-1CA6-5FD04A65BD8F}"/>
                </a:ext>
                <a:ext uri="{C183D7F6-B498-43B3-948B-1728B52AA6E4}">
                  <adec:decorative xmlns:adec="http://schemas.microsoft.com/office/drawing/2017/decorative" val="1"/>
                </a:ext>
              </a:extLst>
            </p:cNvPr>
            <p:cNvSpPr/>
            <p:nvPr/>
          </p:nvSpPr>
          <p:spPr bwMode="auto">
            <a:xfrm>
              <a:off x="1419497" y="3328700"/>
              <a:ext cx="731520" cy="731520"/>
            </a:xfrm>
            <a:prstGeom prst="ellipse">
              <a:avLst/>
            </a:prstGeom>
            <a:solidFill>
              <a:srgbClr val="F4F3F5"/>
            </a:solidFill>
            <a:ln>
              <a:noFill/>
              <a:headEnd type="none" w="med" len="med"/>
              <a:tailEnd type="none" w="med" len="med"/>
            </a:ln>
            <a:effectLst>
              <a:outerShdw blurRad="317500" dist="635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B508F512-AE21-0D63-E444-3CDCA72582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9257" y="3478460"/>
              <a:ext cx="432000" cy="432000"/>
            </a:xfrm>
            <a:prstGeom prst="rect">
              <a:avLst/>
            </a:prstGeom>
          </p:spPr>
        </p:pic>
      </p:grpSp>
      <p:grpSp>
        <p:nvGrpSpPr>
          <p:cNvPr id="29" name="Group 28">
            <a:extLst>
              <a:ext uri="{FF2B5EF4-FFF2-40B4-BE49-F238E27FC236}">
                <a16:creationId xmlns:a16="http://schemas.microsoft.com/office/drawing/2014/main" id="{14F0B0C0-F4BD-8254-FD4C-293D3C9A9773}"/>
              </a:ext>
            </a:extLst>
          </p:cNvPr>
          <p:cNvGrpSpPr/>
          <p:nvPr/>
        </p:nvGrpSpPr>
        <p:grpSpPr>
          <a:xfrm>
            <a:off x="4214947" y="3328609"/>
            <a:ext cx="731520" cy="731520"/>
            <a:chOff x="4214947" y="3328609"/>
            <a:chExt cx="731520" cy="731520"/>
          </a:xfrm>
        </p:grpSpPr>
        <p:sp>
          <p:nvSpPr>
            <p:cNvPr id="24" name="Oval 23">
              <a:extLst>
                <a:ext uri="{FF2B5EF4-FFF2-40B4-BE49-F238E27FC236}">
                  <a16:creationId xmlns:a16="http://schemas.microsoft.com/office/drawing/2014/main" id="{1A4F6EFA-16F9-727A-C02E-A2B6D9A99FD6}"/>
                </a:ext>
                <a:ext uri="{C183D7F6-B498-43B3-948B-1728B52AA6E4}">
                  <adec:decorative xmlns:adec="http://schemas.microsoft.com/office/drawing/2017/decorative" val="1"/>
                </a:ext>
              </a:extLst>
            </p:cNvPr>
            <p:cNvSpPr/>
            <p:nvPr/>
          </p:nvSpPr>
          <p:spPr bwMode="auto">
            <a:xfrm>
              <a:off x="4214947" y="3328609"/>
              <a:ext cx="731520" cy="731520"/>
            </a:xfrm>
            <a:prstGeom prst="ellipse">
              <a:avLst/>
            </a:prstGeom>
            <a:solidFill>
              <a:srgbClr val="F4F3F5"/>
            </a:solidFill>
            <a:ln>
              <a:noFill/>
              <a:headEnd type="none" w="med" len="med"/>
              <a:tailEnd type="none" w="med" len="med"/>
            </a:ln>
            <a:effectLst>
              <a:outerShdw blurRad="317500" dist="635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5" name="Graphic 4">
              <a:extLst>
                <a:ext uri="{FF2B5EF4-FFF2-40B4-BE49-F238E27FC236}">
                  <a16:creationId xmlns:a16="http://schemas.microsoft.com/office/drawing/2014/main" id="{9C267061-FEED-2F37-C797-3B2B8AC10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64707" y="3478369"/>
              <a:ext cx="432000" cy="432000"/>
            </a:xfrm>
            <a:prstGeom prst="rect">
              <a:avLst/>
            </a:prstGeom>
          </p:spPr>
        </p:pic>
      </p:grpSp>
      <p:grpSp>
        <p:nvGrpSpPr>
          <p:cNvPr id="28" name="Group 27">
            <a:extLst>
              <a:ext uri="{FF2B5EF4-FFF2-40B4-BE49-F238E27FC236}">
                <a16:creationId xmlns:a16="http://schemas.microsoft.com/office/drawing/2014/main" id="{48999DDC-6A22-4FD7-F9E0-FE063DD5AD4E}"/>
              </a:ext>
            </a:extLst>
          </p:cNvPr>
          <p:cNvGrpSpPr/>
          <p:nvPr/>
        </p:nvGrpSpPr>
        <p:grpSpPr>
          <a:xfrm>
            <a:off x="7072097" y="3337559"/>
            <a:ext cx="731520" cy="731520"/>
            <a:chOff x="7072097" y="3337559"/>
            <a:chExt cx="731520" cy="731520"/>
          </a:xfrm>
        </p:grpSpPr>
        <p:sp>
          <p:nvSpPr>
            <p:cNvPr id="15" name="Oval 14">
              <a:extLst>
                <a:ext uri="{FF2B5EF4-FFF2-40B4-BE49-F238E27FC236}">
                  <a16:creationId xmlns:a16="http://schemas.microsoft.com/office/drawing/2014/main" id="{3C43C428-1B70-77F1-4A5A-5230D191D9E0}"/>
                </a:ext>
              </a:extLst>
            </p:cNvPr>
            <p:cNvSpPr/>
            <p:nvPr/>
          </p:nvSpPr>
          <p:spPr bwMode="auto">
            <a:xfrm>
              <a:off x="7072097" y="3337559"/>
              <a:ext cx="731520" cy="731520"/>
            </a:xfrm>
            <a:prstGeom prst="ellipse">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27" name="Graphic 26">
              <a:extLst>
                <a:ext uri="{FF2B5EF4-FFF2-40B4-BE49-F238E27FC236}">
                  <a16:creationId xmlns:a16="http://schemas.microsoft.com/office/drawing/2014/main" id="{0F4D59AA-1F18-EA3D-D5A7-DB8A2E6F0C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21857" y="3487319"/>
              <a:ext cx="432000" cy="432000"/>
            </a:xfrm>
            <a:prstGeom prst="rect">
              <a:avLst/>
            </a:prstGeom>
          </p:spPr>
        </p:pic>
      </p:grpSp>
      <p:pic>
        <p:nvPicPr>
          <p:cNvPr id="13" name="Picture 12" descr="A white letter on a black background&#10;&#10;AI-generated content may be incorrect.">
            <a:extLst>
              <a:ext uri="{FF2B5EF4-FFF2-40B4-BE49-F238E27FC236}">
                <a16:creationId xmlns:a16="http://schemas.microsoft.com/office/drawing/2014/main" id="{B956B90B-F3E0-4CAA-59C6-44D2B5F18C6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03345" y="259977"/>
            <a:ext cx="1535395" cy="405728"/>
          </a:xfrm>
          <a:prstGeom prst="rect">
            <a:avLst/>
          </a:prstGeom>
        </p:spPr>
      </p:pic>
    </p:spTree>
    <p:extLst>
      <p:ext uri="{BB962C8B-B14F-4D97-AF65-F5344CB8AC3E}">
        <p14:creationId xmlns:p14="http://schemas.microsoft.com/office/powerpoint/2010/main" val="1078177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Assumptions &amp; concerns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About the capabilities of your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3"/>
          </p:nvPr>
        </p:nvSpPr>
        <p:spPr>
          <a:xfrm>
            <a:off x="8967788" y="0"/>
            <a:ext cx="3224212" cy="109739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Understanding your assumptions and concerns to help you either validate or address them early in the project.</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046627128"/>
              </p:ext>
            </p:extLst>
          </p:nvPr>
        </p:nvGraphicFramePr>
        <p:xfrm>
          <a:off x="361951" y="1666779"/>
          <a:ext cx="8334350" cy="4893360"/>
        </p:xfrm>
        <a:graphic>
          <a:graphicData uri="http://schemas.openxmlformats.org/drawingml/2006/table">
            <a:tbl>
              <a:tblPr>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are your assumptions?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are your concerns?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Out-of-the-box deployment capabilities across all channels, including WhatsApp, Slack, and SharePoint intranet pages.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Generative AI is expected to fully remove the need to maintain knowledge within the agent itself.</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the era of large language models (LLMs), state of the art intent recognition and entity extraction.</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Limited control of the answers generated by a large language model (LLM).</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Internal employee pushback about agents replacing or reducing customer service teams.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Some IT teams would prefer to host the conversational AI software and LLMs on internal servers.</a:t>
            </a:r>
          </a:p>
        </p:txBody>
      </p:sp>
    </p:spTree>
    <p:extLst>
      <p:ext uri="{BB962C8B-B14F-4D97-AF65-F5344CB8AC3E}">
        <p14:creationId xmlns:p14="http://schemas.microsoft.com/office/powerpoint/2010/main" val="2975100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85B8-9946-BDD1-E16F-65CCFF08CDB9}"/>
              </a:ext>
            </a:extLst>
          </p:cNvPr>
          <p:cNvSpPr>
            <a:spLocks noGrp="1"/>
          </p:cNvSpPr>
          <p:nvPr>
            <p:ph type="title"/>
          </p:nvPr>
        </p:nvSpPr>
        <p:spPr>
          <a:xfrm>
            <a:off x="588263" y="457200"/>
            <a:ext cx="11018520" cy="1107996"/>
          </a:xfrm>
        </p:spPr>
        <p:txBody>
          <a:bodyPr/>
          <a:lstStyle/>
          <a:p>
            <a:r>
              <a:rPr lang="en-US"/>
              <a:t>Supported test types in the Copilot Studio Kit</a:t>
            </a:r>
            <a:br>
              <a:rPr lang="en-US"/>
            </a:br>
            <a:endParaRPr lang="en-US"/>
          </a:p>
        </p:txBody>
      </p:sp>
      <p:grpSp>
        <p:nvGrpSpPr>
          <p:cNvPr id="93" name="Group 92">
            <a:extLst>
              <a:ext uri="{FF2B5EF4-FFF2-40B4-BE49-F238E27FC236}">
                <a16:creationId xmlns:a16="http://schemas.microsoft.com/office/drawing/2014/main" id="{369A7737-EB4B-04EB-F943-6D304D6AE0E9}"/>
              </a:ext>
            </a:extLst>
          </p:cNvPr>
          <p:cNvGrpSpPr/>
          <p:nvPr/>
        </p:nvGrpSpPr>
        <p:grpSpPr>
          <a:xfrm>
            <a:off x="585217" y="1565196"/>
            <a:ext cx="3276000" cy="724695"/>
            <a:chOff x="4345039" y="1651217"/>
            <a:chExt cx="3276000" cy="724695"/>
          </a:xfrm>
        </p:grpSpPr>
        <p:sp>
          <p:nvSpPr>
            <p:cNvPr id="30" name="TextBox 29">
              <a:extLst>
                <a:ext uri="{FF2B5EF4-FFF2-40B4-BE49-F238E27FC236}">
                  <a16:creationId xmlns:a16="http://schemas.microsoft.com/office/drawing/2014/main" id="{D4C7203F-3DD9-D96B-6FAF-E09721A1C492}"/>
                </a:ext>
              </a:extLst>
            </p:cNvPr>
            <p:cNvSpPr txBox="1"/>
            <p:nvPr/>
          </p:nvSpPr>
          <p:spPr>
            <a:xfrm>
              <a:off x="4345039" y="16512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Response match</a:t>
              </a:r>
            </a:p>
          </p:txBody>
        </p:sp>
        <p:sp>
          <p:nvSpPr>
            <p:cNvPr id="31" name="Text Placeholder 2">
              <a:extLst>
                <a:ext uri="{FF2B5EF4-FFF2-40B4-BE49-F238E27FC236}">
                  <a16:creationId xmlns:a16="http://schemas.microsoft.com/office/drawing/2014/main" id="{E93C5F23-BB2F-9CE9-668C-C1F2C6E05C82}"/>
                </a:ext>
              </a:extLst>
            </p:cNvPr>
            <p:cNvSpPr txBox="1">
              <a:spLocks/>
            </p:cNvSpPr>
            <p:nvPr/>
          </p:nvSpPr>
          <p:spPr>
            <a:xfrm>
              <a:off x="4345039" y="2006580"/>
              <a:ext cx="3276000" cy="369332"/>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Exact match comparison between an expected answer and the actual answer from an agent.</a:t>
              </a:r>
            </a:p>
          </p:txBody>
        </p:sp>
      </p:grpSp>
      <p:grpSp>
        <p:nvGrpSpPr>
          <p:cNvPr id="95" name="Group 94">
            <a:extLst>
              <a:ext uri="{FF2B5EF4-FFF2-40B4-BE49-F238E27FC236}">
                <a16:creationId xmlns:a16="http://schemas.microsoft.com/office/drawing/2014/main" id="{6CDFB5D8-3C47-474B-E91E-D33AFE78DE81}"/>
              </a:ext>
            </a:extLst>
          </p:cNvPr>
          <p:cNvGrpSpPr/>
          <p:nvPr/>
        </p:nvGrpSpPr>
        <p:grpSpPr>
          <a:xfrm>
            <a:off x="585217" y="3692178"/>
            <a:ext cx="3710558" cy="886278"/>
            <a:chOff x="4345039" y="4140421"/>
            <a:chExt cx="3710558" cy="886278"/>
          </a:xfrm>
        </p:grpSpPr>
        <p:sp>
          <p:nvSpPr>
            <p:cNvPr id="52" name="TextBox 51">
              <a:extLst>
                <a:ext uri="{FF2B5EF4-FFF2-40B4-BE49-F238E27FC236}">
                  <a16:creationId xmlns:a16="http://schemas.microsoft.com/office/drawing/2014/main" id="{D9BDFCCC-2DF3-08F6-80A9-57E1EF5C5647}"/>
                </a:ext>
              </a:extLst>
            </p:cNvPr>
            <p:cNvSpPr txBox="1"/>
            <p:nvPr/>
          </p:nvSpPr>
          <p:spPr>
            <a:xfrm>
              <a:off x="4345039" y="4140421"/>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Topic match</a:t>
              </a:r>
              <a:endParaRPr kumimoji="0" lang="en-US" sz="2000" b="0" i="0" u="none" strike="noStrike" kern="1200" cap="none" spc="0" normalizeH="0" baseline="0" noProof="0">
                <a:ln>
                  <a:noFill/>
                </a:ln>
                <a:solidFill>
                  <a:srgbClr val="FFB900"/>
                </a:solidFill>
                <a:effectLst/>
                <a:uLnTx/>
                <a:uFillTx/>
                <a:latin typeface="Segoe UI"/>
                <a:cs typeface="Segoe Sans Display Semibold" pitchFamily="2" charset="0"/>
              </a:endParaRPr>
            </a:p>
          </p:txBody>
        </p:sp>
        <p:sp>
          <p:nvSpPr>
            <p:cNvPr id="53" name="Text Placeholder 2">
              <a:extLst>
                <a:ext uri="{FF2B5EF4-FFF2-40B4-BE49-F238E27FC236}">
                  <a16:creationId xmlns:a16="http://schemas.microsoft.com/office/drawing/2014/main" id="{E97132D9-143D-4ECD-4D06-2A054DD977EA}"/>
                </a:ext>
              </a:extLst>
            </p:cNvPr>
            <p:cNvSpPr txBox="1">
              <a:spLocks/>
            </p:cNvSpPr>
            <p:nvPr/>
          </p:nvSpPr>
          <p:spPr>
            <a:xfrm>
              <a:off x="4345039" y="4495784"/>
              <a:ext cx="3710558" cy="53091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Exact match comparison between the expected triggered topic name and the actual triggered topic.</a:t>
              </a:r>
              <a:r>
                <a:rPr kumimoji="0" lang="en-US" sz="1200" b="0" i="0" u="none" strike="noStrike" kern="1200" cap="none" spc="0" normalizeH="0" baseline="0" noProof="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B900"/>
                  </a:solidFill>
                  <a:effectLst/>
                  <a:uLnTx/>
                  <a:uFillTx/>
                  <a:latin typeface="Segoe UI"/>
                  <a:ea typeface="+mn-ea"/>
                  <a:cs typeface="Segoe UI" panose="020B0502040204020203" pitchFamily="34" charset="0"/>
                </a:rPr>
                <a:t>*Requires Dataverse enrichment.</a:t>
              </a:r>
            </a:p>
          </p:txBody>
        </p:sp>
      </p:grpSp>
      <p:grpSp>
        <p:nvGrpSpPr>
          <p:cNvPr id="96" name="Group 95">
            <a:extLst>
              <a:ext uri="{FF2B5EF4-FFF2-40B4-BE49-F238E27FC236}">
                <a16:creationId xmlns:a16="http://schemas.microsoft.com/office/drawing/2014/main" id="{CFC3D467-CE48-7920-8C82-349A0E5C9A9D}"/>
              </a:ext>
            </a:extLst>
          </p:cNvPr>
          <p:cNvGrpSpPr/>
          <p:nvPr/>
        </p:nvGrpSpPr>
        <p:grpSpPr>
          <a:xfrm>
            <a:off x="603879" y="4824918"/>
            <a:ext cx="3276000" cy="1609552"/>
            <a:chOff x="4345039" y="5492117"/>
            <a:chExt cx="3276000" cy="1609552"/>
          </a:xfrm>
        </p:grpSpPr>
        <p:sp>
          <p:nvSpPr>
            <p:cNvPr id="54" name="TextBox 53">
              <a:extLst>
                <a:ext uri="{FF2B5EF4-FFF2-40B4-BE49-F238E27FC236}">
                  <a16:creationId xmlns:a16="http://schemas.microsoft.com/office/drawing/2014/main" id="{24A1B974-E339-1F4B-C0FF-3D7A0BB7538D}"/>
                </a:ext>
              </a:extLst>
            </p:cNvPr>
            <p:cNvSpPr txBox="1"/>
            <p:nvPr/>
          </p:nvSpPr>
          <p:spPr>
            <a:xfrm>
              <a:off x="4345039" y="54921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Generative answers</a:t>
              </a:r>
            </a:p>
          </p:txBody>
        </p:sp>
        <p:sp>
          <p:nvSpPr>
            <p:cNvPr id="55" name="Text Placeholder 2">
              <a:extLst>
                <a:ext uri="{FF2B5EF4-FFF2-40B4-BE49-F238E27FC236}">
                  <a16:creationId xmlns:a16="http://schemas.microsoft.com/office/drawing/2014/main" id="{68C80D25-DC33-D706-19AB-67AF57C34ED8}"/>
                </a:ext>
              </a:extLst>
            </p:cNvPr>
            <p:cNvSpPr txBox="1">
              <a:spLocks/>
            </p:cNvSpPr>
            <p:nvPr/>
          </p:nvSpPr>
          <p:spPr>
            <a:xfrm>
              <a:off x="4345039" y="5847480"/>
              <a:ext cx="3276000" cy="1254189"/>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Compares the outcome with the Azure Application Insights status.</a:t>
              </a:r>
              <a:r>
                <a:rPr kumimoji="0" lang="en-US" sz="1200" b="0" i="0" u="none" strike="noStrike" kern="1200" cap="none" spc="0" normalizeH="0" baseline="0" noProof="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B900"/>
                  </a:solidFill>
                  <a:effectLst/>
                  <a:uLnTx/>
                  <a:uFillTx/>
                  <a:latin typeface="Segoe UI"/>
                  <a:ea typeface="+mn-ea"/>
                  <a:cs typeface="Segoe UI" panose="020B0502040204020203" pitchFamily="34" charset="0"/>
                </a:rPr>
                <a:t>*Requires Azure Application Insights enrichment.</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b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Uses a custom prompt in AI Builder to assess accuracy of the answer.</a:t>
              </a:r>
              <a:r>
                <a:rPr kumimoji="0" lang="en-US" sz="1200" b="0" i="0" u="none" strike="noStrike" kern="1200" cap="none" spc="0" normalizeH="0" baseline="0" noProof="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B900"/>
                  </a:solidFill>
                  <a:effectLst/>
                  <a:uLnTx/>
                  <a:uFillTx/>
                  <a:latin typeface="Segoe UI"/>
                  <a:ea typeface="+mn-ea"/>
                  <a:cs typeface="Segoe UI" panose="020B0502040204020203" pitchFamily="34" charset="0"/>
                </a:rPr>
                <a:t>*Requires AI Builder enrichment.</a:t>
              </a:r>
            </a:p>
          </p:txBody>
        </p:sp>
      </p:grpSp>
      <p:grpSp>
        <p:nvGrpSpPr>
          <p:cNvPr id="94" name="Group 93">
            <a:extLst>
              <a:ext uri="{FF2B5EF4-FFF2-40B4-BE49-F238E27FC236}">
                <a16:creationId xmlns:a16="http://schemas.microsoft.com/office/drawing/2014/main" id="{7F633436-00B7-17C2-455D-7CCA43169A72}"/>
              </a:ext>
            </a:extLst>
          </p:cNvPr>
          <p:cNvGrpSpPr/>
          <p:nvPr/>
        </p:nvGrpSpPr>
        <p:grpSpPr>
          <a:xfrm>
            <a:off x="585217" y="2536354"/>
            <a:ext cx="3276000" cy="909361"/>
            <a:chOff x="4345039" y="2764025"/>
            <a:chExt cx="3276000" cy="909361"/>
          </a:xfrm>
        </p:grpSpPr>
        <p:sp>
          <p:nvSpPr>
            <p:cNvPr id="78" name="TextBox 77">
              <a:extLst>
                <a:ext uri="{FF2B5EF4-FFF2-40B4-BE49-F238E27FC236}">
                  <a16:creationId xmlns:a16="http://schemas.microsoft.com/office/drawing/2014/main" id="{F80E90A2-10F1-369D-8D3B-0C4BDBDB6939}"/>
                </a:ext>
              </a:extLst>
            </p:cNvPr>
            <p:cNvSpPr txBox="1"/>
            <p:nvPr/>
          </p:nvSpPr>
          <p:spPr>
            <a:xfrm>
              <a:off x="4345039" y="2764025"/>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Attachment match</a:t>
              </a:r>
            </a:p>
          </p:txBody>
        </p:sp>
        <p:sp>
          <p:nvSpPr>
            <p:cNvPr id="83" name="Text Placeholder 2">
              <a:extLst>
                <a:ext uri="{FF2B5EF4-FFF2-40B4-BE49-F238E27FC236}">
                  <a16:creationId xmlns:a16="http://schemas.microsoft.com/office/drawing/2014/main" id="{B44E0CC7-38B3-DFF7-0FD8-F6C9B6DD739D}"/>
                </a:ext>
              </a:extLst>
            </p:cNvPr>
            <p:cNvSpPr txBox="1">
              <a:spLocks/>
            </p:cNvSpPr>
            <p:nvPr/>
          </p:nvSpPr>
          <p:spPr>
            <a:xfrm>
              <a:off x="4345039" y="3119388"/>
              <a:ext cx="3276000" cy="553998"/>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Exact match comparison between an expected attachments JSON (e.g. an adaptive card) and the actual attachments JSON from an agent.</a:t>
              </a:r>
            </a:p>
          </p:txBody>
        </p:sp>
      </p:grpSp>
      <p:grpSp>
        <p:nvGrpSpPr>
          <p:cNvPr id="3" name="Group 2">
            <a:extLst>
              <a:ext uri="{FF2B5EF4-FFF2-40B4-BE49-F238E27FC236}">
                <a16:creationId xmlns:a16="http://schemas.microsoft.com/office/drawing/2014/main" id="{DC12C96D-4186-7876-CCBA-6C884AE7C5D8}"/>
              </a:ext>
            </a:extLst>
          </p:cNvPr>
          <p:cNvGrpSpPr/>
          <p:nvPr/>
        </p:nvGrpSpPr>
        <p:grpSpPr>
          <a:xfrm>
            <a:off x="6485784" y="3685193"/>
            <a:ext cx="3276000" cy="724695"/>
            <a:chOff x="4345039" y="1651217"/>
            <a:chExt cx="3276000" cy="724695"/>
          </a:xfrm>
        </p:grpSpPr>
        <p:sp>
          <p:nvSpPr>
            <p:cNvPr id="4" name="TextBox 3">
              <a:extLst>
                <a:ext uri="{FF2B5EF4-FFF2-40B4-BE49-F238E27FC236}">
                  <a16:creationId xmlns:a16="http://schemas.microsoft.com/office/drawing/2014/main" id="{0357BB2F-B55A-3126-4D96-A0FD058FDF65}"/>
                </a:ext>
              </a:extLst>
            </p:cNvPr>
            <p:cNvSpPr txBox="1"/>
            <p:nvPr/>
          </p:nvSpPr>
          <p:spPr>
            <a:xfrm>
              <a:off x="4345039" y="16512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Multi-turn </a:t>
              </a:r>
            </a:p>
          </p:txBody>
        </p:sp>
        <p:sp>
          <p:nvSpPr>
            <p:cNvPr id="5" name="Text Placeholder 2">
              <a:extLst>
                <a:ext uri="{FF2B5EF4-FFF2-40B4-BE49-F238E27FC236}">
                  <a16:creationId xmlns:a16="http://schemas.microsoft.com/office/drawing/2014/main" id="{03BB23E0-51C2-A57D-323E-22BDCF51389D}"/>
                </a:ext>
              </a:extLst>
            </p:cNvPr>
            <p:cNvSpPr txBox="1">
              <a:spLocks/>
            </p:cNvSpPr>
            <p:nvPr/>
          </p:nvSpPr>
          <p:spPr>
            <a:xfrm>
              <a:off x="4345039" y="2006580"/>
              <a:ext cx="3276000" cy="369332"/>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Configure multi-turn interactions combining one or multiple test types.</a:t>
              </a:r>
            </a:p>
          </p:txBody>
        </p:sp>
      </p:grpSp>
      <p:sp>
        <p:nvSpPr>
          <p:cNvPr id="8" name="Right Brace 7">
            <a:extLst>
              <a:ext uri="{FF2B5EF4-FFF2-40B4-BE49-F238E27FC236}">
                <a16:creationId xmlns:a16="http://schemas.microsoft.com/office/drawing/2014/main" id="{D9126688-9E70-0955-FCA1-6ACE9B9BCE24}"/>
              </a:ext>
            </a:extLst>
          </p:cNvPr>
          <p:cNvSpPr/>
          <p:nvPr/>
        </p:nvSpPr>
        <p:spPr>
          <a:xfrm>
            <a:off x="5261601" y="1575167"/>
            <a:ext cx="444617" cy="4835604"/>
          </a:xfrm>
          <a:prstGeom prst="rightBrac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28067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EE7E-BC05-AF2C-91C4-81977B222ABC}"/>
              </a:ext>
            </a:extLst>
          </p:cNvPr>
          <p:cNvSpPr>
            <a:spLocks noGrp="1"/>
          </p:cNvSpPr>
          <p:nvPr>
            <p:ph type="title"/>
          </p:nvPr>
        </p:nvSpPr>
        <p:spPr/>
        <p:txBody>
          <a:bodyPr/>
          <a:lstStyle/>
          <a:p>
            <a:r>
              <a:rPr lang="en-US"/>
              <a:t>Start using Copilot Studio Kit today!</a:t>
            </a:r>
          </a:p>
        </p:txBody>
      </p:sp>
      <p:sp>
        <p:nvSpPr>
          <p:cNvPr id="3" name="Content Placeholder 2">
            <a:extLst>
              <a:ext uri="{FF2B5EF4-FFF2-40B4-BE49-F238E27FC236}">
                <a16:creationId xmlns:a16="http://schemas.microsoft.com/office/drawing/2014/main" id="{C16025F8-0BB3-B8D7-8E99-44A69D2CD35F}"/>
              </a:ext>
            </a:extLst>
          </p:cNvPr>
          <p:cNvSpPr>
            <a:spLocks noGrp="1"/>
          </p:cNvSpPr>
          <p:nvPr>
            <p:ph sz="quarter" idx="4294967295"/>
          </p:nvPr>
        </p:nvSpPr>
        <p:spPr>
          <a:xfrm>
            <a:off x="588262" y="1435100"/>
            <a:ext cx="10430575" cy="4395788"/>
          </a:xfrm>
        </p:spPr>
        <p:txBody>
          <a:bodyPr/>
          <a:lstStyle/>
          <a:p>
            <a:pPr marL="0" indent="0">
              <a:buNone/>
            </a:pPr>
            <a:r>
              <a:rPr lang="en-US"/>
              <a:t>💻 Install from AppSource:</a:t>
            </a:r>
            <a:br>
              <a:rPr lang="en-US"/>
            </a:br>
            <a:r>
              <a:rPr lang="en-US" b="1">
                <a:solidFill>
                  <a:schemeClr val="tx2"/>
                </a:solidFill>
                <a:hlinkClick r:id="rId2">
                  <a:extLst>
                    <a:ext uri="{A12FA001-AC4F-418D-AE19-62706E023703}">
                      <ahyp:hlinkClr xmlns:ahyp="http://schemas.microsoft.com/office/drawing/2018/hyperlinkcolor" val="tx"/>
                    </a:ext>
                  </a:extLst>
                </a:hlinkClick>
              </a:rPr>
              <a:t>https://aka.ms/copilotstudiokitappsource</a:t>
            </a:r>
            <a:endParaRPr lang="en-US" b="1">
              <a:solidFill>
                <a:schemeClr val="tx2"/>
              </a:solidFill>
            </a:endParaRPr>
          </a:p>
          <a:p>
            <a:pPr marL="0" indent="0">
              <a:buNone/>
            </a:pPr>
            <a:endParaRPr lang="en-US"/>
          </a:p>
          <a:p>
            <a:pPr marL="0" indent="0">
              <a:buNone/>
            </a:pPr>
            <a:r>
              <a:rPr lang="en-US"/>
              <a:t>📖 GitHub page with installation instructions and configuration:</a:t>
            </a:r>
            <a:br>
              <a:rPr lang="en-US"/>
            </a:br>
            <a:r>
              <a:rPr lang="en-US" b="1">
                <a:solidFill>
                  <a:schemeClr val="tx2"/>
                </a:solidFill>
                <a:hlinkClick r:id="rId3">
                  <a:extLst>
                    <a:ext uri="{A12FA001-AC4F-418D-AE19-62706E023703}">
                      <ahyp:hlinkClr xmlns:ahyp="http://schemas.microsoft.com/office/drawing/2018/hyperlinkcolor" val="tx"/>
                    </a:ext>
                  </a:extLst>
                </a:hlinkClick>
              </a:rPr>
              <a:t>https://aka.ms/copilotstudiokit</a:t>
            </a:r>
            <a:endParaRPr lang="en-US" b="1">
              <a:solidFill>
                <a:schemeClr val="tx2"/>
              </a:solidFill>
            </a:endParaRPr>
          </a:p>
          <a:p>
            <a:pPr marL="0" indent="0">
              <a:buNone/>
            </a:pPr>
            <a:endParaRPr lang="en-US"/>
          </a:p>
          <a:p>
            <a:pPr marL="0" indent="0">
              <a:buNone/>
            </a:pPr>
            <a:r>
              <a:rPr lang="en-US"/>
              <a:t>🤔 Questions? Issues? Join our office hours:</a:t>
            </a:r>
          </a:p>
          <a:p>
            <a:pPr marL="0" indent="0">
              <a:buNone/>
            </a:pPr>
            <a:r>
              <a:rPr lang="en-US" spc="-50">
                <a:ln w="3175">
                  <a:noFill/>
                </a:ln>
                <a:solidFill>
                  <a:schemeClr val="tx2"/>
                </a:solidFill>
                <a:latin typeface="Segoe Sans Display Semibold"/>
                <a:ea typeface="+mj-lt"/>
                <a:cs typeface="Segoe Sans Display Semibold"/>
                <a:hlinkClick r:id="rId4">
                  <a:extLst>
                    <a:ext uri="{A12FA001-AC4F-418D-AE19-62706E023703}">
                      <ahyp:hlinkClr xmlns:ahyp="http://schemas.microsoft.com/office/drawing/2018/hyperlinkcolor" val="tx"/>
                    </a:ext>
                  </a:extLst>
                </a:hlinkClick>
              </a:rPr>
              <a:t>https://aka.ms/CopilotStudioKitOfficeHours</a:t>
            </a:r>
            <a:r>
              <a:rPr lang="en-US" spc="-50">
                <a:ln w="3175">
                  <a:noFill/>
                </a:ln>
                <a:solidFill>
                  <a:schemeClr val="tx2"/>
                </a:solidFill>
                <a:latin typeface="Segoe Sans Display Semibold"/>
                <a:ea typeface="+mj-lt"/>
                <a:cs typeface="Segoe Sans Display Semibold"/>
              </a:rPr>
              <a:t> </a:t>
            </a:r>
            <a:endParaRPr lang="en-US" sz="3200" b="1" spc="-50">
              <a:ln w="3175">
                <a:noFill/>
              </a:ln>
              <a:solidFill>
                <a:schemeClr val="tx2"/>
              </a:solidFill>
              <a:latin typeface="Segoe Sans Display Semibold"/>
              <a:cs typeface="Segoe UI"/>
            </a:endParaRPr>
          </a:p>
          <a:p>
            <a:pPr marL="0" indent="0">
              <a:buNone/>
            </a:pPr>
            <a:endParaRPr lang="en-US"/>
          </a:p>
        </p:txBody>
      </p:sp>
    </p:spTree>
    <p:extLst>
      <p:ext uri="{BB962C8B-B14F-4D97-AF65-F5344CB8AC3E}">
        <p14:creationId xmlns:p14="http://schemas.microsoft.com/office/powerpoint/2010/main" val="1115976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467019" cy="2800767"/>
          </a:xfrm>
        </p:spPr>
        <p:txBody>
          <a:bodyPr/>
          <a:lstStyle/>
          <a:p>
            <a:pPr marL="0" indent="0">
              <a:buFont typeface="Wingdings" panose="05000000000000000000" pitchFamily="2" charset="2"/>
              <a:buNone/>
            </a:pPr>
            <a:r>
              <a:rPr lang="en-US" sz="3200">
                <a:solidFill>
                  <a:schemeClr val="accent1"/>
                </a:solidFill>
              </a:rPr>
              <a:t>Dynamics 365 Omnichannel for Customer Service</a:t>
            </a:r>
            <a:br>
              <a:rPr lang="en-US">
                <a:solidFill>
                  <a:schemeClr val="accent2"/>
                </a:solidFill>
              </a:rPr>
            </a:br>
            <a:r>
              <a:rPr lang="en-US" i="1">
                <a:solidFill>
                  <a:schemeClr val="tx2">
                    <a:lumMod val="25000"/>
                  </a:schemeClr>
                </a:solidFill>
                <a:latin typeface="Aptos" panose="020B0004020202020204" pitchFamily="34" charset="0"/>
              </a:rPr>
              <a:t>(optional)</a:t>
            </a:r>
            <a:br>
              <a:rPr lang="en-US">
                <a:solidFill>
                  <a:schemeClr val="tx2">
                    <a:lumMod val="75000"/>
                  </a:schemeClr>
                </a:solidFill>
                <a:latin typeface="+mn-lt"/>
              </a:rPr>
            </a:br>
            <a:br>
              <a:rPr lang="en-US">
                <a:solidFill>
                  <a:schemeClr val="tx2">
                    <a:lumMod val="75000"/>
                  </a:schemeClr>
                </a:solidFill>
                <a:latin typeface="+mn-lt"/>
              </a:rPr>
            </a:br>
            <a:endParaRPr lang="en-US" sz="1400" i="1">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Chat widget integration &amp; customizations</a:t>
            </a:r>
          </a:p>
          <a:p>
            <a:pPr>
              <a:spcBef>
                <a:spcPts val="600"/>
              </a:spcBef>
            </a:pPr>
            <a:r>
              <a:rPr lang="en-US"/>
              <a:t>Omnichannel hand-off</a:t>
            </a:r>
          </a:p>
          <a:p>
            <a:pPr>
              <a:spcBef>
                <a:spcPts val="600"/>
              </a:spcBef>
            </a:pPr>
            <a:r>
              <a:rPr lang="en-US" sz="2800"/>
              <a:t>Unified Routing Configuration</a:t>
            </a:r>
          </a:p>
        </p:txBody>
      </p:sp>
      <p:sp>
        <p:nvSpPr>
          <p:cNvPr id="5" name="TextBox 4">
            <a:extLst>
              <a:ext uri="{FF2B5EF4-FFF2-40B4-BE49-F238E27FC236}">
                <a16:creationId xmlns:a16="http://schemas.microsoft.com/office/drawing/2014/main" id="{F6E3A710-3B38-D5E6-4F74-6A38936C5334}"/>
              </a:ext>
            </a:extLst>
          </p:cNvPr>
          <p:cNvSpPr txBox="1"/>
          <p:nvPr/>
        </p:nvSpPr>
        <p:spPr>
          <a:xfrm>
            <a:off x="585216" y="5938999"/>
            <a:ext cx="11168633"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panose="020B0004020202020204" pitchFamily="34" charset="0"/>
                <a:ea typeface="+mn-ea"/>
                <a:cs typeface="+mn-cs"/>
              </a:rPr>
              <a:t>Note: it is expected for Dynamics 365 Omnichannel for Customer Service to have an extended implementation review, typically with FastTrack teams. This chapter calls specific items which are important for the Copilot Studio and Omnichannel integration.</a:t>
            </a:r>
          </a:p>
        </p:txBody>
      </p:sp>
    </p:spTree>
    <p:extLst>
      <p:ext uri="{BB962C8B-B14F-4D97-AF65-F5344CB8AC3E}">
        <p14:creationId xmlns:p14="http://schemas.microsoft.com/office/powerpoint/2010/main" val="1919627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Chat widget integration &amp; customization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are you modifying the chat widget in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Within Dynamics 365 Omnichannel for Customer Service, there is a customized Copilot Studio chat widget which is utilized rather than the native Copilot Studio widget without Dynamics 365 Omnichannel. This customized out-of-the-box widget is a component that Dynamics 365 customers can utilize to get a greater number of options to tailor the widget without having to spend a lot of time on the configuration every single time.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Some of these options include the design but also include functionality like business hours and even channel specific behavior like persistent chat experiences.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Ensure you have reviewed these options within the chat widget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Additionally, ensuring you take into consideration the connection experience between Copilot Studio and Omnichannel in the ‘Agent Hand-off’ area of the Copilot Studio portal, and track your environments based on your environment structure, as well as the agent users within each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chat widget</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Develop a custom live chat widget</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Omnichannel Live Chat Widget SDK</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252586412"/>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Please describe the planned use of the chat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develop a custom version of the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other client requirements for specific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your expectations for the widget load time and first message display?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are you making sure the first message is fast?</a:t>
                      </a:r>
                      <a:endParaRPr kumimoji="0" lang="en-US" sz="1600" b="0" i="0" u="none" strike="noStrike" kern="1200" cap="none" spc="0" normalizeH="0" baseline="0" noProof="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BF8DF7BA-8C2C-803A-7E7A-4D620565008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Use of the LCW v2 configured with the brand theme.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Many context variables, including web page, user ID, locale, etc. must be passed from the website to the chat widget.</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Widget and first message should load in less than 5 seconds.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Internal mobile app teams are also looking to integrate their native app with Omnichannel through APIs.</a:t>
            </a:r>
          </a:p>
        </p:txBody>
      </p:sp>
    </p:spTree>
    <p:extLst>
      <p:ext uri="{BB962C8B-B14F-4D97-AF65-F5344CB8AC3E}">
        <p14:creationId xmlns:p14="http://schemas.microsoft.com/office/powerpoint/2010/main" val="794751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Studio &amp; Omnichannel hand-off</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Connect your Copilot Studio agent to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You can directly use the ‘Escalate’ system topic to be able to escalate to a live agent in Dynamics 365 Omnichannel within Copilot Studio.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Make sure you consider the experience of both the user and the agent when designing this functionality.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Consider what data you wish the Dynamics 365 Omnichannel agent to receive from the agent when a handover is successfully taken place e.g., data passed to the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Copilot Studio agent</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432873217"/>
              </p:ext>
            </p:extLst>
          </p:nvPr>
        </p:nvGraphicFramePr>
        <p:xfrm>
          <a:off x="360516" y="1638709"/>
          <a:ext cx="8334350" cy="4891548"/>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915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Which topics within will link to the ‘Escalate’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need to extend the ‘Escalate’ topic? If so, how and why?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Would you be utilizing both the ‘Escalate’ and ‘Fallback’ topic?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Have you considered what the waiting experience for a handover to Dynamics 365 looks like and any limitations of the default experience?</a:t>
                      </a:r>
                      <a:endParaRPr kumimoji="0" lang="en-US" sz="1600" b="0" i="0" u="none" strike="noStrike" kern="1200" cap="none" spc="0" normalizeH="0" baseline="0" noProof="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54B346DB-B32D-DF8B-18BE-3710878006D1}"/>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Standard behavior will be maintained to escalate.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Over the voice channel, DTMF key 0 will escalate to a live agent.</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Fallback topic will not be used over the voice channel but will be used on the website: generative answers will be used before the user can escalate.</a:t>
            </a:r>
          </a:p>
        </p:txBody>
      </p:sp>
    </p:spTree>
    <p:extLst>
      <p:ext uri="{BB962C8B-B14F-4D97-AF65-F5344CB8AC3E}">
        <p14:creationId xmlns:p14="http://schemas.microsoft.com/office/powerpoint/2010/main" val="3408582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Unified routing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is your agent being routed?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2874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Unified routing is critical because within Dynamics 365 Omnichannel this is how an agent, or a user, is routed to another queue.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Consider expanding on this slide by creating a routing diagram that can be used to describe the simple routing experience you are proposing on using.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This would help identify any gaps or dependencies.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Overview of unified routing</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40712768"/>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Have you considered the routing experience when an agent escalates a conversation?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Which queue is it being routed to?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You may have a blueprint where the agent is escalated but re-directed to another agent, for example in another language. How are you differentiating this routing (e.g., conditions) managing those variables, and also managing a true escalate to human experience?</a:t>
                      </a:r>
                      <a:endParaRPr kumimoji="0" lang="en-US" sz="1600" b="0" i="0" u="none" strike="noStrike" kern="1200" cap="none" spc="0" normalizeH="0" baseline="0" noProof="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F032B31B-7CA7-A2F4-64BA-72C8541F339A}"/>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Only one queue and support team.</a:t>
            </a:r>
          </a:p>
        </p:txBody>
      </p:sp>
    </p:spTree>
    <p:extLst>
      <p:ext uri="{BB962C8B-B14F-4D97-AF65-F5344CB8AC3E}">
        <p14:creationId xmlns:p14="http://schemas.microsoft.com/office/powerpoint/2010/main" val="2325381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Omnichannel Voice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Using Copilot Studio as an Interactive Voice Response (IVR)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229020"/>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To route customers call to the best department, diagnose issues, collect information, and give recommendations, conversational IVR agents speak to customers when they call in. Copilot Studio makes it easy to author IVR agents and you can use the same agents for other channels, like chat and voice.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It’s important that the implementation of Voice with Copilot Studio as an IVR is well planned and expectations appropriately set.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Voice channel in Omnichannel</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Configure Copilot Studio bots for voice</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Use SSML to customize speech responses</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766947718"/>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use Omnichannel Voice? If yes, please detail how.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have different conversation paths and formats, or even agents based on the channel?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are you planning to test it in real-life scenarios? (E.g., with background noises, etc.)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specific requirements for the voice channel? (E.g., DTMF, barge-in, silence detection…)</a:t>
                      </a:r>
                      <a:endParaRPr kumimoji="0" lang="en-US" sz="1600" b="0" i="0" u="none" strike="noStrike" kern="1200" cap="none" spc="0" normalizeH="0" baseline="0" noProof="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59E06FFB-81DD-7972-60D4-3587E83BEA37}"/>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Omnichannel Voice is used.</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Conversations and messages in general are designed to be shorter for the voice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Topics will have branching logic based on the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DTMF options are offered as much as possible, to navigate menus and to provide client IDs.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Tests will be performed by group of pilot users testing in real-life conditions.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Silence detection, barge-in, noise cancelation, are crucial for the voice channel success.</a:t>
            </a:r>
          </a:p>
        </p:txBody>
      </p:sp>
    </p:spTree>
    <p:extLst>
      <p:ext uri="{BB962C8B-B14F-4D97-AF65-F5344CB8AC3E}">
        <p14:creationId xmlns:p14="http://schemas.microsoft.com/office/powerpoint/2010/main" val="4193858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4DD7-01EA-86AA-FA90-95F6A3701C09}"/>
              </a:ext>
            </a:extLst>
          </p:cNvPr>
          <p:cNvSpPr>
            <a:spLocks noGrp="1"/>
          </p:cNvSpPr>
          <p:nvPr>
            <p:ph type="title"/>
          </p:nvPr>
        </p:nvSpPr>
        <p:spPr>
          <a:xfrm>
            <a:off x="3377609" y="365125"/>
            <a:ext cx="5436781" cy="1072072"/>
          </a:xfrm>
        </p:spPr>
        <p:txBody>
          <a:bodyPr/>
          <a:lstStyle/>
          <a:p>
            <a:pPr algn="l"/>
            <a:r>
              <a:rPr lang="en-US"/>
              <a:t>Useful Resources</a:t>
            </a:r>
          </a:p>
        </p:txBody>
      </p:sp>
      <p:sp>
        <p:nvSpPr>
          <p:cNvPr id="3" name="Content Placeholder 2">
            <a:extLst>
              <a:ext uri="{FF2B5EF4-FFF2-40B4-BE49-F238E27FC236}">
                <a16:creationId xmlns:a16="http://schemas.microsoft.com/office/drawing/2014/main" id="{74DA91BE-8B02-1CF0-62DD-B1048694ED8E}"/>
              </a:ext>
            </a:extLst>
          </p:cNvPr>
          <p:cNvSpPr>
            <a:spLocks noGrp="1"/>
          </p:cNvSpPr>
          <p:nvPr>
            <p:ph idx="1"/>
          </p:nvPr>
        </p:nvSpPr>
        <p:spPr>
          <a:xfrm>
            <a:off x="8394876" y="1437197"/>
            <a:ext cx="3342939" cy="2561727"/>
          </a:xfrm>
        </p:spPr>
        <p:txBody>
          <a:bodyPr>
            <a:normAutofit/>
          </a:bodyPr>
          <a:lstStyle/>
          <a:p>
            <a:pPr marL="0" indent="0">
              <a:buNone/>
            </a:pPr>
            <a:r>
              <a:rPr lang="en-US" sz="3200">
                <a:latin typeface="Segoe UI Semibold" panose="020B0702040204020203" pitchFamily="34" charset="0"/>
                <a:cs typeface="Segoe UI Semibold" panose="020B0702040204020203" pitchFamily="34" charset="0"/>
              </a:rPr>
              <a:t>Toolkits</a:t>
            </a:r>
          </a:p>
          <a:p>
            <a:r>
              <a:rPr lang="en-US" sz="2000"/>
              <a:t>Copilot Studio Kit</a:t>
            </a:r>
          </a:p>
          <a:p>
            <a:r>
              <a:rPr lang="en-US" sz="2000"/>
              <a:t>Power CAT Tools</a:t>
            </a:r>
          </a:p>
          <a:p>
            <a:r>
              <a:rPr lang="en-US" sz="2000" err="1"/>
              <a:t>CoE</a:t>
            </a:r>
            <a:r>
              <a:rPr lang="en-US" sz="2000"/>
              <a:t> Starter Kit</a:t>
            </a:r>
          </a:p>
          <a:p>
            <a:r>
              <a:rPr lang="en-US" sz="2000"/>
              <a:t>Creator Kit</a:t>
            </a:r>
          </a:p>
          <a:p>
            <a:r>
              <a:rPr lang="en-US" sz="2000"/>
              <a:t>Automation Kit</a:t>
            </a:r>
          </a:p>
        </p:txBody>
      </p:sp>
      <p:pic>
        <p:nvPicPr>
          <p:cNvPr id="5" name="Picture 4">
            <a:extLst>
              <a:ext uri="{FF2B5EF4-FFF2-40B4-BE49-F238E27FC236}">
                <a16:creationId xmlns:a16="http://schemas.microsoft.com/office/drawing/2014/main" id="{D42D3067-1771-7863-2F20-98302B5B6E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2730" y="4330384"/>
            <a:ext cx="1970403" cy="1970403"/>
          </a:xfrm>
          <a:prstGeom prst="rect">
            <a:avLst/>
          </a:prstGeom>
        </p:spPr>
      </p:pic>
      <p:sp>
        <p:nvSpPr>
          <p:cNvPr id="6" name="TextBox 5">
            <a:extLst>
              <a:ext uri="{FF2B5EF4-FFF2-40B4-BE49-F238E27FC236}">
                <a16:creationId xmlns:a16="http://schemas.microsoft.com/office/drawing/2014/main" id="{D6E09F42-9FA5-8146-5A10-A2A22ED8933C}"/>
              </a:ext>
            </a:extLst>
          </p:cNvPr>
          <p:cNvSpPr txBox="1"/>
          <p:nvPr/>
        </p:nvSpPr>
        <p:spPr>
          <a:xfrm>
            <a:off x="4170502" y="4986710"/>
            <a:ext cx="50658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aka.ms/</a:t>
            </a:r>
            <a:r>
              <a:rPr kumimoji="0" lang="en-US" sz="2800" b="0" i="0" u="none" strike="noStrike" kern="1200" cap="none" spc="0" normalizeH="0" baseline="0" noProof="0" err="1">
                <a:ln>
                  <a:noFill/>
                </a:ln>
                <a:solidFill>
                  <a:srgbClr val="0070C0"/>
                </a:solidFill>
                <a:effectLst/>
                <a:uLnTx/>
                <a:uFillTx/>
                <a:latin typeface="Segoe UI Semibold" panose="020B0702040204020203" pitchFamily="34" charset="0"/>
                <a:ea typeface="+mn-ea"/>
                <a:cs typeface="Segoe UI Semibold" panose="020B0702040204020203" pitchFamily="34" charset="0"/>
              </a:rPr>
              <a:t>PowerCATResources</a:t>
            </a:r>
            <a:endParaRPr kumimoji="0" lang="en-US" sz="28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6F853D0D-572F-5568-22AF-2F2EE6B20926}"/>
              </a:ext>
            </a:extLst>
          </p:cNvPr>
          <p:cNvSpPr txBox="1"/>
          <p:nvPr/>
        </p:nvSpPr>
        <p:spPr>
          <a:xfrm>
            <a:off x="676216" y="1437197"/>
            <a:ext cx="349428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091F2C"/>
                </a:solidFill>
                <a:effectLst/>
                <a:uLnTx/>
                <a:uFillTx/>
                <a:latin typeface="Segoe UI Semibold" panose="020B0702040204020203" pitchFamily="34" charset="0"/>
                <a:ea typeface="+mn-ea"/>
                <a:cs typeface="Segoe UI Semibold" panose="020B0702040204020203" pitchFamily="34" charset="0"/>
              </a:rPr>
              <a:t>Skilling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Up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Copilot Studio in a Day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 Webinars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Kickstarter workshops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Architecture bootcamps</a:t>
            </a:r>
          </a:p>
        </p:txBody>
      </p:sp>
      <p:sp>
        <p:nvSpPr>
          <p:cNvPr id="15" name="TextBox 14">
            <a:extLst>
              <a:ext uri="{FF2B5EF4-FFF2-40B4-BE49-F238E27FC236}">
                <a16:creationId xmlns:a16="http://schemas.microsoft.com/office/drawing/2014/main" id="{7E61B252-33CD-6D2D-D578-977AC331DBDA}"/>
              </a:ext>
            </a:extLst>
          </p:cNvPr>
          <p:cNvSpPr txBox="1"/>
          <p:nvPr/>
        </p:nvSpPr>
        <p:spPr>
          <a:xfrm>
            <a:off x="4451891" y="1437197"/>
            <a:ext cx="366159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091F2C"/>
                </a:solidFill>
                <a:effectLst/>
                <a:uLnTx/>
                <a:uFillTx/>
                <a:latin typeface="Segoe UI Semibold" panose="020B0702040204020203" pitchFamily="34" charset="0"/>
                <a:ea typeface="+mn-ea"/>
                <a:cs typeface="Segoe UI Semibold" panose="020B0702040204020203" pitchFamily="34" charset="0"/>
              </a:rPr>
              <a:t>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Architecture Center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Well-Architected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Platform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Copilot Studio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Adoption Center</a:t>
            </a:r>
          </a:p>
        </p:txBody>
      </p:sp>
      <p:pic>
        <p:nvPicPr>
          <p:cNvPr id="8" name="Graphic 7">
            <a:extLst>
              <a:ext uri="{FF2B5EF4-FFF2-40B4-BE49-F238E27FC236}">
                <a16:creationId xmlns:a16="http://schemas.microsoft.com/office/drawing/2014/main" id="{1C07ECE9-3AA4-4EAA-92BD-6AACCEDE06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5999" y="5922535"/>
            <a:ext cx="1831815" cy="482593"/>
          </a:xfrm>
          <a:prstGeom prst="rect">
            <a:avLst/>
          </a:prstGeom>
        </p:spPr>
      </p:pic>
    </p:spTree>
    <p:extLst>
      <p:ext uri="{BB962C8B-B14F-4D97-AF65-F5344CB8AC3E}">
        <p14:creationId xmlns:p14="http://schemas.microsoft.com/office/powerpoint/2010/main" val="44985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1"/>
                </a:solidFill>
              </a:rPr>
              <a:t>Architecture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a:t>Solution architecture</a:t>
            </a:r>
          </a:p>
          <a:p>
            <a:pPr>
              <a:spcBef>
                <a:spcPts val="600"/>
              </a:spcBef>
            </a:pPr>
            <a:r>
              <a:rPr lang="en-US"/>
              <a:t>Conversation </a:t>
            </a:r>
            <a:r>
              <a:rPr lang="en-US" sz="2800"/>
              <a:t>volumes</a:t>
            </a:r>
          </a:p>
          <a:p>
            <a:pPr>
              <a:spcBef>
                <a:spcPts val="600"/>
              </a:spcBef>
            </a:pPr>
            <a:r>
              <a:rPr lang="en-US"/>
              <a:t>Performance</a:t>
            </a:r>
            <a:endParaRPr lang="en-US" sz="2800"/>
          </a:p>
          <a:p>
            <a:pPr>
              <a:spcBef>
                <a:spcPts val="600"/>
              </a:spcBef>
            </a:pPr>
            <a:r>
              <a:rPr lang="en-US"/>
              <a:t>Identified technical challenges</a:t>
            </a:r>
            <a:endParaRPr lang="en-US" sz="2800"/>
          </a:p>
        </p:txBody>
      </p:sp>
    </p:spTree>
    <p:extLst>
      <p:ext uri="{BB962C8B-B14F-4D97-AF65-F5344CB8AC3E}">
        <p14:creationId xmlns:p14="http://schemas.microsoft.com/office/powerpoint/2010/main" val="1510497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117BE5-3A02-DF7E-9E8C-352929046D2A}"/>
              </a:ext>
              <a:ext uri="{C183D7F6-B498-43B3-948B-1728B52AA6E4}">
                <adec:decorative xmlns:adec="http://schemas.microsoft.com/office/drawing/2017/decorative" val="1"/>
              </a:ext>
            </a:extLst>
          </p:cNvPr>
          <p:cNvGrpSpPr/>
          <p:nvPr/>
        </p:nvGrpSpPr>
        <p:grpSpPr>
          <a:xfrm>
            <a:off x="4797835" y="2225255"/>
            <a:ext cx="2444165" cy="3688225"/>
            <a:chOff x="4797835" y="2225255"/>
            <a:chExt cx="2444165" cy="3688225"/>
          </a:xfrm>
        </p:grpSpPr>
        <p:sp>
          <p:nvSpPr>
            <p:cNvPr id="61" name="TextBox 60">
              <a:extLst>
                <a:ext uri="{FF2B5EF4-FFF2-40B4-BE49-F238E27FC236}">
                  <a16:creationId xmlns:a16="http://schemas.microsoft.com/office/drawing/2014/main" id="{0881CEF9-C86E-4F76-7102-3903EB386E65}"/>
                </a:ext>
              </a:extLst>
            </p:cNvPr>
            <p:cNvSpPr txBox="1"/>
            <p:nvPr/>
          </p:nvSpPr>
          <p:spPr>
            <a:xfrm>
              <a:off x="4847788" y="2225255"/>
              <a:ext cx="2359279" cy="519255"/>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sp>
          <p:nvSpPr>
            <p:cNvPr id="62" name="TextBox 61">
              <a:extLst>
                <a:ext uri="{FF2B5EF4-FFF2-40B4-BE49-F238E27FC236}">
                  <a16:creationId xmlns:a16="http://schemas.microsoft.com/office/drawing/2014/main" id="{B462306E-042A-BAFA-B8DE-03054CDFF3BD}"/>
                </a:ext>
              </a:extLst>
            </p:cNvPr>
            <p:cNvSpPr txBox="1"/>
            <p:nvPr/>
          </p:nvSpPr>
          <p:spPr>
            <a:xfrm>
              <a:off x="4882180" y="2266049"/>
              <a:ext cx="2290495" cy="437668"/>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tab pos="2914650" algn="l"/>
                </a:tabLst>
                <a:defRPr/>
              </a:pPr>
              <a:r>
                <a:rPr kumimoji="0" lang="en-US" sz="1600" b="0" i="0" u="none" strike="noStrike" kern="1200" cap="none" spc="0" normalizeH="0" baseline="0" noProof="0">
                  <a:ln>
                    <a:noFill/>
                  </a:ln>
                  <a:solidFill>
                    <a:srgbClr val="0090A8"/>
                  </a:solidFill>
                  <a:effectLst/>
                  <a:uLnTx/>
                  <a:uFillTx/>
                  <a:latin typeface="Segoe Sans Text Semibold" pitchFamily="2" charset="0"/>
                  <a:ea typeface="+mn-ea"/>
                  <a:cs typeface="Segoe Sans Text Semibold" pitchFamily="2" charset="0"/>
                </a:rPr>
                <a:t>Build &amp; Publish</a:t>
              </a:r>
            </a:p>
          </p:txBody>
        </p:sp>
        <p:pic>
          <p:nvPicPr>
            <p:cNvPr id="60" name="Graphic 59">
              <a:extLst>
                <a:ext uri="{FF2B5EF4-FFF2-40B4-BE49-F238E27FC236}">
                  <a16:creationId xmlns:a16="http://schemas.microsoft.com/office/drawing/2014/main" id="{64EE3DD0-44B5-9A2B-9495-0F234E87C12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621389" y="3637984"/>
              <a:ext cx="810321" cy="810321"/>
            </a:xfrm>
            <a:prstGeom prst="rect">
              <a:avLst/>
            </a:prstGeom>
          </p:spPr>
        </p:pic>
        <p:grpSp>
          <p:nvGrpSpPr>
            <p:cNvPr id="54" name="Group 53">
              <a:extLst>
                <a:ext uri="{FF2B5EF4-FFF2-40B4-BE49-F238E27FC236}">
                  <a16:creationId xmlns:a16="http://schemas.microsoft.com/office/drawing/2014/main" id="{BE4DB6C1-FD09-3EAF-B68E-EA88E705C806}"/>
                </a:ext>
              </a:extLst>
            </p:cNvPr>
            <p:cNvGrpSpPr/>
            <p:nvPr/>
          </p:nvGrpSpPr>
          <p:grpSpPr>
            <a:xfrm rot="4500000">
              <a:off x="4797675" y="2836735"/>
              <a:ext cx="2444485" cy="2444165"/>
              <a:chOff x="4481934" y="2047696"/>
              <a:chExt cx="3079937" cy="3079534"/>
            </a:xfrm>
          </p:grpSpPr>
          <p:sp>
            <p:nvSpPr>
              <p:cNvPr id="55" name="Block Arc 54">
                <a:extLst>
                  <a:ext uri="{FF2B5EF4-FFF2-40B4-BE49-F238E27FC236}">
                    <a16:creationId xmlns:a16="http://schemas.microsoft.com/office/drawing/2014/main" id="{944693AF-4A8E-847D-8113-C7C0BD722839}"/>
                  </a:ext>
                </a:extLst>
              </p:cNvPr>
              <p:cNvSpPr/>
              <p:nvPr/>
            </p:nvSpPr>
            <p:spPr bwMode="auto">
              <a:xfrm rot="12256069">
                <a:off x="4481934" y="2047696"/>
                <a:ext cx="3052616" cy="3052618"/>
              </a:xfrm>
              <a:prstGeom prst="blockArc">
                <a:avLst>
                  <a:gd name="adj1" fmla="val 7123146"/>
                  <a:gd name="adj2" fmla="val 17378437"/>
                  <a:gd name="adj3" fmla="val 4620"/>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6" name="Block Arc 55">
                <a:extLst>
                  <a:ext uri="{FF2B5EF4-FFF2-40B4-BE49-F238E27FC236}">
                    <a16:creationId xmlns:a16="http://schemas.microsoft.com/office/drawing/2014/main" id="{AF2CB64F-6AD4-7722-0879-EC7A290874F9}"/>
                  </a:ext>
                </a:extLst>
              </p:cNvPr>
              <p:cNvSpPr/>
              <p:nvPr/>
            </p:nvSpPr>
            <p:spPr bwMode="auto">
              <a:xfrm rot="1800000">
                <a:off x="4509256" y="2074613"/>
                <a:ext cx="3052615" cy="3052617"/>
              </a:xfrm>
              <a:prstGeom prst="blockArc">
                <a:avLst>
                  <a:gd name="adj1" fmla="val 6901110"/>
                  <a:gd name="adj2" fmla="val 16872362"/>
                  <a:gd name="adj3" fmla="val 4997"/>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7" name="Half Frame 56">
                <a:extLst>
                  <a:ext uri="{FF2B5EF4-FFF2-40B4-BE49-F238E27FC236}">
                    <a16:creationId xmlns:a16="http://schemas.microsoft.com/office/drawing/2014/main" id="{B24D2C43-7351-6A52-7124-5F0975B2DEFD}"/>
                  </a:ext>
                </a:extLst>
              </p:cNvPr>
              <p:cNvSpPr/>
              <p:nvPr/>
            </p:nvSpPr>
            <p:spPr bwMode="auto">
              <a:xfrm rot="10800000">
                <a:off x="6809096" y="2336678"/>
                <a:ext cx="257179" cy="257179"/>
              </a:xfrm>
              <a:prstGeom prst="halfFrame">
                <a:avLst>
                  <a:gd name="adj1" fmla="val 38976"/>
                  <a:gd name="adj2" fmla="val 38976"/>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8" name="Half Frame 57">
                <a:extLst>
                  <a:ext uri="{FF2B5EF4-FFF2-40B4-BE49-F238E27FC236}">
                    <a16:creationId xmlns:a16="http://schemas.microsoft.com/office/drawing/2014/main" id="{FDC15DA3-0110-71B1-FE8C-B603CD6A1F17}"/>
                  </a:ext>
                </a:extLst>
              </p:cNvPr>
              <p:cNvSpPr/>
              <p:nvPr/>
            </p:nvSpPr>
            <p:spPr bwMode="auto">
              <a:xfrm>
                <a:off x="4907437" y="4537790"/>
                <a:ext cx="257179" cy="257179"/>
              </a:xfrm>
              <a:prstGeom prst="halfFrame">
                <a:avLst>
                  <a:gd name="adj1" fmla="val 38976"/>
                  <a:gd name="adj2" fmla="val 38976"/>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grpSp>
        <p:sp>
          <p:nvSpPr>
            <p:cNvPr id="51" name="TextBox 50">
              <a:extLst>
                <a:ext uri="{FF2B5EF4-FFF2-40B4-BE49-F238E27FC236}">
                  <a16:creationId xmlns:a16="http://schemas.microsoft.com/office/drawing/2014/main" id="{5A2D7291-EC8F-5449-A55F-DC3FD18E5191}"/>
                </a:ext>
              </a:extLst>
            </p:cNvPr>
            <p:cNvSpPr txBox="1"/>
            <p:nvPr/>
          </p:nvSpPr>
          <p:spPr>
            <a:xfrm>
              <a:off x="4847788" y="5394225"/>
              <a:ext cx="2359279" cy="519255"/>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sp>
          <p:nvSpPr>
            <p:cNvPr id="52" name="TextBox 51">
              <a:extLst>
                <a:ext uri="{FF2B5EF4-FFF2-40B4-BE49-F238E27FC236}">
                  <a16:creationId xmlns:a16="http://schemas.microsoft.com/office/drawing/2014/main" id="{2ABD9C47-DC63-3E2C-4926-A4110EB05278}"/>
                </a:ext>
              </a:extLst>
            </p:cNvPr>
            <p:cNvSpPr txBox="1"/>
            <p:nvPr/>
          </p:nvSpPr>
          <p:spPr>
            <a:xfrm>
              <a:off x="4882180" y="5435019"/>
              <a:ext cx="2290495" cy="437668"/>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tab pos="2914650" algn="l"/>
                </a:tabLst>
                <a:defRPr/>
              </a:pPr>
              <a:r>
                <a:rPr kumimoji="0" lang="en-US" sz="1600" b="0" i="0" u="none" strike="noStrike" kern="1200" cap="none" spc="0" normalizeH="0" baseline="0" noProof="0">
                  <a:ln>
                    <a:noFill/>
                  </a:ln>
                  <a:solidFill>
                    <a:srgbClr val="0090A8">
                      <a:lumMod val="50000"/>
                    </a:srgbClr>
                  </a:solidFill>
                  <a:effectLst/>
                  <a:uLnTx/>
                  <a:uFillTx/>
                  <a:latin typeface="Segoe Sans Text Semibold" pitchFamily="2" charset="0"/>
                  <a:ea typeface="+mn-ea"/>
                  <a:cs typeface="Segoe Sans Text Semibold" pitchFamily="2" charset="0"/>
                </a:rPr>
                <a:t>Analyze &amp; Improve</a:t>
              </a:r>
            </a:p>
          </p:txBody>
        </p:sp>
      </p:grpSp>
      <p:grpSp>
        <p:nvGrpSpPr>
          <p:cNvPr id="44" name="Group 43" descr="Design, enhancem and manage copilots: Build a copilot and go live quickly, all from one easy-to-use, E2E SaaS product">
            <a:extLst>
              <a:ext uri="{FF2B5EF4-FFF2-40B4-BE49-F238E27FC236}">
                <a16:creationId xmlns:a16="http://schemas.microsoft.com/office/drawing/2014/main" id="{EC7D28F9-F44E-7F4F-9E43-2358585F333A}"/>
              </a:ext>
            </a:extLst>
          </p:cNvPr>
          <p:cNvGrpSpPr/>
          <p:nvPr/>
        </p:nvGrpSpPr>
        <p:grpSpPr>
          <a:xfrm>
            <a:off x="4449233" y="300143"/>
            <a:ext cx="3154634" cy="1733570"/>
            <a:chOff x="4265804" y="319753"/>
            <a:chExt cx="3154634" cy="1733570"/>
          </a:xfrm>
        </p:grpSpPr>
        <p:pic>
          <p:nvPicPr>
            <p:cNvPr id="45" name="Picture 44">
              <a:extLst>
                <a:ext uri="{FF2B5EF4-FFF2-40B4-BE49-F238E27FC236}">
                  <a16:creationId xmlns:a16="http://schemas.microsoft.com/office/drawing/2014/main" id="{20CF1188-D343-E080-FF6D-438CB8845D9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97650" y="1108077"/>
              <a:ext cx="1690943" cy="945246"/>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46" name="Rectangle 45" descr="Create, manage, publish and extend copilots">
              <a:extLst>
                <a:ext uri="{FF2B5EF4-FFF2-40B4-BE49-F238E27FC236}">
                  <a16:creationId xmlns:a16="http://schemas.microsoft.com/office/drawing/2014/main" id="{F50A194B-D7BB-C23C-B3FB-4D30E4501C9E}"/>
                </a:ext>
              </a:extLst>
            </p:cNvPr>
            <p:cNvSpPr/>
            <p:nvPr/>
          </p:nvSpPr>
          <p:spPr bwMode="auto">
            <a:xfrm>
              <a:off x="4265804" y="319753"/>
              <a:ext cx="3154634" cy="647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Design, enhance, and manage agents</a:t>
              </a:r>
              <a:br>
                <a:rPr kumimoji="0" lang="en-IN" sz="1200" b="1" i="0" u="none" strike="noStrike" kern="0" cap="none" spc="-44" normalizeH="0" baseline="0" noProof="0">
                  <a:ln w="3175">
                    <a:noFill/>
                  </a:ln>
                  <a:solidFill>
                    <a:srgbClr val="091F2C">
                      <a:lumMod val="25000"/>
                      <a:lumOff val="75000"/>
                    </a:srgbClr>
                  </a:solidFill>
                  <a:effectLst/>
                  <a:uLnTx/>
                  <a:uFillTx/>
                  <a:latin typeface="Segoe UI"/>
                  <a:ea typeface="+mn-ea"/>
                  <a:cs typeface="Segoe UI"/>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Build an agent and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go live quickly</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all from one easy-to-use, E2E SaaS product</a:t>
              </a: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1" name="Group 40" descr="Integrate with AI Services: Integrate with Azure AI Studio, &#10;Azure Cog Services, Bot Framework and other Microsoft conversational services">
            <a:extLst>
              <a:ext uri="{FF2B5EF4-FFF2-40B4-BE49-F238E27FC236}">
                <a16:creationId xmlns:a16="http://schemas.microsoft.com/office/drawing/2014/main" id="{19DCF540-7537-9191-36AB-FF58057B481D}"/>
              </a:ext>
            </a:extLst>
          </p:cNvPr>
          <p:cNvGrpSpPr/>
          <p:nvPr/>
        </p:nvGrpSpPr>
        <p:grpSpPr>
          <a:xfrm>
            <a:off x="554220" y="1811644"/>
            <a:ext cx="3941344" cy="1128880"/>
            <a:chOff x="584200" y="1837450"/>
            <a:chExt cx="3941344" cy="1128880"/>
          </a:xfrm>
        </p:grpSpPr>
        <p:sp>
          <p:nvSpPr>
            <p:cNvPr id="42" name="Rectangle 41" descr="Integrate with AI Services">
              <a:extLst>
                <a:ext uri="{FF2B5EF4-FFF2-40B4-BE49-F238E27FC236}">
                  <a16:creationId xmlns:a16="http://schemas.microsoft.com/office/drawing/2014/main" id="{2DE571FF-8CBB-2D41-1E05-165AB0C4BF0F}"/>
                </a:ext>
              </a:extLst>
            </p:cNvPr>
            <p:cNvSpPr/>
            <p:nvPr/>
          </p:nvSpPr>
          <p:spPr bwMode="auto">
            <a:xfrm>
              <a:off x="584200" y="1837450"/>
              <a:ext cx="2131620" cy="10804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Integrate with AI services</a:t>
              </a:r>
              <a:br>
                <a:rPr kumimoji="0" lang="en-IN" sz="1200" b="1" i="0" u="none" strike="noStrike" kern="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Integrate with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Azure AI Foundry, </a:t>
              </a:r>
              <a:b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b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Azure Cog Services, Bot Framework</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and other Microsoft conversational services</a:t>
              </a:r>
            </a:p>
          </p:txBody>
        </p:sp>
        <p:pic>
          <p:nvPicPr>
            <p:cNvPr id="43" name="Picture 42">
              <a:extLst>
                <a:ext uri="{FF2B5EF4-FFF2-40B4-BE49-F238E27FC236}">
                  <a16:creationId xmlns:a16="http://schemas.microsoft.com/office/drawing/2014/main" id="{4050ABC7-CADB-D14E-CF79-526BF6EFB308}"/>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882656" y="1888707"/>
              <a:ext cx="1642888" cy="1077623"/>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63" name="Group 62" descr="Chat over knowledge with Gen AI: Get enterprise-specific answers using your files, websites, Dataverse, third-party apps and more">
            <a:extLst>
              <a:ext uri="{FF2B5EF4-FFF2-40B4-BE49-F238E27FC236}">
                <a16:creationId xmlns:a16="http://schemas.microsoft.com/office/drawing/2014/main" id="{816603DF-C1CA-AAB2-8DFB-0AA976580811}"/>
              </a:ext>
            </a:extLst>
          </p:cNvPr>
          <p:cNvGrpSpPr/>
          <p:nvPr/>
        </p:nvGrpSpPr>
        <p:grpSpPr>
          <a:xfrm>
            <a:off x="7288701" y="1673445"/>
            <a:ext cx="4319001" cy="1286705"/>
            <a:chOff x="7318681" y="1703425"/>
            <a:chExt cx="4319001" cy="1286705"/>
          </a:xfrm>
        </p:grpSpPr>
        <p:sp>
          <p:nvSpPr>
            <p:cNvPr id="64" name="Rectangle 63" descr="Chat over knowledge with Gen AI&#10;">
              <a:extLst>
                <a:ext uri="{FF2B5EF4-FFF2-40B4-BE49-F238E27FC236}">
                  <a16:creationId xmlns:a16="http://schemas.microsoft.com/office/drawing/2014/main" id="{177A2E3F-CA50-6A68-DB1C-2A01AF4F55E0}"/>
                </a:ext>
              </a:extLst>
            </p:cNvPr>
            <p:cNvSpPr/>
            <p:nvPr/>
          </p:nvSpPr>
          <p:spPr bwMode="auto">
            <a:xfrm>
              <a:off x="9225144" y="1703425"/>
              <a:ext cx="2412538" cy="11471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Chat</a:t>
              </a:r>
              <a:r>
                <a:rPr kumimoji="0" lang="en-IN" sz="1200" b="1"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t> </a:t>
              </a: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over knowledge with gen AI</a:t>
              </a:r>
              <a:br>
                <a:rPr kumimoji="0" lang="en-IN" sz="1200" b="0"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Get enterprise-specific answers using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your files, websites, Dataverse, third-party apps</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and more</a:t>
              </a:r>
            </a:p>
          </p:txBody>
        </p:sp>
        <p:pic>
          <p:nvPicPr>
            <p:cNvPr id="65" name="Picture 64">
              <a:extLst>
                <a:ext uri="{FF2B5EF4-FFF2-40B4-BE49-F238E27FC236}">
                  <a16:creationId xmlns:a16="http://schemas.microsoft.com/office/drawing/2014/main" id="{0185AABB-CA65-317A-CBA9-F289F49874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25093" y="1894675"/>
              <a:ext cx="1603380" cy="1012536"/>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66" name="Rectangle: Rounded Corners 65">
              <a:extLst>
                <a:ext uri="{FF2B5EF4-FFF2-40B4-BE49-F238E27FC236}">
                  <a16:creationId xmlns:a16="http://schemas.microsoft.com/office/drawing/2014/main" id="{A61E6969-D9B6-6D50-49C3-AE584C325A1C}"/>
                </a:ext>
              </a:extLst>
            </p:cNvPr>
            <p:cNvSpPr/>
            <p:nvPr/>
          </p:nvSpPr>
          <p:spPr bwMode="auto">
            <a:xfrm>
              <a:off x="7318681" y="2063693"/>
              <a:ext cx="1603381" cy="926437"/>
            </a:xfrm>
            <a:prstGeom prst="roundRect">
              <a:avLst>
                <a:gd name="adj" fmla="val 7154"/>
              </a:avLst>
            </a:prstGeom>
            <a:no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67" name="Group 66" descr="Monitor and Improve: Access rich out-of-the-box insights and analytics">
            <a:extLst>
              <a:ext uri="{FF2B5EF4-FFF2-40B4-BE49-F238E27FC236}">
                <a16:creationId xmlns:a16="http://schemas.microsoft.com/office/drawing/2014/main" id="{580466D3-A4E2-02F6-235C-51E2B295B8DB}"/>
              </a:ext>
            </a:extLst>
          </p:cNvPr>
          <p:cNvGrpSpPr/>
          <p:nvPr/>
        </p:nvGrpSpPr>
        <p:grpSpPr>
          <a:xfrm>
            <a:off x="461532" y="3542729"/>
            <a:ext cx="3750413" cy="1042978"/>
            <a:chOff x="491512" y="3572709"/>
            <a:chExt cx="3750413" cy="1042978"/>
          </a:xfrm>
        </p:grpSpPr>
        <p:pic>
          <p:nvPicPr>
            <p:cNvPr id="68" name="Picture 67">
              <a:extLst>
                <a:ext uri="{FF2B5EF4-FFF2-40B4-BE49-F238E27FC236}">
                  <a16:creationId xmlns:a16="http://schemas.microsoft.com/office/drawing/2014/main" id="{0214CCD7-BF95-795D-0F45-5178037CA05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12826" y="3630530"/>
              <a:ext cx="1729099" cy="985157"/>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69" name="TextBox 68" descr="Monitor and Improve ">
              <a:extLst>
                <a:ext uri="{FF2B5EF4-FFF2-40B4-BE49-F238E27FC236}">
                  <a16:creationId xmlns:a16="http://schemas.microsoft.com/office/drawing/2014/main" id="{A3E578C9-13BF-43DA-F595-E4F6559066A3}"/>
                </a:ext>
              </a:extLst>
            </p:cNvPr>
            <p:cNvSpPr txBox="1"/>
            <p:nvPr/>
          </p:nvSpPr>
          <p:spPr>
            <a:xfrm>
              <a:off x="491512" y="3572709"/>
              <a:ext cx="2064226"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br>
                <a:rPr kumimoji="0" lang="en-US" sz="1200" b="1"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Monitor</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and</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improve</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br>
                <a:rPr kumimoji="0" lang="en-US" sz="1200" b="1"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Access</a:t>
              </a:r>
              <a:r>
                <a:rPr kumimoji="0" lang="en-US" sz="12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rich out-of-the-box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insights</a:t>
              </a:r>
              <a:r>
                <a:rPr kumimoji="0" lang="en-US" sz="1100" b="0" i="0" u="none" strike="noStrike" kern="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and</a:t>
              </a:r>
              <a:r>
                <a:rPr kumimoji="0" lang="en-US" sz="1100" b="0" i="0" u="none" strike="noStrike" kern="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analytics</a:t>
              </a:r>
            </a:p>
          </p:txBody>
        </p:sp>
      </p:grpSp>
      <p:grpSp>
        <p:nvGrpSpPr>
          <p:cNvPr id="70" name="Group 69" descr="Create specific topics: Supplement gen AI responses with specific, curated topics for when you want more control">
            <a:extLst>
              <a:ext uri="{FF2B5EF4-FFF2-40B4-BE49-F238E27FC236}">
                <a16:creationId xmlns:a16="http://schemas.microsoft.com/office/drawing/2014/main" id="{FCB86891-4C32-6EB1-C609-D324EDEA56CC}"/>
              </a:ext>
            </a:extLst>
          </p:cNvPr>
          <p:cNvGrpSpPr/>
          <p:nvPr/>
        </p:nvGrpSpPr>
        <p:grpSpPr>
          <a:xfrm>
            <a:off x="7759744" y="3326381"/>
            <a:ext cx="3819664" cy="1383876"/>
            <a:chOff x="7789724" y="3356361"/>
            <a:chExt cx="3819664" cy="1383876"/>
          </a:xfrm>
        </p:grpSpPr>
        <p:sp>
          <p:nvSpPr>
            <p:cNvPr id="71" name="Rectangle 70">
              <a:extLst>
                <a:ext uri="{FF2B5EF4-FFF2-40B4-BE49-F238E27FC236}">
                  <a16:creationId xmlns:a16="http://schemas.microsoft.com/office/drawing/2014/main" id="{13DA0245-EBA3-7A98-3BCB-AFB071DA2049}"/>
                </a:ext>
                <a:ext uri="{C183D7F6-B498-43B3-948B-1728B52AA6E4}">
                  <adec:decorative xmlns:adec="http://schemas.microsoft.com/office/drawing/2017/decorative" val="1"/>
                </a:ext>
              </a:extLst>
            </p:cNvPr>
            <p:cNvSpPr/>
            <p:nvPr/>
          </p:nvSpPr>
          <p:spPr bwMode="auto">
            <a:xfrm>
              <a:off x="9577520" y="3356361"/>
              <a:ext cx="2031868" cy="13838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Create specific topics</a:t>
              </a:r>
            </a:p>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Supplement gen AI responses with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specific, curated topics</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for when you want more control </a:t>
              </a:r>
            </a:p>
          </p:txBody>
        </p:sp>
        <p:pic>
          <p:nvPicPr>
            <p:cNvPr id="72" name="Picture 71">
              <a:extLst>
                <a:ext uri="{FF2B5EF4-FFF2-40B4-BE49-F238E27FC236}">
                  <a16:creationId xmlns:a16="http://schemas.microsoft.com/office/drawing/2014/main" id="{D1C91CF7-76F4-1F23-6E10-6AA41DF42CF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789724" y="3615540"/>
              <a:ext cx="1704085" cy="963969"/>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73" name="Group 72" descr="Publish to multiple channels: Publish in 20+ languages and deploy to your channel of choice with a single click">
            <a:extLst>
              <a:ext uri="{FF2B5EF4-FFF2-40B4-BE49-F238E27FC236}">
                <a16:creationId xmlns:a16="http://schemas.microsoft.com/office/drawing/2014/main" id="{F4FBA850-197A-E959-02C6-204E96CC6C5F}"/>
              </a:ext>
            </a:extLst>
          </p:cNvPr>
          <p:cNvGrpSpPr/>
          <p:nvPr/>
        </p:nvGrpSpPr>
        <p:grpSpPr>
          <a:xfrm>
            <a:off x="574506" y="5197414"/>
            <a:ext cx="3883622" cy="931205"/>
            <a:chOff x="604486" y="5227394"/>
            <a:chExt cx="3883622" cy="931205"/>
          </a:xfrm>
        </p:grpSpPr>
        <p:sp>
          <p:nvSpPr>
            <p:cNvPr id="74" name="Rectangle 73" descr="Publish to multiple channels">
              <a:extLst>
                <a:ext uri="{FF2B5EF4-FFF2-40B4-BE49-F238E27FC236}">
                  <a16:creationId xmlns:a16="http://schemas.microsoft.com/office/drawing/2014/main" id="{90F294CB-F8DC-1F64-D611-EEF51724D366}"/>
                </a:ext>
              </a:extLst>
            </p:cNvPr>
            <p:cNvSpPr/>
            <p:nvPr/>
          </p:nvSpPr>
          <p:spPr bwMode="auto">
            <a:xfrm>
              <a:off x="604486" y="5482051"/>
              <a:ext cx="2077555" cy="3992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Publish</a:t>
              </a:r>
              <a:r>
                <a:rPr kumimoji="0" lang="en-US" sz="1200" b="0"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to</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multiple</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channels</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Publish in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20+ languages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and deploy to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your channel of choice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with a single click, including </a:t>
              </a:r>
              <a:r>
                <a:rPr kumimoji="0" lang="en-US" sz="1100" b="1"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Microsoft 365 Copilot</a:t>
              </a:r>
            </a:p>
          </p:txBody>
        </p:sp>
        <p:pic>
          <p:nvPicPr>
            <p:cNvPr id="75" name="Picture 74">
              <a:extLst>
                <a:ext uri="{FF2B5EF4-FFF2-40B4-BE49-F238E27FC236}">
                  <a16:creationId xmlns:a16="http://schemas.microsoft.com/office/drawing/2014/main" id="{D2009603-E198-0A7A-5419-AFAD97601E2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845020" y="5227394"/>
              <a:ext cx="1643088" cy="931205"/>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76" name="Group 75" descr="Build actions &amp; plugins: Create actions and plugins, and use pre-built connectors or Power Automate to call your backends and APIs">
            <a:extLst>
              <a:ext uri="{FF2B5EF4-FFF2-40B4-BE49-F238E27FC236}">
                <a16:creationId xmlns:a16="http://schemas.microsoft.com/office/drawing/2014/main" id="{09068D68-8333-037A-4C81-523773E360DB}"/>
              </a:ext>
            </a:extLst>
          </p:cNvPr>
          <p:cNvGrpSpPr/>
          <p:nvPr/>
        </p:nvGrpSpPr>
        <p:grpSpPr>
          <a:xfrm>
            <a:off x="7573064" y="5193742"/>
            <a:ext cx="4034639" cy="958082"/>
            <a:chOff x="7603044" y="5223722"/>
            <a:chExt cx="4034639" cy="958082"/>
          </a:xfrm>
        </p:grpSpPr>
        <p:sp>
          <p:nvSpPr>
            <p:cNvPr id="77" name="Rectangle 76" descr="Build actions &amp; plugins ">
              <a:extLst>
                <a:ext uri="{FF2B5EF4-FFF2-40B4-BE49-F238E27FC236}">
                  <a16:creationId xmlns:a16="http://schemas.microsoft.com/office/drawing/2014/main" id="{BF831F19-A9C8-FA42-7C97-B2D8BDD3BC88}"/>
                </a:ext>
              </a:extLst>
            </p:cNvPr>
            <p:cNvSpPr/>
            <p:nvPr/>
          </p:nvSpPr>
          <p:spPr bwMode="auto">
            <a:xfrm>
              <a:off x="9605815" y="5274287"/>
              <a:ext cx="2031868" cy="8774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Build actions</a:t>
              </a:r>
              <a:br>
                <a:rPr kumimoji="0" lang="en-IN" sz="1200" b="1"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Create actions and use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pre-built connectors </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or</a:t>
              </a: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agent flows </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to call your backends and APIs or complete long-running tasks</a:t>
              </a:r>
            </a:p>
          </p:txBody>
        </p:sp>
        <p:pic>
          <p:nvPicPr>
            <p:cNvPr id="78" name="Picture 77">
              <a:extLst>
                <a:ext uri="{FF2B5EF4-FFF2-40B4-BE49-F238E27FC236}">
                  <a16:creationId xmlns:a16="http://schemas.microsoft.com/office/drawing/2014/main" id="{F87A6FE2-E599-89E0-17C8-22294DCB6055}"/>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7603044" y="5223722"/>
              <a:ext cx="1704085" cy="958082"/>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spTree>
    <p:extLst>
      <p:ext uri="{BB962C8B-B14F-4D97-AF65-F5344CB8AC3E}">
        <p14:creationId xmlns:p14="http://schemas.microsoft.com/office/powerpoint/2010/main" val="3505403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50"/>
                                        <p:tgtEl>
                                          <p:spTgt spid="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250"/>
                                        <p:tgtEl>
                                          <p:spTgt spid="63"/>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50"/>
                                        <p:tgtEl>
                                          <p:spTgt spid="7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250"/>
                                        <p:tgtEl>
                                          <p:spTgt spid="76"/>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250"/>
                                        <p:tgtEl>
                                          <p:spTgt spid="6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9055995C-D642-339D-2612-FC8861002436}"/>
              </a:ext>
              <a:ext uri="{C183D7F6-B498-43B3-948B-1728B52AA6E4}">
                <adec:decorative xmlns:adec="http://schemas.microsoft.com/office/drawing/2017/decorative" val="1"/>
              </a:ext>
            </a:extLst>
          </p:cNvPr>
          <p:cNvSpPr/>
          <p:nvPr/>
        </p:nvSpPr>
        <p:spPr bwMode="auto">
          <a:xfrm>
            <a:off x="586740" y="1190537"/>
            <a:ext cx="11018520" cy="5303520"/>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58C6085-E3EF-D893-5E4A-20AA22DD681E}"/>
              </a:ext>
            </a:extLst>
          </p:cNvPr>
          <p:cNvSpPr>
            <a:spLocks noGrp="1"/>
          </p:cNvSpPr>
          <p:nvPr>
            <p:ph type="title"/>
          </p:nvPr>
        </p:nvSpPr>
        <p:spPr>
          <a:xfrm>
            <a:off x="588263" y="457201"/>
            <a:ext cx="11018520" cy="553998"/>
          </a:xfrm>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Agents and Conversational AI</a:t>
            </a:r>
          </a:p>
        </p:txBody>
      </p:sp>
      <p:sp>
        <p:nvSpPr>
          <p:cNvPr id="58" name="Rectangle: Rounded Corners 57">
            <a:extLst>
              <a:ext uri="{FF2B5EF4-FFF2-40B4-BE49-F238E27FC236}">
                <a16:creationId xmlns:a16="http://schemas.microsoft.com/office/drawing/2014/main" id="{B8AB2B27-D98F-7A12-88BB-B2CED1244C5B}"/>
              </a:ext>
              <a:ext uri="{C183D7F6-B498-43B3-948B-1728B52AA6E4}">
                <adec:decorative xmlns:adec="http://schemas.microsoft.com/office/drawing/2017/decorative" val="0"/>
              </a:ext>
            </a:extLst>
          </p:cNvPr>
          <p:cNvSpPr/>
          <p:nvPr/>
        </p:nvSpPr>
        <p:spPr bwMode="auto">
          <a:xfrm>
            <a:off x="1135658"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 Microsoft 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M365 apps</a:t>
            </a:r>
          </a:p>
        </p:txBody>
      </p:sp>
      <p:sp>
        <p:nvSpPr>
          <p:cNvPr id="50" name="Rectangle: Rounded Corners 49">
            <a:extLst>
              <a:ext uri="{FF2B5EF4-FFF2-40B4-BE49-F238E27FC236}">
                <a16:creationId xmlns:a16="http://schemas.microsoft.com/office/drawing/2014/main" id="{77392069-E207-CCD6-CF93-58E29942151D}"/>
              </a:ext>
            </a:extLst>
          </p:cNvPr>
          <p:cNvSpPr/>
          <p:nvPr/>
        </p:nvSpPr>
        <p:spPr bwMode="auto">
          <a:xfrm>
            <a:off x="3589113"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Business Applications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and Low Code</a:t>
            </a:r>
            <a:endPar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endParaRPr>
          </a:p>
        </p:txBody>
      </p:sp>
      <p:sp>
        <p:nvSpPr>
          <p:cNvPr id="10" name="Rectangle: Rounded Corners 9">
            <a:extLst>
              <a:ext uri="{FF2B5EF4-FFF2-40B4-BE49-F238E27FC236}">
                <a16:creationId xmlns:a16="http://schemas.microsoft.com/office/drawing/2014/main" id="{C46C61A0-2766-41F6-5FE1-7C2D9A611D44}"/>
              </a:ext>
            </a:extLst>
          </p:cNvPr>
          <p:cNvSpPr/>
          <p:nvPr/>
        </p:nvSpPr>
        <p:spPr bwMode="auto">
          <a:xfrm>
            <a:off x="6042568"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Other Microsoft Copilot Experiences</a:t>
            </a:r>
          </a:p>
        </p:txBody>
      </p:sp>
      <p:sp>
        <p:nvSpPr>
          <p:cNvPr id="57" name="Rectangle: Rounded Corners 56">
            <a:extLst>
              <a:ext uri="{FF2B5EF4-FFF2-40B4-BE49-F238E27FC236}">
                <a16:creationId xmlns:a16="http://schemas.microsoft.com/office/drawing/2014/main" id="{4A4B3BE0-690E-33C0-853D-B90E5FA31702}"/>
              </a:ext>
            </a:extLst>
          </p:cNvPr>
          <p:cNvSpPr/>
          <p:nvPr/>
        </p:nvSpPr>
        <p:spPr bwMode="auto">
          <a:xfrm>
            <a:off x="8496023"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Custom agents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Custom agents and bots </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enterprises and third parties</a:t>
            </a:r>
          </a:p>
        </p:txBody>
      </p:sp>
      <p:sp>
        <p:nvSpPr>
          <p:cNvPr id="14" name="Rectangle: Rounded Corners 4">
            <a:extLst>
              <a:ext uri="{FF2B5EF4-FFF2-40B4-BE49-F238E27FC236}">
                <a16:creationId xmlns:a16="http://schemas.microsoft.com/office/drawing/2014/main" id="{E938C43D-32E4-3B97-7491-AC51D6BE870C}"/>
              </a:ext>
              <a:ext uri="{C183D7F6-B498-43B3-948B-1728B52AA6E4}">
                <adec:decorative xmlns:adec="http://schemas.microsoft.com/office/drawing/2017/decorative" val="0"/>
              </a:ext>
            </a:extLst>
          </p:cNvPr>
          <p:cNvSpPr/>
          <p:nvPr/>
        </p:nvSpPr>
        <p:spPr>
          <a:xfrm>
            <a:off x="1524000" y="2661012"/>
            <a:ext cx="1711413" cy="1237748"/>
          </a:xfrm>
          <a:prstGeom prst="roundRect">
            <a:avLst>
              <a:gd name="adj" fmla="val 7286"/>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51" name="Rectangle: Rounded Corners 50">
            <a:extLst>
              <a:ext uri="{FF2B5EF4-FFF2-40B4-BE49-F238E27FC236}">
                <a16:creationId xmlns:a16="http://schemas.microsoft.com/office/drawing/2014/main" id="{26066568-FD37-0568-41A1-6B79ED0A6027}"/>
              </a:ext>
            </a:extLst>
          </p:cNvPr>
          <p:cNvSpPr/>
          <p:nvPr/>
        </p:nvSpPr>
        <p:spPr bwMode="auto">
          <a:xfrm>
            <a:off x="4027623" y="2462045"/>
            <a:ext cx="1689324" cy="448724"/>
          </a:xfrm>
          <a:prstGeom prst="roundRect">
            <a:avLst>
              <a:gd name="adj" fmla="val 15593"/>
            </a:avLst>
          </a:prstGeom>
          <a:solidFill>
            <a:schemeClr val="bg2">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Copilot for Sales</a:t>
            </a:r>
          </a:p>
        </p:txBody>
      </p:sp>
      <p:sp>
        <p:nvSpPr>
          <p:cNvPr id="52" name="Rectangle: Rounded Corners 51">
            <a:extLst>
              <a:ext uri="{FF2B5EF4-FFF2-40B4-BE49-F238E27FC236}">
                <a16:creationId xmlns:a16="http://schemas.microsoft.com/office/drawing/2014/main" id="{3D4ED7C5-6CBF-1E63-D765-E9D968303B4D}"/>
              </a:ext>
            </a:extLst>
          </p:cNvPr>
          <p:cNvSpPr/>
          <p:nvPr/>
        </p:nvSpPr>
        <p:spPr bwMode="auto">
          <a:xfrm>
            <a:off x="4024104" y="2985037"/>
            <a:ext cx="1696362" cy="448724"/>
          </a:xfrm>
          <a:prstGeom prst="roundRect">
            <a:avLst>
              <a:gd name="adj" fmla="val 13470"/>
            </a:avLst>
          </a:prstGeom>
          <a:solidFill>
            <a:schemeClr val="bg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Copilot for Service</a:t>
            </a:r>
          </a:p>
        </p:txBody>
      </p:sp>
      <p:sp>
        <p:nvSpPr>
          <p:cNvPr id="220" name="Rectangle: Rounded Corners 4">
            <a:extLst>
              <a:ext uri="{FF2B5EF4-FFF2-40B4-BE49-F238E27FC236}">
                <a16:creationId xmlns:a16="http://schemas.microsoft.com/office/drawing/2014/main" id="{575793C0-7D78-AF9A-A77B-DA4A57D4A9C7}"/>
              </a:ext>
              <a:ext uri="{C183D7F6-B498-43B3-948B-1728B52AA6E4}">
                <adec:decorative xmlns:adec="http://schemas.microsoft.com/office/drawing/2017/decorative" val="0"/>
              </a:ext>
            </a:extLst>
          </p:cNvPr>
          <p:cNvSpPr/>
          <p:nvPr/>
        </p:nvSpPr>
        <p:spPr>
          <a:xfrm>
            <a:off x="4016579" y="3508029"/>
            <a:ext cx="1711412" cy="589698"/>
          </a:xfrm>
          <a:prstGeom prst="roundRect">
            <a:avLst>
              <a:gd name="adj" fmla="val 10206"/>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sp>
        <p:nvSpPr>
          <p:cNvPr id="5" name="Rectangle: Rounded Corners 4">
            <a:extLst>
              <a:ext uri="{FF2B5EF4-FFF2-40B4-BE49-F238E27FC236}">
                <a16:creationId xmlns:a16="http://schemas.microsoft.com/office/drawing/2014/main" id="{EF70CFAB-6157-9060-CC43-CC1E68A54ABB}"/>
              </a:ext>
              <a:ext uri="{C183D7F6-B498-43B3-948B-1728B52AA6E4}">
                <adec:decorative xmlns:adec="http://schemas.microsoft.com/office/drawing/2017/decorative" val="0"/>
              </a:ext>
            </a:extLst>
          </p:cNvPr>
          <p:cNvSpPr/>
          <p:nvPr/>
        </p:nvSpPr>
        <p:spPr bwMode="auto">
          <a:xfrm>
            <a:off x="6494107" y="2976266"/>
            <a:ext cx="1696362" cy="607241"/>
          </a:xfrm>
          <a:prstGeom prst="roundRect">
            <a:avLst>
              <a:gd name="adj" fmla="val 7102"/>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91440" rIns="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a:ea typeface="+mn-ea"/>
                <a:cs typeface="+mn-cs"/>
              </a:rPr>
              <a:t>…</a:t>
            </a:r>
          </a:p>
        </p:txBody>
      </p:sp>
      <p:sp>
        <p:nvSpPr>
          <p:cNvPr id="56" name="Rectangle: Rounded Corners 55">
            <a:extLst>
              <a:ext uri="{FF2B5EF4-FFF2-40B4-BE49-F238E27FC236}">
                <a16:creationId xmlns:a16="http://schemas.microsoft.com/office/drawing/2014/main" id="{7D7BEB8D-C3D2-777D-D807-65A57FFACACD}"/>
              </a:ext>
            </a:extLst>
          </p:cNvPr>
          <p:cNvSpPr/>
          <p:nvPr/>
        </p:nvSpPr>
        <p:spPr bwMode="auto">
          <a:xfrm>
            <a:off x="8971638" y="2661013"/>
            <a:ext cx="1696362" cy="1237747"/>
          </a:xfrm>
          <a:prstGeom prst="roundRect">
            <a:avLst>
              <a:gd name="adj" fmla="val 7102"/>
            </a:avLst>
          </a:prstGeom>
          <a:solidFill>
            <a:schemeClr val="tx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Custom</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Enterprise</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agents</a:t>
            </a:r>
          </a:p>
        </p:txBody>
      </p:sp>
      <p:sp>
        <p:nvSpPr>
          <p:cNvPr id="54" name="Rectangle: Rounded Corners 53">
            <a:extLst>
              <a:ext uri="{FF2B5EF4-FFF2-40B4-BE49-F238E27FC236}">
                <a16:creationId xmlns:a16="http://schemas.microsoft.com/office/drawing/2014/main" id="{0EDC7A70-8938-7154-F4B2-D3FD340D7F1B}"/>
              </a:ext>
            </a:extLst>
          </p:cNvPr>
          <p:cNvSpPr/>
          <p:nvPr/>
        </p:nvSpPr>
        <p:spPr bwMode="auto">
          <a:xfrm>
            <a:off x="1524000" y="4301934"/>
            <a:ext cx="9144000"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a:ln>
                  <a:noFill/>
                </a:ln>
                <a:solidFill>
                  <a:srgbClr val="FFFFFF"/>
                </a:solidFill>
                <a:effectLst/>
                <a:uLnTx/>
                <a:uFillTx/>
                <a:latin typeface="Segoe UI"/>
                <a:ea typeface="+mn-ea"/>
                <a:cs typeface="+mn-cs"/>
              </a:rPr>
            </a:br>
            <a:br>
              <a:rPr kumimoji="0" lang="en-US" sz="200" b="0" i="0" u="none" strike="noStrike" kern="0" cap="none" spc="0" normalizeH="0" baseline="0" noProof="0">
                <a:ln>
                  <a:noFill/>
                </a:ln>
                <a:solidFill>
                  <a:srgbClr val="FFFFFF"/>
                </a:solidFill>
                <a:effectLst/>
                <a:uLnTx/>
                <a:uFillTx/>
                <a:latin typeface="Segoe UI"/>
                <a:ea typeface="+mn-ea"/>
                <a:cs typeface="+mn-cs"/>
              </a:rPr>
            </a:br>
            <a:r>
              <a:rPr kumimoji="0" lang="en-US" sz="1400" b="1" i="0" u="none" strike="noStrike" kern="0" cap="none" spc="0" normalizeH="0" baseline="0" noProof="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a:ln>
                  <a:noFill/>
                </a:ln>
                <a:solidFill>
                  <a:srgbClr val="FFFFFF"/>
                </a:solidFill>
                <a:effectLst/>
                <a:uLnTx/>
                <a:uFillTx/>
                <a:latin typeface="Segoe UI"/>
                <a:ea typeface="+mn-ea"/>
                <a:cs typeface="+mn-cs"/>
              </a:rPr>
              <a:t>1st party agents |  </a:t>
            </a:r>
            <a:r>
              <a:rPr kumimoji="0" lang="en-US" sz="1400" b="1" i="0" u="none" strike="noStrike" kern="0" cap="none" spc="0" normalizeH="0" baseline="0" noProof="0">
                <a:ln>
                  <a:noFill/>
                </a:ln>
                <a:solidFill>
                  <a:srgbClr val="FFFFFF"/>
                </a:solidFill>
                <a:effectLst/>
                <a:uLnTx/>
                <a:uFillTx/>
                <a:latin typeface="Segoe UI"/>
                <a:ea typeface="+mn-ea"/>
                <a:cs typeface="+mn-cs"/>
              </a:rPr>
              <a:t>Build custom </a:t>
            </a:r>
            <a:r>
              <a:rPr kumimoji="0" lang="en-US" sz="1400" b="0" i="0" u="none" strike="noStrike" kern="0" cap="none" spc="0" normalizeH="0" baseline="0" noProof="0">
                <a:ln>
                  <a:noFill/>
                </a:ln>
                <a:solidFill>
                  <a:srgbClr val="FFFFFF"/>
                </a:solidFill>
                <a:effectLst/>
                <a:uLnTx/>
                <a:uFillTx/>
                <a:latin typeface="Segoe UI"/>
                <a:ea typeface="+mn-ea"/>
                <a:cs typeface="+mn-cs"/>
              </a:rPr>
              <a:t>agents</a:t>
            </a:r>
          </a:p>
        </p:txBody>
      </p:sp>
      <p:sp>
        <p:nvSpPr>
          <p:cNvPr id="60" name="Rectangle: Rounded Corners 59">
            <a:extLst>
              <a:ext uri="{FF2B5EF4-FFF2-40B4-BE49-F238E27FC236}">
                <a16:creationId xmlns:a16="http://schemas.microsoft.com/office/drawing/2014/main" id="{B35B6B80-1C50-7EFD-2857-839B5990CB88}"/>
              </a:ext>
            </a:extLst>
          </p:cNvPr>
          <p:cNvSpPr/>
          <p:nvPr/>
        </p:nvSpPr>
        <p:spPr bwMode="auto">
          <a:xfrm>
            <a:off x="1524000"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Framework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 SDK</a:t>
            </a:r>
          </a:p>
        </p:txBody>
      </p:sp>
      <p:sp>
        <p:nvSpPr>
          <p:cNvPr id="61" name="Rectangle: Rounded Corners 60">
            <a:extLst>
              <a:ext uri="{FF2B5EF4-FFF2-40B4-BE49-F238E27FC236}">
                <a16:creationId xmlns:a16="http://schemas.microsoft.com/office/drawing/2014/main" id="{74BFE722-53E7-6E9D-9D7E-69B4885E2591}"/>
              </a:ext>
            </a:extLst>
          </p:cNvPr>
          <p:cNvSpPr/>
          <p:nvPr/>
        </p:nvSpPr>
        <p:spPr bwMode="auto">
          <a:xfrm>
            <a:off x="3096768"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Service Channels</a:t>
            </a:r>
          </a:p>
        </p:txBody>
      </p:sp>
      <p:sp>
        <p:nvSpPr>
          <p:cNvPr id="62" name="Rectangle: Rounded Corners 61">
            <a:extLst>
              <a:ext uri="{FF2B5EF4-FFF2-40B4-BE49-F238E27FC236}">
                <a16:creationId xmlns:a16="http://schemas.microsoft.com/office/drawing/2014/main" id="{016E1757-2E7D-7A25-856F-1A2C9633D2B6}"/>
              </a:ext>
            </a:extLst>
          </p:cNvPr>
          <p:cNvSpPr/>
          <p:nvPr/>
        </p:nvSpPr>
        <p:spPr bwMode="auto">
          <a:xfrm>
            <a:off x="4669536"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Azure AI Studio</a:t>
            </a:r>
          </a:p>
        </p:txBody>
      </p:sp>
      <p:sp>
        <p:nvSpPr>
          <p:cNvPr id="63" name="Rectangle: Rounded Corners 62">
            <a:extLst>
              <a:ext uri="{FF2B5EF4-FFF2-40B4-BE49-F238E27FC236}">
                <a16:creationId xmlns:a16="http://schemas.microsoft.com/office/drawing/2014/main" id="{0FE47A70-7DA0-6739-829B-5D925D77A8BD}"/>
              </a:ext>
            </a:extLst>
          </p:cNvPr>
          <p:cNvSpPr/>
          <p:nvPr/>
        </p:nvSpPr>
        <p:spPr bwMode="auto">
          <a:xfrm>
            <a:off x="6242304"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Azure Cognitive Services</a:t>
            </a:r>
          </a:p>
        </p:txBody>
      </p:sp>
      <p:sp>
        <p:nvSpPr>
          <p:cNvPr id="192" name="Rectangle: Rounded Corners 191">
            <a:extLst>
              <a:ext uri="{FF2B5EF4-FFF2-40B4-BE49-F238E27FC236}">
                <a16:creationId xmlns:a16="http://schemas.microsoft.com/office/drawing/2014/main" id="{300AAC0E-ADDD-8625-0F1B-D6CF20C7B185}"/>
              </a:ext>
            </a:extLst>
          </p:cNvPr>
          <p:cNvSpPr/>
          <p:nvPr/>
        </p:nvSpPr>
        <p:spPr bwMode="auto">
          <a:xfrm>
            <a:off x="7815072"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Power Platform Connectors</a:t>
            </a:r>
          </a:p>
        </p:txBody>
      </p:sp>
      <p:sp>
        <p:nvSpPr>
          <p:cNvPr id="193" name="Rectangle: Rounded Corners 192">
            <a:extLst>
              <a:ext uri="{FF2B5EF4-FFF2-40B4-BE49-F238E27FC236}">
                <a16:creationId xmlns:a16="http://schemas.microsoft.com/office/drawing/2014/main" id="{7AF46FA2-C507-89C2-3B7B-F7C39EF0202D}"/>
              </a:ext>
            </a:extLst>
          </p:cNvPr>
          <p:cNvSpPr/>
          <p:nvPr/>
        </p:nvSpPr>
        <p:spPr bwMode="auto">
          <a:xfrm>
            <a:off x="9387840"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AI Builder</a:t>
            </a:r>
          </a:p>
        </p:txBody>
      </p:sp>
      <p:pic>
        <p:nvPicPr>
          <p:cNvPr id="53" name="Graphic 52">
            <a:extLst>
              <a:ext uri="{FF2B5EF4-FFF2-40B4-BE49-F238E27FC236}">
                <a16:creationId xmlns:a16="http://schemas.microsoft.com/office/drawing/2014/main" id="{5C58ED1D-144B-3C2C-4557-BBC63945301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99905" y="2976267"/>
            <a:ext cx="607238" cy="607238"/>
          </a:xfrm>
          <a:prstGeom prst="rect">
            <a:avLst/>
          </a:prstGeom>
        </p:spPr>
      </p:pic>
      <p:pic>
        <p:nvPicPr>
          <p:cNvPr id="59" name="Graphic 58">
            <a:extLst>
              <a:ext uri="{FF2B5EF4-FFF2-40B4-BE49-F238E27FC236}">
                <a16:creationId xmlns:a16="http://schemas.microsoft.com/office/drawing/2014/main" id="{CEB8B127-2CDB-6F15-2FF4-BD2B6EF42B5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2377" y="2976267"/>
            <a:ext cx="607238" cy="607238"/>
          </a:xfrm>
          <a:prstGeom prst="rect">
            <a:avLst/>
          </a:prstGeom>
        </p:spPr>
      </p:pic>
      <p:pic>
        <p:nvPicPr>
          <p:cNvPr id="2" name="Graphic 1">
            <a:extLst>
              <a:ext uri="{FF2B5EF4-FFF2-40B4-BE49-F238E27FC236}">
                <a16:creationId xmlns:a16="http://schemas.microsoft.com/office/drawing/2014/main" id="{6D836D92-8D3F-E812-385C-C1FA8C316D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7434" y="2976267"/>
            <a:ext cx="607238" cy="607238"/>
          </a:xfrm>
          <a:prstGeom prst="rect">
            <a:avLst/>
          </a:prstGeom>
        </p:spPr>
      </p:pic>
      <p:cxnSp>
        <p:nvCxnSpPr>
          <p:cNvPr id="197" name="Straight Connector 196">
            <a:extLst>
              <a:ext uri="{FF2B5EF4-FFF2-40B4-BE49-F238E27FC236}">
                <a16:creationId xmlns:a16="http://schemas.microsoft.com/office/drawing/2014/main" id="{200234ED-C90D-6A95-AE9A-0EA1E386F809}"/>
              </a:ext>
              <a:ext uri="{C183D7F6-B498-43B3-948B-1728B52AA6E4}">
                <adec:decorative xmlns:adec="http://schemas.microsoft.com/office/drawing/2017/decorative" val="1"/>
              </a:ext>
            </a:extLst>
          </p:cNvPr>
          <p:cNvCxnSpPr>
            <a:cxnSpLocks/>
          </p:cNvCxnSpPr>
          <p:nvPr/>
        </p:nvCxnSpPr>
        <p:spPr>
          <a:xfrm>
            <a:off x="9157309"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6" name="Straight Connector 5">
            <a:extLst>
              <a:ext uri="{FF2B5EF4-FFF2-40B4-BE49-F238E27FC236}">
                <a16:creationId xmlns:a16="http://schemas.microsoft.com/office/drawing/2014/main" id="{A7F96904-AFEB-5127-6DCC-7F2418411D6C}"/>
              </a:ext>
              <a:ext uri="{C183D7F6-B498-43B3-948B-1728B52AA6E4}">
                <adec:decorative xmlns:adec="http://schemas.microsoft.com/office/drawing/2017/decorative" val="1"/>
              </a:ext>
            </a:extLst>
          </p:cNvPr>
          <p:cNvCxnSpPr>
            <a:cxnSpLocks/>
          </p:cNvCxnSpPr>
          <p:nvPr/>
        </p:nvCxnSpPr>
        <p:spPr>
          <a:xfrm>
            <a:off x="6703854"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7BB8AD03-3A3D-B006-504E-040C32B0D14B}"/>
              </a:ext>
              <a:ext uri="{C183D7F6-B498-43B3-948B-1728B52AA6E4}">
                <adec:decorative xmlns:adec="http://schemas.microsoft.com/office/drawing/2017/decorative" val="1"/>
              </a:ext>
            </a:extLst>
          </p:cNvPr>
          <p:cNvCxnSpPr>
            <a:cxnSpLocks/>
          </p:cNvCxnSpPr>
          <p:nvPr/>
        </p:nvCxnSpPr>
        <p:spPr>
          <a:xfrm>
            <a:off x="4250399"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6F7C4D36-49D1-173B-C67C-492008C683ED}"/>
              </a:ext>
              <a:ext uri="{C183D7F6-B498-43B3-948B-1728B52AA6E4}">
                <adec:decorative xmlns:adec="http://schemas.microsoft.com/office/drawing/2017/decorative" val="1"/>
              </a:ext>
            </a:extLst>
          </p:cNvPr>
          <p:cNvCxnSpPr>
            <a:cxnSpLocks/>
          </p:cNvCxnSpPr>
          <p:nvPr/>
        </p:nvCxnSpPr>
        <p:spPr>
          <a:xfrm>
            <a:off x="1796944"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4" name="Graphic 3">
            <a:extLst>
              <a:ext uri="{FF2B5EF4-FFF2-40B4-BE49-F238E27FC236}">
                <a16:creationId xmlns:a16="http://schemas.microsoft.com/office/drawing/2014/main" id="{DD63E1B4-D563-5BB3-D55C-D31933EBD330}"/>
              </a:ext>
            </a:extLst>
          </p:cNvPr>
          <p:cNvPicPr>
            <a:picLocks noChangeAspect="1"/>
          </p:cNvPicPr>
          <p:nvPr/>
        </p:nvPicPr>
        <p:blipFill>
          <a:blip r:embed="rId6"/>
          <a:srcRect/>
          <a:stretch/>
        </p:blipFill>
        <p:spPr>
          <a:xfrm>
            <a:off x="863871" y="4460051"/>
            <a:ext cx="543574" cy="543574"/>
          </a:xfrm>
          <a:prstGeom prst="rect">
            <a:avLst/>
          </a:prstGeom>
        </p:spPr>
      </p:pic>
    </p:spTree>
    <p:extLst>
      <p:ext uri="{BB962C8B-B14F-4D97-AF65-F5344CB8AC3E}">
        <p14:creationId xmlns:p14="http://schemas.microsoft.com/office/powerpoint/2010/main" val="3761102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7B5951-FFA3-F02B-3E49-76F53FAF5844}"/>
              </a:ext>
            </a:extLst>
          </p:cNvPr>
          <p:cNvSpPr>
            <a:spLocks noGrp="1"/>
          </p:cNvSpPr>
          <p:nvPr>
            <p:ph type="body" sz="quarter" idx="10"/>
          </p:nvPr>
        </p:nvSpPr>
        <p:spPr>
          <a:xfrm>
            <a:off x="3119828" y="1679713"/>
            <a:ext cx="7745698" cy="2829437"/>
          </a:xfrm>
        </p:spPr>
        <p:txBody>
          <a:bodyPr lIns="91440" tIns="45720" rIns="91440" bIns="45720" anchor="ctr" anchorCtr="0">
            <a:noAutofit/>
          </a:bodyPr>
          <a:lstStyle/>
          <a:p>
            <a:r>
              <a:rPr lang="en-US">
                <a:latin typeface="+mj-lt"/>
                <a:cs typeface="Segoe UI"/>
              </a:rPr>
              <a:t>Microsoft Copilot Studio </a:t>
            </a:r>
            <a:r>
              <a:rPr lang="en-US">
                <a:solidFill>
                  <a:srgbClr val="0078D4"/>
                </a:solidFill>
                <a:latin typeface="+mj-lt"/>
                <a:cs typeface="Segoe UI"/>
              </a:rPr>
              <a:t>Implementation Guide</a:t>
            </a:r>
            <a:endParaRPr lang="en-US">
              <a:solidFill>
                <a:srgbClr val="0078D4"/>
              </a:solidFill>
              <a:latin typeface="+mj-lt"/>
            </a:endParaRPr>
          </a:p>
        </p:txBody>
      </p:sp>
      <p:sp>
        <p:nvSpPr>
          <p:cNvPr id="4" name="Text Placeholder 3">
            <a:extLst>
              <a:ext uri="{FF2B5EF4-FFF2-40B4-BE49-F238E27FC236}">
                <a16:creationId xmlns:a16="http://schemas.microsoft.com/office/drawing/2014/main" id="{F83F43F2-80E7-6306-2BF8-B3A7F6AF156F}"/>
              </a:ext>
            </a:extLst>
          </p:cNvPr>
          <p:cNvSpPr>
            <a:spLocks noGrp="1"/>
          </p:cNvSpPr>
          <p:nvPr>
            <p:ph type="body" sz="quarter" idx="11"/>
          </p:nvPr>
        </p:nvSpPr>
        <p:spPr>
          <a:xfrm>
            <a:off x="3248893" y="4376375"/>
            <a:ext cx="7745695" cy="265550"/>
          </a:xfrm>
        </p:spPr>
        <p:txBody>
          <a:bodyPr/>
          <a:lstStyle/>
          <a:p>
            <a:r>
              <a:rPr lang="en-US" dirty="0"/>
              <a:t>Version 2.2</a:t>
            </a:r>
          </a:p>
        </p:txBody>
      </p:sp>
    </p:spTree>
    <p:extLst>
      <p:ext uri="{BB962C8B-B14F-4D97-AF65-F5344CB8AC3E}">
        <p14:creationId xmlns:p14="http://schemas.microsoft.com/office/powerpoint/2010/main" val="259562242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D93E-B5A6-61D2-E08B-C08EE962FBE8}"/>
              </a:ext>
            </a:extLst>
          </p:cNvPr>
          <p:cNvSpPr>
            <a:spLocks noGrp="1"/>
          </p:cNvSpPr>
          <p:nvPr>
            <p:ph type="title"/>
          </p:nvPr>
        </p:nvSpPr>
        <p:spPr/>
        <p:txBody>
          <a:bodyPr/>
          <a:lstStyle/>
          <a:p>
            <a:r>
              <a:rPr lang="en-US"/>
              <a:t>Copilot Studio </a:t>
            </a:r>
            <a:r>
              <a:rPr lang="en-US">
                <a:solidFill>
                  <a:srgbClr val="0078D4"/>
                </a:solidFill>
              </a:rPr>
              <a:t>Core Capabilities</a:t>
            </a:r>
          </a:p>
        </p:txBody>
      </p:sp>
      <p:grpSp>
        <p:nvGrpSpPr>
          <p:cNvPr id="23" name="Group 22" descr="Table outlining Copilot Studio's core capabilities.">
            <a:extLst>
              <a:ext uri="{FF2B5EF4-FFF2-40B4-BE49-F238E27FC236}">
                <a16:creationId xmlns:a16="http://schemas.microsoft.com/office/drawing/2014/main" id="{DEAFEA05-5747-F707-6FAF-7D6AECF28FCA}"/>
              </a:ext>
            </a:extLst>
          </p:cNvPr>
          <p:cNvGrpSpPr/>
          <p:nvPr/>
        </p:nvGrpSpPr>
        <p:grpSpPr>
          <a:xfrm>
            <a:off x="668654" y="1485487"/>
            <a:ext cx="10854693" cy="4612061"/>
            <a:chOff x="668654" y="1485487"/>
            <a:chExt cx="10854693" cy="4612061"/>
          </a:xfrm>
        </p:grpSpPr>
        <p:sp>
          <p:nvSpPr>
            <p:cNvPr id="11" name="Rectangle: Rounded Corners 10">
              <a:extLst>
                <a:ext uri="{FF2B5EF4-FFF2-40B4-BE49-F238E27FC236}">
                  <a16:creationId xmlns:a16="http://schemas.microsoft.com/office/drawing/2014/main" id="{F3A47C81-823A-6226-EB2A-900DC8A17D03}"/>
                </a:ext>
                <a:ext uri="{C183D7F6-B498-43B3-948B-1728B52AA6E4}">
                  <adec:decorative xmlns:adec="http://schemas.microsoft.com/office/drawing/2017/decorative" val="1"/>
                </a:ext>
              </a:extLst>
            </p:cNvPr>
            <p:cNvSpPr/>
            <p:nvPr/>
          </p:nvSpPr>
          <p:spPr bwMode="auto">
            <a:xfrm>
              <a:off x="670318" y="1485487"/>
              <a:ext cx="10851364" cy="4589201"/>
            </a:xfrm>
            <a:prstGeom prst="roundRect">
              <a:avLst>
                <a:gd name="adj" fmla="val 3709"/>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B0457888-7743-4221-FC6E-035C0C9FF8F9}"/>
                </a:ext>
              </a:extLst>
            </p:cNvPr>
            <p:cNvSpPr/>
            <p:nvPr/>
          </p:nvSpPr>
          <p:spPr bwMode="auto">
            <a:xfrm>
              <a:off x="668654" y="5737889"/>
              <a:ext cx="10854693" cy="359659"/>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End-to-end conversational AI platform</a:t>
              </a:r>
            </a:p>
          </p:txBody>
        </p:sp>
        <p:sp>
          <p:nvSpPr>
            <p:cNvPr id="66" name="Rectangle 65">
              <a:extLst>
                <a:ext uri="{FF2B5EF4-FFF2-40B4-BE49-F238E27FC236}">
                  <a16:creationId xmlns:a16="http://schemas.microsoft.com/office/drawing/2014/main" id="{EC654F9E-F817-E9B2-EDD6-CDE866BD0246}"/>
                </a:ext>
              </a:extLst>
            </p:cNvPr>
            <p:cNvSpPr/>
            <p:nvPr/>
          </p:nvSpPr>
          <p:spPr bwMode="auto">
            <a:xfrm>
              <a:off x="2416423" y="4320010"/>
              <a:ext cx="8919634"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1F771CA-244A-B7AD-5ADF-A18D9442A0AA}"/>
                </a:ext>
              </a:extLst>
            </p:cNvPr>
            <p:cNvSpPr/>
            <p:nvPr/>
          </p:nvSpPr>
          <p:spPr bwMode="auto">
            <a:xfrm>
              <a:off x="855937" y="438500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Pro-Dev Extensibility</a:t>
              </a:r>
            </a:p>
          </p:txBody>
        </p:sp>
        <p:sp>
          <p:nvSpPr>
            <p:cNvPr id="27" name="TextBox 26">
              <a:extLst>
                <a:ext uri="{FF2B5EF4-FFF2-40B4-BE49-F238E27FC236}">
                  <a16:creationId xmlns:a16="http://schemas.microsoft.com/office/drawing/2014/main" id="{50FB1EBB-5D63-9F75-714D-1B0EB84C8130}"/>
                </a:ext>
              </a:extLst>
            </p:cNvPr>
            <p:cNvSpPr txBox="1"/>
            <p:nvPr/>
          </p:nvSpPr>
          <p:spPr>
            <a:xfrm>
              <a:off x="3997034" y="4414100"/>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Bring your own Model (BYOM)*</a:t>
              </a:r>
            </a:p>
          </p:txBody>
        </p:sp>
        <p:sp>
          <p:nvSpPr>
            <p:cNvPr id="37" name="TextBox 36">
              <a:extLst>
                <a:ext uri="{FF2B5EF4-FFF2-40B4-BE49-F238E27FC236}">
                  <a16:creationId xmlns:a16="http://schemas.microsoft.com/office/drawing/2014/main" id="{4801A82C-B214-D7BF-B7A6-AD7894748119}"/>
                </a:ext>
              </a:extLst>
            </p:cNvPr>
            <p:cNvSpPr txBox="1"/>
            <p:nvPr/>
          </p:nvSpPr>
          <p:spPr>
            <a:xfrm>
              <a:off x="5387734" y="4427703"/>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Azure Bot Framework Skills</a:t>
              </a:r>
            </a:p>
          </p:txBody>
        </p:sp>
        <p:sp>
          <p:nvSpPr>
            <p:cNvPr id="39" name="TextBox 38">
              <a:extLst>
                <a:ext uri="{FF2B5EF4-FFF2-40B4-BE49-F238E27FC236}">
                  <a16:creationId xmlns:a16="http://schemas.microsoft.com/office/drawing/2014/main" id="{2F2EEEE9-8A29-0B34-13FE-CE179A227856}"/>
                </a:ext>
              </a:extLst>
            </p:cNvPr>
            <p:cNvSpPr txBox="1"/>
            <p:nvPr/>
          </p:nvSpPr>
          <p:spPr>
            <a:xfrm>
              <a:off x="2606334" y="4414100"/>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DIY gen AI</a:t>
              </a:r>
            </a:p>
          </p:txBody>
        </p:sp>
        <p:sp>
          <p:nvSpPr>
            <p:cNvPr id="40" name="TextBox 39">
              <a:extLst>
                <a:ext uri="{FF2B5EF4-FFF2-40B4-BE49-F238E27FC236}">
                  <a16:creationId xmlns:a16="http://schemas.microsoft.com/office/drawing/2014/main" id="{8B025F2A-F9D8-9AB2-4456-05CCA38D69DD}"/>
                </a:ext>
              </a:extLst>
            </p:cNvPr>
            <p:cNvSpPr txBox="1"/>
            <p:nvPr/>
          </p:nvSpPr>
          <p:spPr>
            <a:xfrm>
              <a:off x="6780513" y="4427703"/>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Knowledge base extension</a:t>
              </a:r>
            </a:p>
          </p:txBody>
        </p:sp>
        <p:cxnSp>
          <p:nvCxnSpPr>
            <p:cNvPr id="73" name="Straight Connector 72">
              <a:extLst>
                <a:ext uri="{FF2B5EF4-FFF2-40B4-BE49-F238E27FC236}">
                  <a16:creationId xmlns:a16="http://schemas.microsoft.com/office/drawing/2014/main" id="{8B897411-23B7-3062-5DF9-DE420E9ECA37}"/>
                </a:ext>
              </a:extLst>
            </p:cNvPr>
            <p:cNvCxnSpPr>
              <a:cxnSpLocks/>
            </p:cNvCxnSpPr>
            <p:nvPr/>
          </p:nvCxnSpPr>
          <p:spPr>
            <a:xfrm>
              <a:off x="855937" y="2285847"/>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192BE58-4518-5DBA-DB5B-CCAFEBD96253}"/>
                </a:ext>
              </a:extLst>
            </p:cNvPr>
            <p:cNvCxnSpPr>
              <a:cxnSpLocks/>
            </p:cNvCxnSpPr>
            <p:nvPr/>
          </p:nvCxnSpPr>
          <p:spPr>
            <a:xfrm>
              <a:off x="855937" y="2954470"/>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7AB7AEE-5EE8-F14C-7132-909F8EBB7483}"/>
                </a:ext>
              </a:extLst>
            </p:cNvPr>
            <p:cNvCxnSpPr>
              <a:cxnSpLocks/>
            </p:cNvCxnSpPr>
            <p:nvPr/>
          </p:nvCxnSpPr>
          <p:spPr>
            <a:xfrm>
              <a:off x="855937" y="361147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14247DF-9982-C537-5C2A-EF2250FD86D5}"/>
                </a:ext>
              </a:extLst>
            </p:cNvPr>
            <p:cNvCxnSpPr>
              <a:cxnSpLocks/>
            </p:cNvCxnSpPr>
            <p:nvPr/>
          </p:nvCxnSpPr>
          <p:spPr>
            <a:xfrm>
              <a:off x="855937" y="4268478"/>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2AA42D4-ED45-D364-AC46-398E3B0EDD68}"/>
                </a:ext>
              </a:extLst>
            </p:cNvPr>
            <p:cNvCxnSpPr>
              <a:cxnSpLocks/>
            </p:cNvCxnSpPr>
            <p:nvPr/>
          </p:nvCxnSpPr>
          <p:spPr>
            <a:xfrm>
              <a:off x="855937" y="4925482"/>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0A84F3D-C21C-6E08-B620-C1A83DE8F08A}"/>
                </a:ext>
              </a:extLst>
            </p:cNvPr>
            <p:cNvSpPr/>
            <p:nvPr/>
          </p:nvSpPr>
          <p:spPr bwMode="auto">
            <a:xfrm>
              <a:off x="2416423" y="2337379"/>
              <a:ext cx="8919636" cy="5655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ACD650B0-61AE-C6AE-98CE-7591AEECE6DE}"/>
                </a:ext>
              </a:extLst>
            </p:cNvPr>
            <p:cNvSpPr/>
            <p:nvPr/>
          </p:nvSpPr>
          <p:spPr bwMode="auto">
            <a:xfrm>
              <a:off x="855937" y="2408178"/>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Conversation Design</a:t>
              </a:r>
            </a:p>
          </p:txBody>
        </p:sp>
        <p:sp>
          <p:nvSpPr>
            <p:cNvPr id="19" name="TextBox 18">
              <a:extLst>
                <a:ext uri="{FF2B5EF4-FFF2-40B4-BE49-F238E27FC236}">
                  <a16:creationId xmlns:a16="http://schemas.microsoft.com/office/drawing/2014/main" id="{0AB4161B-6314-B13F-5A27-3A7B2559D3D4}"/>
                </a:ext>
              </a:extLst>
            </p:cNvPr>
            <p:cNvSpPr txBox="1"/>
            <p:nvPr/>
          </p:nvSpPr>
          <p:spPr>
            <a:xfrm>
              <a:off x="39970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Tailor specific topics</a:t>
              </a:r>
            </a:p>
          </p:txBody>
        </p:sp>
        <p:sp>
          <p:nvSpPr>
            <p:cNvPr id="20" name="TextBox 19">
              <a:extLst>
                <a:ext uri="{FF2B5EF4-FFF2-40B4-BE49-F238E27FC236}">
                  <a16:creationId xmlns:a16="http://schemas.microsoft.com/office/drawing/2014/main" id="{D527F050-8F40-7742-4BF3-ED65A9B686B7}"/>
                </a:ext>
              </a:extLst>
            </p:cNvPr>
            <p:cNvSpPr txBox="1"/>
            <p:nvPr/>
          </p:nvSpPr>
          <p:spPr>
            <a:xfrm>
              <a:off x="53877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Create rich + dynamic responses</a:t>
              </a:r>
            </a:p>
          </p:txBody>
        </p:sp>
        <p:sp>
          <p:nvSpPr>
            <p:cNvPr id="5" name="TextBox 4">
              <a:extLst>
                <a:ext uri="{FF2B5EF4-FFF2-40B4-BE49-F238E27FC236}">
                  <a16:creationId xmlns:a16="http://schemas.microsoft.com/office/drawing/2014/main" id="{A209ECAD-CBF2-AFAB-6CFE-B6926141D131}"/>
                </a:ext>
              </a:extLst>
            </p:cNvPr>
            <p:cNvSpPr txBox="1"/>
            <p:nvPr/>
          </p:nvSpPr>
          <p:spPr>
            <a:xfrm>
              <a:off x="26063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Build + publish custom actions</a:t>
              </a:r>
            </a:p>
          </p:txBody>
        </p:sp>
        <p:sp>
          <p:nvSpPr>
            <p:cNvPr id="21" name="TextBox 20">
              <a:extLst>
                <a:ext uri="{FF2B5EF4-FFF2-40B4-BE49-F238E27FC236}">
                  <a16:creationId xmlns:a16="http://schemas.microsoft.com/office/drawing/2014/main" id="{CB4D0EB1-FBB8-10B4-3DAE-E8E565C8A742}"/>
                </a:ext>
              </a:extLst>
            </p:cNvPr>
            <p:cNvSpPr txBox="1"/>
            <p:nvPr/>
          </p:nvSpPr>
          <p:spPr>
            <a:xfrm>
              <a:off x="6780513" y="253551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Multi-language</a:t>
              </a:r>
            </a:p>
          </p:txBody>
        </p:sp>
        <p:sp>
          <p:nvSpPr>
            <p:cNvPr id="30" name="TextBox 29">
              <a:extLst>
                <a:ext uri="{FF2B5EF4-FFF2-40B4-BE49-F238E27FC236}">
                  <a16:creationId xmlns:a16="http://schemas.microsoft.com/office/drawing/2014/main" id="{0D9648DA-463A-648F-CB3B-191DE86EB6B1}"/>
                </a:ext>
              </a:extLst>
            </p:cNvPr>
            <p:cNvSpPr txBox="1"/>
            <p:nvPr/>
          </p:nvSpPr>
          <p:spPr>
            <a:xfrm>
              <a:off x="8178499" y="253551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Multi-channel</a:t>
              </a:r>
            </a:p>
          </p:txBody>
        </p:sp>
        <p:sp>
          <p:nvSpPr>
            <p:cNvPr id="64" name="Rectangle 63">
              <a:extLst>
                <a:ext uri="{FF2B5EF4-FFF2-40B4-BE49-F238E27FC236}">
                  <a16:creationId xmlns:a16="http://schemas.microsoft.com/office/drawing/2014/main" id="{1B021036-7828-2D74-4FBF-CA0F52C8AFA9}"/>
                </a:ext>
              </a:extLst>
            </p:cNvPr>
            <p:cNvSpPr/>
            <p:nvPr/>
          </p:nvSpPr>
          <p:spPr bwMode="auto">
            <a:xfrm>
              <a:off x="2416423" y="3663006"/>
              <a:ext cx="8919634"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55FC81E1-E3A3-D9E0-3DDC-6375D34FBF1B}"/>
                </a:ext>
              </a:extLst>
            </p:cNvPr>
            <p:cNvSpPr/>
            <p:nvPr/>
          </p:nvSpPr>
          <p:spPr bwMode="auto">
            <a:xfrm>
              <a:off x="855937" y="3727996"/>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Connectivity</a:t>
              </a:r>
            </a:p>
          </p:txBody>
        </p:sp>
        <p:sp>
          <p:nvSpPr>
            <p:cNvPr id="26" name="TextBox 25">
              <a:extLst>
                <a:ext uri="{FF2B5EF4-FFF2-40B4-BE49-F238E27FC236}">
                  <a16:creationId xmlns:a16="http://schemas.microsoft.com/office/drawing/2014/main" id="{36CA6F8F-9390-698F-8976-13CA150FBE3D}"/>
                </a:ext>
              </a:extLst>
            </p:cNvPr>
            <p:cNvSpPr txBox="1"/>
            <p:nvPr/>
          </p:nvSpPr>
          <p:spPr>
            <a:xfrm>
              <a:off x="8178499"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Generative actions</a:t>
              </a:r>
            </a:p>
          </p:txBody>
        </p:sp>
        <p:sp>
          <p:nvSpPr>
            <p:cNvPr id="33" name="TextBox 32">
              <a:extLst>
                <a:ext uri="{FF2B5EF4-FFF2-40B4-BE49-F238E27FC236}">
                  <a16:creationId xmlns:a16="http://schemas.microsoft.com/office/drawing/2014/main" id="{0E7E3326-B651-1E81-5811-7A655FE023F1}"/>
                </a:ext>
              </a:extLst>
            </p:cNvPr>
            <p:cNvSpPr txBox="1"/>
            <p:nvPr/>
          </p:nvSpPr>
          <p:spPr>
            <a:xfrm>
              <a:off x="3997034" y="3770699"/>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1,400 pre-built data connectors</a:t>
              </a:r>
            </a:p>
          </p:txBody>
        </p:sp>
        <p:sp>
          <p:nvSpPr>
            <p:cNvPr id="34" name="TextBox 33">
              <a:extLst>
                <a:ext uri="{FF2B5EF4-FFF2-40B4-BE49-F238E27FC236}">
                  <a16:creationId xmlns:a16="http://schemas.microsoft.com/office/drawing/2014/main" id="{B9CDEBA2-4EB7-D00F-7C50-10782C59FECA}"/>
                </a:ext>
              </a:extLst>
            </p:cNvPr>
            <p:cNvSpPr txBox="1"/>
            <p:nvPr/>
          </p:nvSpPr>
          <p:spPr>
            <a:xfrm>
              <a:off x="6780513"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Agent flows</a:t>
              </a:r>
            </a:p>
          </p:txBody>
        </p:sp>
        <p:sp>
          <p:nvSpPr>
            <p:cNvPr id="36" name="TextBox 35">
              <a:extLst>
                <a:ext uri="{FF2B5EF4-FFF2-40B4-BE49-F238E27FC236}">
                  <a16:creationId xmlns:a16="http://schemas.microsoft.com/office/drawing/2014/main" id="{94E95C0F-2CBA-FA01-17C7-8BC923A53D95}"/>
                </a:ext>
              </a:extLst>
            </p:cNvPr>
            <p:cNvSpPr txBox="1"/>
            <p:nvPr/>
          </p:nvSpPr>
          <p:spPr>
            <a:xfrm>
              <a:off x="5387734" y="3770699"/>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 data connectors</a:t>
              </a:r>
            </a:p>
          </p:txBody>
        </p:sp>
        <p:sp>
          <p:nvSpPr>
            <p:cNvPr id="41" name="TextBox 40">
              <a:extLst>
                <a:ext uri="{FF2B5EF4-FFF2-40B4-BE49-F238E27FC236}">
                  <a16:creationId xmlns:a16="http://schemas.microsoft.com/office/drawing/2014/main" id="{305D2938-AA3F-E40C-1228-D543F886C4C5}"/>
                </a:ext>
              </a:extLst>
            </p:cNvPr>
            <p:cNvSpPr txBox="1"/>
            <p:nvPr/>
          </p:nvSpPr>
          <p:spPr>
            <a:xfrm>
              <a:off x="2606334"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Deep reasoning</a:t>
              </a:r>
            </a:p>
          </p:txBody>
        </p:sp>
        <p:sp>
          <p:nvSpPr>
            <p:cNvPr id="38" name="Rectangle 37">
              <a:extLst>
                <a:ext uri="{FF2B5EF4-FFF2-40B4-BE49-F238E27FC236}">
                  <a16:creationId xmlns:a16="http://schemas.microsoft.com/office/drawing/2014/main" id="{ACA7F337-A7D1-D684-76CE-871FE9B3E82D}"/>
                </a:ext>
              </a:extLst>
            </p:cNvPr>
            <p:cNvSpPr/>
            <p:nvPr/>
          </p:nvSpPr>
          <p:spPr bwMode="auto">
            <a:xfrm>
              <a:off x="2419762" y="4977018"/>
              <a:ext cx="8916295"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4D4BCFE7-21F1-D4DA-6FD4-B6C7ED85F3A6}"/>
                </a:ext>
              </a:extLst>
            </p:cNvPr>
            <p:cNvSpPr/>
            <p:nvPr/>
          </p:nvSpPr>
          <p:spPr bwMode="auto">
            <a:xfrm>
              <a:off x="855937" y="5042008"/>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Semibold"/>
                  <a:ea typeface="+mn-ea"/>
                  <a:cs typeface="+mn-cs"/>
                </a:rPr>
                <a:t>Streamlined Management</a:t>
              </a:r>
            </a:p>
          </p:txBody>
        </p:sp>
        <p:sp>
          <p:nvSpPr>
            <p:cNvPr id="43" name="TextBox 42">
              <a:extLst>
                <a:ext uri="{FF2B5EF4-FFF2-40B4-BE49-F238E27FC236}">
                  <a16:creationId xmlns:a16="http://schemas.microsoft.com/office/drawing/2014/main" id="{732A1BEA-8A68-A22C-2686-B908F9C37C1F}"/>
                </a:ext>
              </a:extLst>
            </p:cNvPr>
            <p:cNvSpPr txBox="1"/>
            <p:nvPr/>
          </p:nvSpPr>
          <p:spPr>
            <a:xfrm>
              <a:off x="8178499" y="516934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Analytics</a:t>
              </a:r>
            </a:p>
          </p:txBody>
        </p:sp>
        <p:sp>
          <p:nvSpPr>
            <p:cNvPr id="44" name="TextBox 43">
              <a:extLst>
                <a:ext uri="{FF2B5EF4-FFF2-40B4-BE49-F238E27FC236}">
                  <a16:creationId xmlns:a16="http://schemas.microsoft.com/office/drawing/2014/main" id="{69F30761-A259-BD73-C1B7-DDFD20D4F002}"/>
                </a:ext>
              </a:extLst>
            </p:cNvPr>
            <p:cNvSpPr txBox="1"/>
            <p:nvPr/>
          </p:nvSpPr>
          <p:spPr>
            <a:xfrm>
              <a:off x="26063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Responsible AI checks</a:t>
              </a:r>
            </a:p>
          </p:txBody>
        </p:sp>
        <p:sp>
          <p:nvSpPr>
            <p:cNvPr id="45" name="TextBox 44">
              <a:extLst>
                <a:ext uri="{FF2B5EF4-FFF2-40B4-BE49-F238E27FC236}">
                  <a16:creationId xmlns:a16="http://schemas.microsoft.com/office/drawing/2014/main" id="{D8B22DEE-1094-FE44-1FEE-072EA6696609}"/>
                </a:ext>
              </a:extLst>
            </p:cNvPr>
            <p:cNvSpPr txBox="1"/>
            <p:nvPr/>
          </p:nvSpPr>
          <p:spPr>
            <a:xfrm>
              <a:off x="6780513"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Compliance standards</a:t>
              </a:r>
            </a:p>
          </p:txBody>
        </p:sp>
        <p:sp>
          <p:nvSpPr>
            <p:cNvPr id="46" name="TextBox 45">
              <a:extLst>
                <a:ext uri="{FF2B5EF4-FFF2-40B4-BE49-F238E27FC236}">
                  <a16:creationId xmlns:a16="http://schemas.microsoft.com/office/drawing/2014/main" id="{3B7AB0D3-FF6A-6DF4-AE4C-384E2651108F}"/>
                </a:ext>
              </a:extLst>
            </p:cNvPr>
            <p:cNvSpPr txBox="1"/>
            <p:nvPr/>
          </p:nvSpPr>
          <p:spPr>
            <a:xfrm>
              <a:off x="53877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Admin center</a:t>
              </a:r>
            </a:p>
          </p:txBody>
        </p:sp>
        <p:sp>
          <p:nvSpPr>
            <p:cNvPr id="49" name="TextBox 48">
              <a:extLst>
                <a:ext uri="{FF2B5EF4-FFF2-40B4-BE49-F238E27FC236}">
                  <a16:creationId xmlns:a16="http://schemas.microsoft.com/office/drawing/2014/main" id="{99FDF100-5669-5BD9-956B-EF5E0DEF1D92}"/>
                </a:ext>
              </a:extLst>
            </p:cNvPr>
            <p:cNvSpPr txBox="1"/>
            <p:nvPr/>
          </p:nvSpPr>
          <p:spPr>
            <a:xfrm>
              <a:off x="10355016" y="5084711"/>
              <a:ext cx="981041"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authentication</a:t>
              </a:r>
            </a:p>
          </p:txBody>
        </p:sp>
        <p:sp>
          <p:nvSpPr>
            <p:cNvPr id="50" name="TextBox 49">
              <a:extLst>
                <a:ext uri="{FF2B5EF4-FFF2-40B4-BE49-F238E27FC236}">
                  <a16:creationId xmlns:a16="http://schemas.microsoft.com/office/drawing/2014/main" id="{7C2FA913-CCAC-EFD3-52E1-7C6ED5EE7098}"/>
                </a:ext>
              </a:extLst>
            </p:cNvPr>
            <p:cNvSpPr txBox="1"/>
            <p:nvPr/>
          </p:nvSpPr>
          <p:spPr>
            <a:xfrm>
              <a:off x="9266758" y="508471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ALM </a:t>
              </a:r>
              <a:br>
                <a:rPr kumimoji="0" lang="en-US" sz="1100" b="0"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automation</a:t>
              </a:r>
            </a:p>
          </p:txBody>
        </p:sp>
        <p:sp>
          <p:nvSpPr>
            <p:cNvPr id="51" name="TextBox 50">
              <a:extLst>
                <a:ext uri="{FF2B5EF4-FFF2-40B4-BE49-F238E27FC236}">
                  <a16:creationId xmlns:a16="http://schemas.microsoft.com/office/drawing/2014/main" id="{D6CC2752-60B1-C11F-AD8F-398F44BFB2D4}"/>
                </a:ext>
              </a:extLst>
            </p:cNvPr>
            <p:cNvSpPr txBox="1"/>
            <p:nvPr/>
          </p:nvSpPr>
          <p:spPr>
            <a:xfrm>
              <a:off x="39970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Trusted platform</a:t>
              </a:r>
            </a:p>
          </p:txBody>
        </p:sp>
        <p:sp>
          <p:nvSpPr>
            <p:cNvPr id="7" name="Rectangle 6">
              <a:extLst>
                <a:ext uri="{FF2B5EF4-FFF2-40B4-BE49-F238E27FC236}">
                  <a16:creationId xmlns:a16="http://schemas.microsoft.com/office/drawing/2014/main" id="{61A2B8F7-DDF1-C4F4-C65D-A41CC4B9F7A5}"/>
                </a:ext>
              </a:extLst>
            </p:cNvPr>
            <p:cNvSpPr/>
            <p:nvPr/>
          </p:nvSpPr>
          <p:spPr bwMode="auto">
            <a:xfrm>
              <a:off x="2416423" y="3006002"/>
              <a:ext cx="8919635"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9662B46-275A-F168-9036-1D4708F68C10}"/>
                </a:ext>
              </a:extLst>
            </p:cNvPr>
            <p:cNvSpPr/>
            <p:nvPr/>
          </p:nvSpPr>
          <p:spPr bwMode="auto">
            <a:xfrm>
              <a:off x="855937" y="3070992"/>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Conversation Orchestration</a:t>
              </a:r>
            </a:p>
          </p:txBody>
        </p:sp>
        <p:sp>
          <p:nvSpPr>
            <p:cNvPr id="18" name="TextBox 17">
              <a:extLst>
                <a:ext uri="{FF2B5EF4-FFF2-40B4-BE49-F238E27FC236}">
                  <a16:creationId xmlns:a16="http://schemas.microsoft.com/office/drawing/2014/main" id="{84DB07DF-0A63-98B4-C559-ED966CC67BC1}"/>
                </a:ext>
              </a:extLst>
            </p:cNvPr>
            <p:cNvSpPr txBox="1"/>
            <p:nvPr/>
          </p:nvSpPr>
          <p:spPr>
            <a:xfrm>
              <a:off x="39970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Logic / variable management</a:t>
              </a:r>
            </a:p>
          </p:txBody>
        </p:sp>
        <p:sp>
          <p:nvSpPr>
            <p:cNvPr id="17" name="TextBox 16">
              <a:extLst>
                <a:ext uri="{FF2B5EF4-FFF2-40B4-BE49-F238E27FC236}">
                  <a16:creationId xmlns:a16="http://schemas.microsoft.com/office/drawing/2014/main" id="{66CB909B-9843-2DC7-6D37-EFDD769A6CB4}"/>
                </a:ext>
              </a:extLst>
            </p:cNvPr>
            <p:cNvSpPr txBox="1"/>
            <p:nvPr/>
          </p:nvSpPr>
          <p:spPr>
            <a:xfrm>
              <a:off x="53877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Escalate to live agent</a:t>
              </a:r>
            </a:p>
          </p:txBody>
        </p:sp>
        <p:sp>
          <p:nvSpPr>
            <p:cNvPr id="25" name="TextBox 24">
              <a:extLst>
                <a:ext uri="{FF2B5EF4-FFF2-40B4-BE49-F238E27FC236}">
                  <a16:creationId xmlns:a16="http://schemas.microsoft.com/office/drawing/2014/main" id="{70CACF2C-6156-8441-AADA-6183555946A8}"/>
                </a:ext>
              </a:extLst>
            </p:cNvPr>
            <p:cNvSpPr txBox="1"/>
            <p:nvPr/>
          </p:nvSpPr>
          <p:spPr>
            <a:xfrm>
              <a:off x="6780513" y="3198333"/>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Multi-LLM routing</a:t>
              </a:r>
            </a:p>
          </p:txBody>
        </p:sp>
        <p:sp>
          <p:nvSpPr>
            <p:cNvPr id="28" name="TextBox 27">
              <a:extLst>
                <a:ext uri="{FF2B5EF4-FFF2-40B4-BE49-F238E27FC236}">
                  <a16:creationId xmlns:a16="http://schemas.microsoft.com/office/drawing/2014/main" id="{F2297009-E69A-3E6F-E3B8-8EFB16F2E40F}"/>
                </a:ext>
              </a:extLst>
            </p:cNvPr>
            <p:cNvSpPr txBox="1"/>
            <p:nvPr/>
          </p:nvSpPr>
          <p:spPr>
            <a:xfrm>
              <a:off x="8178499"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Dynamic content based on user</a:t>
              </a:r>
            </a:p>
          </p:txBody>
        </p:sp>
        <p:sp>
          <p:nvSpPr>
            <p:cNvPr id="24" name="TextBox 23">
              <a:extLst>
                <a:ext uri="{FF2B5EF4-FFF2-40B4-BE49-F238E27FC236}">
                  <a16:creationId xmlns:a16="http://schemas.microsoft.com/office/drawing/2014/main" id="{4B07D827-9413-A890-C6E6-9A5CB45110AD}"/>
                </a:ext>
              </a:extLst>
            </p:cNvPr>
            <p:cNvSpPr txBox="1"/>
            <p:nvPr/>
          </p:nvSpPr>
          <p:spPr>
            <a:xfrm>
              <a:off x="26063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Multi-turn conversations</a:t>
              </a:r>
            </a:p>
          </p:txBody>
        </p:sp>
        <p:sp>
          <p:nvSpPr>
            <p:cNvPr id="57" name="Rectangle 56">
              <a:extLst>
                <a:ext uri="{FF2B5EF4-FFF2-40B4-BE49-F238E27FC236}">
                  <a16:creationId xmlns:a16="http://schemas.microsoft.com/office/drawing/2014/main" id="{88EF0AAA-F14C-B003-D1A6-3113B92C5F61}"/>
                </a:ext>
              </a:extLst>
            </p:cNvPr>
            <p:cNvSpPr/>
            <p:nvPr/>
          </p:nvSpPr>
          <p:spPr bwMode="auto">
            <a:xfrm>
              <a:off x="2413086" y="1680375"/>
              <a:ext cx="8922978"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837CF16-5661-7E25-A48F-FA075B1E8C07}"/>
                </a:ext>
              </a:extLst>
            </p:cNvPr>
            <p:cNvSpPr txBox="1"/>
            <p:nvPr/>
          </p:nvSpPr>
          <p:spPr>
            <a:xfrm>
              <a:off x="26063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Visual canvas</a:t>
              </a:r>
            </a:p>
          </p:txBody>
        </p:sp>
        <p:sp>
          <p:nvSpPr>
            <p:cNvPr id="13" name="TextBox 12">
              <a:extLst>
                <a:ext uri="{FF2B5EF4-FFF2-40B4-BE49-F238E27FC236}">
                  <a16:creationId xmlns:a16="http://schemas.microsoft.com/office/drawing/2014/main" id="{76E689CF-95D5-9E2E-8424-E7373A102520}"/>
                </a:ext>
              </a:extLst>
            </p:cNvPr>
            <p:cNvSpPr txBox="1"/>
            <p:nvPr/>
          </p:nvSpPr>
          <p:spPr>
            <a:xfrm>
              <a:off x="39970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Low code design</a:t>
              </a:r>
            </a:p>
          </p:txBody>
        </p:sp>
        <p:sp>
          <p:nvSpPr>
            <p:cNvPr id="14" name="TextBox 13">
              <a:extLst>
                <a:ext uri="{FF2B5EF4-FFF2-40B4-BE49-F238E27FC236}">
                  <a16:creationId xmlns:a16="http://schemas.microsoft.com/office/drawing/2014/main" id="{4FC70438-A303-F7FD-399D-B8FC58A13380}"/>
                </a:ext>
              </a:extLst>
            </p:cNvPr>
            <p:cNvSpPr txBox="1"/>
            <p:nvPr/>
          </p:nvSpPr>
          <p:spPr>
            <a:xfrm>
              <a:off x="9678134" y="1788068"/>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Natural language to build</a:t>
              </a:r>
            </a:p>
          </p:txBody>
        </p:sp>
        <p:sp>
          <p:nvSpPr>
            <p:cNvPr id="15" name="TextBox 14">
              <a:extLst>
                <a:ext uri="{FF2B5EF4-FFF2-40B4-BE49-F238E27FC236}">
                  <a16:creationId xmlns:a16="http://schemas.microsoft.com/office/drawing/2014/main" id="{C2FF8B1F-CBBF-0A7E-A4E6-0B4782477785}"/>
                </a:ext>
              </a:extLst>
            </p:cNvPr>
            <p:cNvSpPr txBox="1"/>
            <p:nvPr/>
          </p:nvSpPr>
          <p:spPr>
            <a:xfrm>
              <a:off x="53877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Pro code views</a:t>
              </a:r>
            </a:p>
          </p:txBody>
        </p:sp>
        <p:sp>
          <p:nvSpPr>
            <p:cNvPr id="8" name="TextBox 7">
              <a:extLst>
                <a:ext uri="{FF2B5EF4-FFF2-40B4-BE49-F238E27FC236}">
                  <a16:creationId xmlns:a16="http://schemas.microsoft.com/office/drawing/2014/main" id="{762855FD-7111-7465-7C35-4318588B015A}"/>
                </a:ext>
              </a:extLst>
            </p:cNvPr>
            <p:cNvSpPr txBox="1"/>
            <p:nvPr/>
          </p:nvSpPr>
          <p:spPr>
            <a:xfrm>
              <a:off x="8178499"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Easy collaboration</a:t>
              </a:r>
            </a:p>
          </p:txBody>
        </p:sp>
        <p:sp>
          <p:nvSpPr>
            <p:cNvPr id="9" name="TextBox 8">
              <a:extLst>
                <a:ext uri="{FF2B5EF4-FFF2-40B4-BE49-F238E27FC236}">
                  <a16:creationId xmlns:a16="http://schemas.microsoft.com/office/drawing/2014/main" id="{C5AA60DB-64F6-9925-9659-42CBBB3C66B7}"/>
                </a:ext>
              </a:extLst>
            </p:cNvPr>
            <p:cNvSpPr txBox="1"/>
            <p:nvPr/>
          </p:nvSpPr>
          <p:spPr>
            <a:xfrm>
              <a:off x="6780513"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Real-time testing</a:t>
              </a:r>
            </a:p>
          </p:txBody>
        </p:sp>
        <p:sp>
          <p:nvSpPr>
            <p:cNvPr id="71" name="Rectangle 70">
              <a:extLst>
                <a:ext uri="{FF2B5EF4-FFF2-40B4-BE49-F238E27FC236}">
                  <a16:creationId xmlns:a16="http://schemas.microsoft.com/office/drawing/2014/main" id="{99274E48-80F1-26D2-95BE-15EC1367BA35}"/>
                </a:ext>
              </a:extLst>
            </p:cNvPr>
            <p:cNvSpPr/>
            <p:nvPr/>
          </p:nvSpPr>
          <p:spPr bwMode="auto">
            <a:xfrm>
              <a:off x="855937" y="1745365"/>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Intuitive UX</a:t>
              </a:r>
            </a:p>
          </p:txBody>
        </p:sp>
        <p:cxnSp>
          <p:nvCxnSpPr>
            <p:cNvPr id="70" name="Straight Connector 69">
              <a:extLst>
                <a:ext uri="{FF2B5EF4-FFF2-40B4-BE49-F238E27FC236}">
                  <a16:creationId xmlns:a16="http://schemas.microsoft.com/office/drawing/2014/main" id="{02D33791-54BC-194A-5CD5-FE99761E8575}"/>
                </a:ext>
              </a:extLst>
            </p:cNvPr>
            <p:cNvCxnSpPr>
              <a:cxnSpLocks/>
            </p:cNvCxnSpPr>
            <p:nvPr/>
          </p:nvCxnSpPr>
          <p:spPr>
            <a:xfrm>
              <a:off x="2416423" y="1691225"/>
              <a:ext cx="0" cy="3839733"/>
            </a:xfrm>
            <a:prstGeom prst="line">
              <a:avLst/>
            </a:prstGeom>
            <a:ln w="190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860101E-B881-0805-B1E1-4B5DAEB35D1B}"/>
                </a:ext>
                <a:ext uri="{C183D7F6-B498-43B3-948B-1728B52AA6E4}">
                  <adec:decorative xmlns:adec="http://schemas.microsoft.com/office/drawing/2017/decorative" val="1"/>
                </a:ext>
              </a:extLst>
            </p:cNvPr>
            <p:cNvSpPr txBox="1"/>
            <p:nvPr/>
          </p:nvSpPr>
          <p:spPr>
            <a:xfrm>
              <a:off x="8187624" y="4494231"/>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analytics</a:t>
              </a:r>
            </a:p>
          </p:txBody>
        </p:sp>
        <p:sp>
          <p:nvSpPr>
            <p:cNvPr id="6" name="TextBox 5">
              <a:extLst>
                <a:ext uri="{FF2B5EF4-FFF2-40B4-BE49-F238E27FC236}">
                  <a16:creationId xmlns:a16="http://schemas.microsoft.com/office/drawing/2014/main" id="{4DBDD8E7-2C91-F438-4622-A9873ED47507}"/>
                </a:ext>
                <a:ext uri="{C183D7F6-B498-43B3-948B-1728B52AA6E4}">
                  <adec:decorative xmlns:adec="http://schemas.microsoft.com/office/drawing/2017/decorative" val="1"/>
                </a:ext>
              </a:extLst>
            </p:cNvPr>
            <p:cNvSpPr txBox="1"/>
            <p:nvPr/>
          </p:nvSpPr>
          <p:spPr>
            <a:xfrm>
              <a:off x="9585666" y="443277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Azure app insights telemetry</a:t>
              </a:r>
            </a:p>
          </p:txBody>
        </p:sp>
        <p:sp>
          <p:nvSpPr>
            <p:cNvPr id="16" name="TextBox 15">
              <a:extLst>
                <a:ext uri="{FF2B5EF4-FFF2-40B4-BE49-F238E27FC236}">
                  <a16:creationId xmlns:a16="http://schemas.microsoft.com/office/drawing/2014/main" id="{022A2090-84B5-2E41-BBC6-F901CD279FB1}"/>
                </a:ext>
              </a:extLst>
            </p:cNvPr>
            <p:cNvSpPr txBox="1"/>
            <p:nvPr/>
          </p:nvSpPr>
          <p:spPr>
            <a:xfrm>
              <a:off x="9684052" y="2533464"/>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Templates</a:t>
              </a:r>
            </a:p>
          </p:txBody>
        </p:sp>
        <p:sp>
          <p:nvSpPr>
            <p:cNvPr id="22" name="TextBox 21">
              <a:extLst>
                <a:ext uri="{FF2B5EF4-FFF2-40B4-BE49-F238E27FC236}">
                  <a16:creationId xmlns:a16="http://schemas.microsoft.com/office/drawing/2014/main" id="{2EB20808-99D6-658D-6BB0-EA2423953E81}"/>
                </a:ext>
              </a:extLst>
            </p:cNvPr>
            <p:cNvSpPr txBox="1"/>
            <p:nvPr/>
          </p:nvSpPr>
          <p:spPr>
            <a:xfrm>
              <a:off x="9678134" y="3852227"/>
              <a:ext cx="1276558"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Generative answers</a:t>
              </a:r>
            </a:p>
          </p:txBody>
        </p:sp>
        <p:sp>
          <p:nvSpPr>
            <p:cNvPr id="3" name="TextBox 2">
              <a:extLst>
                <a:ext uri="{FF2B5EF4-FFF2-40B4-BE49-F238E27FC236}">
                  <a16:creationId xmlns:a16="http://schemas.microsoft.com/office/drawing/2014/main" id="{5DAB88F5-4954-480A-7C63-8ACF6C7C96A2}"/>
                </a:ext>
              </a:extLst>
            </p:cNvPr>
            <p:cNvSpPr txBox="1"/>
            <p:nvPr/>
          </p:nvSpPr>
          <p:spPr>
            <a:xfrm>
              <a:off x="9678134" y="3202803"/>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Autonomy</a:t>
              </a:r>
            </a:p>
          </p:txBody>
        </p:sp>
      </p:grpSp>
    </p:spTree>
    <p:extLst>
      <p:ext uri="{BB962C8B-B14F-4D97-AF65-F5344CB8AC3E}">
        <p14:creationId xmlns:p14="http://schemas.microsoft.com/office/powerpoint/2010/main" val="1987409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3965F-CF04-8023-1701-0EC94761C8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42815-EE65-99C0-0BC8-1DCC10D906DE}"/>
              </a:ext>
            </a:extLst>
          </p:cNvPr>
          <p:cNvSpPr>
            <a:spLocks noGrp="1"/>
          </p:cNvSpPr>
          <p:nvPr>
            <p:ph type="title"/>
          </p:nvPr>
        </p:nvSpPr>
        <p:spPr/>
        <p:txBody>
          <a:bodyPr/>
          <a:lstStyle/>
          <a:p>
            <a:r>
              <a:rPr lang="en-US"/>
              <a:t>What does it take to create a conversational AI experience?</a:t>
            </a:r>
            <a:endParaRPr lang="en-150"/>
          </a:p>
        </p:txBody>
      </p:sp>
      <p:pic>
        <p:nvPicPr>
          <p:cNvPr id="5" name="Picture 4">
            <a:extLst>
              <a:ext uri="{FF2B5EF4-FFF2-40B4-BE49-F238E27FC236}">
                <a16:creationId xmlns:a16="http://schemas.microsoft.com/office/drawing/2014/main" id="{9466CBBA-5D8D-1629-A7E9-42BE2094E59D}"/>
              </a:ext>
            </a:extLst>
          </p:cNvPr>
          <p:cNvPicPr>
            <a:picLocks noChangeAspect="1"/>
          </p:cNvPicPr>
          <p:nvPr/>
        </p:nvPicPr>
        <p:blipFill>
          <a:blip r:embed="rId4"/>
          <a:stretch>
            <a:fillRect/>
          </a:stretch>
        </p:blipFill>
        <p:spPr>
          <a:xfrm>
            <a:off x="4660681" y="1047750"/>
            <a:ext cx="2870638" cy="5429250"/>
          </a:xfrm>
          <a:prstGeom prst="roundRect">
            <a:avLst>
              <a:gd name="adj" fmla="val 4518"/>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pic>
      <p:sp>
        <p:nvSpPr>
          <p:cNvPr id="6" name="Rectangle: Rounded Corners 5">
            <a:extLst>
              <a:ext uri="{FF2B5EF4-FFF2-40B4-BE49-F238E27FC236}">
                <a16:creationId xmlns:a16="http://schemas.microsoft.com/office/drawing/2014/main" id="{ECB61FEE-E62C-E69B-6F5E-C1BF3E555B1A}"/>
              </a:ext>
            </a:extLst>
          </p:cNvPr>
          <p:cNvSpPr/>
          <p:nvPr/>
        </p:nvSpPr>
        <p:spPr bwMode="auto">
          <a:xfrm>
            <a:off x="7847105" y="1192695"/>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 &amp; orchestration capabilities</a:t>
            </a:r>
          </a:p>
        </p:txBody>
      </p:sp>
      <p:sp>
        <p:nvSpPr>
          <p:cNvPr id="8" name="Rectangle: Rounded Corners 7">
            <a:extLst>
              <a:ext uri="{FF2B5EF4-FFF2-40B4-BE49-F238E27FC236}">
                <a16:creationId xmlns:a16="http://schemas.microsoft.com/office/drawing/2014/main" id="{F865847A-BF0D-5F3C-E0BF-92F4E93C650C}"/>
              </a:ext>
            </a:extLst>
          </p:cNvPr>
          <p:cNvSpPr/>
          <p:nvPr/>
        </p:nvSpPr>
        <p:spPr bwMode="auto">
          <a:xfrm>
            <a:off x="7847105" y="3929432"/>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capabilities to generate answers or take actions</a:t>
            </a:r>
          </a:p>
        </p:txBody>
      </p:sp>
      <p:sp>
        <p:nvSpPr>
          <p:cNvPr id="11" name="Rectangle: Rounded Corners 10">
            <a:extLst>
              <a:ext uri="{FF2B5EF4-FFF2-40B4-BE49-F238E27FC236}">
                <a16:creationId xmlns:a16="http://schemas.microsoft.com/office/drawing/2014/main" id="{81015025-0138-0732-506B-1A915DF5D5F3}"/>
              </a:ext>
            </a:extLst>
          </p:cNvPr>
          <p:cNvSpPr/>
          <p:nvPr/>
        </p:nvSpPr>
        <p:spPr bwMode="auto">
          <a:xfrm>
            <a:off x="7847105" y="5292184"/>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Ways to integrate with other systems</a:t>
            </a:r>
          </a:p>
        </p:txBody>
      </p:sp>
      <p:sp>
        <p:nvSpPr>
          <p:cNvPr id="12" name="Rectangle: Rounded Corners 11">
            <a:extLst>
              <a:ext uri="{FF2B5EF4-FFF2-40B4-BE49-F238E27FC236}">
                <a16:creationId xmlns:a16="http://schemas.microsoft.com/office/drawing/2014/main" id="{2E05032C-D2EB-533E-2C01-9CE400D1D955}"/>
              </a:ext>
            </a:extLst>
          </p:cNvPr>
          <p:cNvSpPr/>
          <p:nvPr/>
        </p:nvSpPr>
        <p:spPr bwMode="auto">
          <a:xfrm>
            <a:off x="2184895" y="1249845"/>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 runtime and channels to deploy the experience to (website, Teams, etc.)</a:t>
            </a:r>
          </a:p>
        </p:txBody>
      </p:sp>
      <p:sp>
        <p:nvSpPr>
          <p:cNvPr id="13" name="Rectangle: Rounded Corners 12">
            <a:extLst>
              <a:ext uri="{FF2B5EF4-FFF2-40B4-BE49-F238E27FC236}">
                <a16:creationId xmlns:a16="http://schemas.microsoft.com/office/drawing/2014/main" id="{717FF8F1-04F9-9120-F58D-006644ED3F69}"/>
              </a:ext>
            </a:extLst>
          </p:cNvPr>
          <p:cNvSpPr/>
          <p:nvPr/>
        </p:nvSpPr>
        <p:spPr bwMode="auto">
          <a:xfrm>
            <a:off x="2184895" y="262383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Analytics &amp; transcripts data to measure efficiency</a:t>
            </a:r>
          </a:p>
        </p:txBody>
      </p:sp>
      <p:sp>
        <p:nvSpPr>
          <p:cNvPr id="15" name="Rectangle: Rounded Corners 14">
            <a:extLst>
              <a:ext uri="{FF2B5EF4-FFF2-40B4-BE49-F238E27FC236}">
                <a16:creationId xmlns:a16="http://schemas.microsoft.com/office/drawing/2014/main" id="{E1AA6DCE-266B-BA9A-B0A2-D9EC59E4819F}"/>
              </a:ext>
            </a:extLst>
          </p:cNvPr>
          <p:cNvSpPr/>
          <p:nvPr/>
        </p:nvSpPr>
        <p:spPr bwMode="auto">
          <a:xfrm>
            <a:off x="7847105" y="2555447"/>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management capabilities</a:t>
            </a:r>
          </a:p>
        </p:txBody>
      </p:sp>
      <p:sp>
        <p:nvSpPr>
          <p:cNvPr id="16" name="Rectangle: Rounded Corners 15">
            <a:extLst>
              <a:ext uri="{FF2B5EF4-FFF2-40B4-BE49-F238E27FC236}">
                <a16:creationId xmlns:a16="http://schemas.microsoft.com/office/drawing/2014/main" id="{5539DBF5-6A23-48A5-7626-EBADA693DED2}"/>
              </a:ext>
            </a:extLst>
          </p:cNvPr>
          <p:cNvSpPr/>
          <p:nvPr/>
        </p:nvSpPr>
        <p:spPr bwMode="auto">
          <a:xfrm>
            <a:off x="2184895" y="396447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 options to secure the endpoint and authenticate the end-users</a:t>
            </a:r>
          </a:p>
        </p:txBody>
      </p:sp>
      <p:sp>
        <p:nvSpPr>
          <p:cNvPr id="17" name="Rectangle: Rounded Corners 16">
            <a:extLst>
              <a:ext uri="{FF2B5EF4-FFF2-40B4-BE49-F238E27FC236}">
                <a16:creationId xmlns:a16="http://schemas.microsoft.com/office/drawing/2014/main" id="{C378E0B4-AB90-0E05-4A0C-4730365D2E2A}"/>
              </a:ext>
            </a:extLst>
          </p:cNvPr>
          <p:cNvSpPr/>
          <p:nvPr/>
        </p:nvSpPr>
        <p:spPr bwMode="auto">
          <a:xfrm>
            <a:off x="2184895" y="530511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ALM</a:t>
            </a:r>
          </a:p>
        </p:txBody>
      </p:sp>
      <p:sp>
        <p:nvSpPr>
          <p:cNvPr id="18" name="TextBox 17">
            <a:extLst>
              <a:ext uri="{FF2B5EF4-FFF2-40B4-BE49-F238E27FC236}">
                <a16:creationId xmlns:a16="http://schemas.microsoft.com/office/drawing/2014/main" id="{F516BE84-D52A-2547-5EE5-BA01D980B9A9}"/>
              </a:ext>
            </a:extLst>
          </p:cNvPr>
          <p:cNvSpPr txBox="1"/>
          <p:nvPr/>
        </p:nvSpPr>
        <p:spPr>
          <a:xfrm>
            <a:off x="10125072" y="1211280"/>
            <a:ext cx="1921841" cy="109260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Understanding what the user says (</a:t>
            </a:r>
            <a:r>
              <a:rPr kumimoji="0" lang="en-US" sz="1100" b="0" i="1" u="none" strike="noStrike" kern="1200" cap="none" spc="0" normalizeH="0" baseline="0" noProof="0">
                <a:ln>
                  <a:noFill/>
                </a:ln>
                <a:solidFill>
                  <a:srgbClr val="727372"/>
                </a:solidFill>
                <a:effectLst/>
                <a:uLnTx/>
                <a:uFillTx/>
                <a:latin typeface="Segoe UI"/>
                <a:ea typeface="+mn-ea"/>
                <a:cs typeface="+mn-cs"/>
              </a:rPr>
              <a:t>intent</a:t>
            </a:r>
            <a:r>
              <a:rPr kumimoji="0" lang="en-US" sz="1100" b="0" i="0" u="none" strike="noStrike" kern="1200" cap="none" spc="0" normalizeH="0" baseline="0" noProof="0">
                <a:ln>
                  <a:noFill/>
                </a:ln>
                <a:solidFill>
                  <a:srgbClr val="727372"/>
                </a:solidFill>
                <a:effectLst/>
                <a:uLnTx/>
                <a:uFillTx/>
                <a:latin typeface="Segoe UI"/>
                <a:ea typeface="+mn-ea"/>
                <a:cs typeface="+mn-cs"/>
              </a:rPr>
              <a:t>) and how to react to it.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What key information (</a:t>
            </a:r>
            <a:r>
              <a:rPr kumimoji="0" lang="en-US" sz="1100" b="0" i="1" u="none" strike="noStrike" kern="1200" cap="none" spc="0" normalizeH="0" baseline="0" noProof="0">
                <a:ln>
                  <a:noFill/>
                </a:ln>
                <a:solidFill>
                  <a:srgbClr val="727372"/>
                </a:solidFill>
                <a:effectLst/>
                <a:uLnTx/>
                <a:uFillTx/>
                <a:latin typeface="Segoe UI"/>
                <a:ea typeface="+mn-ea"/>
                <a:cs typeface="+mn-cs"/>
              </a:rPr>
              <a:t>entity</a:t>
            </a:r>
            <a:r>
              <a:rPr kumimoji="0" lang="en-US" sz="1100" b="0" i="0" u="none" strike="noStrike" kern="1200" cap="none" spc="0" normalizeH="0" baseline="0" noProof="0">
                <a:ln>
                  <a:noFill/>
                </a:ln>
                <a:solidFill>
                  <a:srgbClr val="727372"/>
                </a:solidFill>
                <a:effectLst/>
                <a:uLnTx/>
                <a:uFillTx/>
                <a:latin typeface="Segoe UI"/>
                <a:ea typeface="+mn-ea"/>
                <a:cs typeface="+mn-cs"/>
              </a:rPr>
              <a:t>) to extract from user utterances?</a:t>
            </a:r>
          </a:p>
        </p:txBody>
      </p:sp>
      <p:sp>
        <p:nvSpPr>
          <p:cNvPr id="19" name="TextBox 18">
            <a:extLst>
              <a:ext uri="{FF2B5EF4-FFF2-40B4-BE49-F238E27FC236}">
                <a16:creationId xmlns:a16="http://schemas.microsoft.com/office/drawing/2014/main" id="{4338668B-7463-0AB8-8258-A0AFC2BEE8BB}"/>
              </a:ext>
            </a:extLst>
          </p:cNvPr>
          <p:cNvSpPr txBox="1"/>
          <p:nvPr/>
        </p:nvSpPr>
        <p:spPr>
          <a:xfrm>
            <a:off x="10125072" y="2713873"/>
            <a:ext cx="1921841" cy="754053"/>
          </a:xfrm>
          <a:prstGeom prst="rect">
            <a:avLst/>
          </a:prstGeom>
          <a:noFill/>
        </p:spPr>
        <p:txBody>
          <a:bodyPr wrap="square" lIns="0" tIns="0" rIns="0" bIns="0" rtlCol="0">
            <a:spAutoFit/>
          </a:bodyPr>
          <a:lstStyle>
            <a:defPPr>
              <a:defRPr lang="en-US"/>
            </a:defPPr>
            <a:lvl1pPr>
              <a:spcAft>
                <a:spcPts val="600"/>
              </a:spcAft>
              <a:defRPr sz="1100">
                <a:solidFill>
                  <a:schemeClr val="tx2"/>
                </a:solidFill>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What should the conversation look like?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Should it be scripted like a funnel? Should it be open?</a:t>
            </a:r>
          </a:p>
        </p:txBody>
      </p:sp>
      <p:sp>
        <p:nvSpPr>
          <p:cNvPr id="20" name="TextBox 19">
            <a:extLst>
              <a:ext uri="{FF2B5EF4-FFF2-40B4-BE49-F238E27FC236}">
                <a16:creationId xmlns:a16="http://schemas.microsoft.com/office/drawing/2014/main" id="{607FC3E2-3BA0-7DB9-B8F7-FC716C92871B}"/>
              </a:ext>
            </a:extLst>
          </p:cNvPr>
          <p:cNvSpPr txBox="1"/>
          <p:nvPr/>
        </p:nvSpPr>
        <p:spPr>
          <a:xfrm>
            <a:off x="10125073" y="3985655"/>
            <a:ext cx="192184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Using AI, agents can search for information or use their general knowledge. They can also call APIs and connectors.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They can summarize answers.</a:t>
            </a:r>
          </a:p>
        </p:txBody>
      </p:sp>
      <p:sp>
        <p:nvSpPr>
          <p:cNvPr id="21" name="TextBox 20">
            <a:extLst>
              <a:ext uri="{FF2B5EF4-FFF2-40B4-BE49-F238E27FC236}">
                <a16:creationId xmlns:a16="http://schemas.microsoft.com/office/drawing/2014/main" id="{7E5DC670-6EA0-CBCA-64C7-71EE0D4C2873}"/>
              </a:ext>
            </a:extLst>
          </p:cNvPr>
          <p:cNvSpPr txBox="1"/>
          <p:nvPr/>
        </p:nvSpPr>
        <p:spPr>
          <a:xfrm>
            <a:off x="10125073" y="5493630"/>
            <a:ext cx="1921841" cy="67710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End-to-end business processes often involve connecting with different systems and data sources.</a:t>
            </a:r>
          </a:p>
        </p:txBody>
      </p:sp>
      <p:sp>
        <p:nvSpPr>
          <p:cNvPr id="22" name="TextBox 21">
            <a:extLst>
              <a:ext uri="{FF2B5EF4-FFF2-40B4-BE49-F238E27FC236}">
                <a16:creationId xmlns:a16="http://schemas.microsoft.com/office/drawing/2014/main" id="{B50A2635-CCE4-2B04-41EA-72C56D0D37C8}"/>
              </a:ext>
            </a:extLst>
          </p:cNvPr>
          <p:cNvSpPr txBox="1"/>
          <p:nvPr/>
        </p:nvSpPr>
        <p:spPr>
          <a:xfrm>
            <a:off x="145084" y="1407202"/>
            <a:ext cx="1921841" cy="67710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Once published, an agent gets available to one or more channels, to meet the user where they are.</a:t>
            </a:r>
          </a:p>
        </p:txBody>
      </p:sp>
      <p:sp>
        <p:nvSpPr>
          <p:cNvPr id="23" name="TextBox 22">
            <a:extLst>
              <a:ext uri="{FF2B5EF4-FFF2-40B4-BE49-F238E27FC236}">
                <a16:creationId xmlns:a16="http://schemas.microsoft.com/office/drawing/2014/main" id="{4B5D6ADA-1138-76E3-BCEA-A65444406175}"/>
              </a:ext>
            </a:extLst>
          </p:cNvPr>
          <p:cNvSpPr txBox="1"/>
          <p:nvPr/>
        </p:nvSpPr>
        <p:spPr>
          <a:xfrm>
            <a:off x="105161" y="2814043"/>
            <a:ext cx="1921841" cy="67710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Technical telemetry, KPIs, and  conversation transcripts are available to track performance and improve agents.</a:t>
            </a:r>
          </a:p>
        </p:txBody>
      </p:sp>
      <p:sp>
        <p:nvSpPr>
          <p:cNvPr id="24" name="TextBox 23">
            <a:extLst>
              <a:ext uri="{FF2B5EF4-FFF2-40B4-BE49-F238E27FC236}">
                <a16:creationId xmlns:a16="http://schemas.microsoft.com/office/drawing/2014/main" id="{F3CF959F-8F5E-2886-47C3-E80F5D13281D}"/>
              </a:ext>
            </a:extLst>
          </p:cNvPr>
          <p:cNvSpPr txBox="1"/>
          <p:nvPr/>
        </p:nvSpPr>
        <p:spPr>
          <a:xfrm>
            <a:off x="145084" y="4165916"/>
            <a:ext cx="1921841" cy="50783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Who can invoke the agent? Does the user need to be signed-in? </a:t>
            </a:r>
          </a:p>
        </p:txBody>
      </p:sp>
      <p:sp>
        <p:nvSpPr>
          <p:cNvPr id="25" name="TextBox 24">
            <a:extLst>
              <a:ext uri="{FF2B5EF4-FFF2-40B4-BE49-F238E27FC236}">
                <a16:creationId xmlns:a16="http://schemas.microsoft.com/office/drawing/2014/main" id="{90E5F505-DDA3-D7FC-6D89-1FD1521E1AB4}"/>
              </a:ext>
            </a:extLst>
          </p:cNvPr>
          <p:cNvSpPr txBox="1"/>
          <p:nvPr/>
        </p:nvSpPr>
        <p:spPr>
          <a:xfrm>
            <a:off x="145084" y="5550780"/>
            <a:ext cx="1921841" cy="50783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Deploying the agent and its related components across DEV, TEST, PROD.</a:t>
            </a:r>
          </a:p>
        </p:txBody>
      </p:sp>
    </p:spTree>
    <p:extLst>
      <p:ext uri="{BB962C8B-B14F-4D97-AF65-F5344CB8AC3E}">
        <p14:creationId xmlns:p14="http://schemas.microsoft.com/office/powerpoint/2010/main" val="4173015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right)">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right)">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right)">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500"/>
                            </p:stCondLst>
                            <p:childTnLst>
                              <p:par>
                                <p:cTn id="79" presetID="22" presetClass="entr" presetSubtype="2"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right)">
                                      <p:cBhvr>
                                        <p:cTn id="8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5" grpId="0" animBg="1"/>
      <p:bldP spid="16" grpId="0" animBg="1"/>
      <p:bldP spid="17" grpId="0" animBg="1"/>
      <p:bldP spid="18" grpId="0"/>
      <p:bldP spid="19" grpId="0"/>
      <p:bldP spid="20" grpId="0"/>
      <p:bldP spid="21" grpId="0"/>
      <p:bldP spid="22" grpId="0"/>
      <p:bldP spid="23" grpId="0"/>
      <p:bldP spid="24" grpId="0"/>
      <p:bldP spid="25" grpId="0"/>
    </p:bld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6DD97-D019-F7A8-9871-8CD8C625E8E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0656F68-60A6-02A8-8A3D-4749D23724F0}"/>
              </a:ext>
            </a:extLst>
          </p:cNvPr>
          <p:cNvSpPr/>
          <p:nvPr/>
        </p:nvSpPr>
        <p:spPr bwMode="auto">
          <a:xfrm>
            <a:off x="2487615" y="454938"/>
            <a:ext cx="7148285" cy="5862096"/>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541338"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a:t>
            </a:r>
          </a:p>
        </p:txBody>
      </p:sp>
      <p:sp>
        <p:nvSpPr>
          <p:cNvPr id="5" name="Rectangle: Rounded Corners 4">
            <a:extLst>
              <a:ext uri="{FF2B5EF4-FFF2-40B4-BE49-F238E27FC236}">
                <a16:creationId xmlns:a16="http://schemas.microsoft.com/office/drawing/2014/main" id="{0E92828D-19DC-52E0-E1D7-5EE0C35BA04A}"/>
              </a:ext>
            </a:extLst>
          </p:cNvPr>
          <p:cNvSpPr/>
          <p:nvPr/>
        </p:nvSpPr>
        <p:spPr bwMode="auto">
          <a:xfrm>
            <a:off x="4981757"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&amp; logic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management</a:t>
            </a:r>
          </a:p>
        </p:txBody>
      </p:sp>
      <p:pic>
        <p:nvPicPr>
          <p:cNvPr id="19" name="Graphic 18">
            <a:extLst>
              <a:ext uri="{FF2B5EF4-FFF2-40B4-BE49-F238E27FC236}">
                <a16:creationId xmlns:a16="http://schemas.microsoft.com/office/drawing/2014/main" id="{2E8A9648-445E-1D78-91C6-1044A9BBBEC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2668629" y="540966"/>
            <a:ext cx="338352" cy="338352"/>
          </a:xfrm>
          <a:prstGeom prst="rect">
            <a:avLst/>
          </a:prstGeom>
          <a:effectLst>
            <a:outerShdw blurRad="50800" dist="38100" dir="5400000" algn="t" rotWithShape="0">
              <a:prstClr val="black">
                <a:alpha val="40000"/>
              </a:prstClr>
            </a:outerShdw>
          </a:effectLst>
        </p:spPr>
      </p:pic>
      <p:sp>
        <p:nvSpPr>
          <p:cNvPr id="22" name="Rectangle: Rounded Corners 21">
            <a:extLst>
              <a:ext uri="{FF2B5EF4-FFF2-40B4-BE49-F238E27FC236}">
                <a16:creationId xmlns:a16="http://schemas.microsoft.com/office/drawing/2014/main" id="{E1EBC0B7-DB83-2B1D-4EB7-9C0FF72E051D}"/>
              </a:ext>
            </a:extLst>
          </p:cNvPr>
          <p:cNvSpPr/>
          <p:nvPr/>
        </p:nvSpPr>
        <p:spPr bwMode="auto">
          <a:xfrm>
            <a:off x="4995825"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a:t>
            </a:r>
          </a:p>
        </p:txBody>
      </p:sp>
      <p:sp>
        <p:nvSpPr>
          <p:cNvPr id="40" name="Rectangle: Rounded Corners 39">
            <a:extLst>
              <a:ext uri="{FF2B5EF4-FFF2-40B4-BE49-F238E27FC236}">
                <a16:creationId xmlns:a16="http://schemas.microsoft.com/office/drawing/2014/main" id="{92151946-D3F3-26FB-DFEC-5D2B1552A24F}"/>
              </a:ext>
            </a:extLst>
          </p:cNvPr>
          <p:cNvSpPr/>
          <p:nvPr/>
        </p:nvSpPr>
        <p:spPr bwMode="auto">
          <a:xfrm>
            <a:off x="7324058"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a:t>
            </a:r>
          </a:p>
        </p:txBody>
      </p:sp>
      <p:sp>
        <p:nvSpPr>
          <p:cNvPr id="50" name="Rectangle: Rounded Corners 49">
            <a:extLst>
              <a:ext uri="{FF2B5EF4-FFF2-40B4-BE49-F238E27FC236}">
                <a16:creationId xmlns:a16="http://schemas.microsoft.com/office/drawing/2014/main" id="{571737EB-CCD5-E07F-D40F-E13E88CA5069}"/>
              </a:ext>
            </a:extLst>
          </p:cNvPr>
          <p:cNvSpPr/>
          <p:nvPr/>
        </p:nvSpPr>
        <p:spPr bwMode="auto">
          <a:xfrm>
            <a:off x="2639456"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Runtime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(and channels)</a:t>
            </a:r>
          </a:p>
        </p:txBody>
      </p:sp>
      <p:sp>
        <p:nvSpPr>
          <p:cNvPr id="61" name="Rectangle: Rounded Corners 60">
            <a:extLst>
              <a:ext uri="{FF2B5EF4-FFF2-40B4-BE49-F238E27FC236}">
                <a16:creationId xmlns:a16="http://schemas.microsoft.com/office/drawing/2014/main" id="{3DEF26A9-C3F0-2B8B-0EB6-F9A9C4EB22DC}"/>
              </a:ext>
            </a:extLst>
          </p:cNvPr>
          <p:cNvSpPr/>
          <p:nvPr/>
        </p:nvSpPr>
        <p:spPr bwMode="auto">
          <a:xfrm>
            <a:off x="2667798"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Knowledge</a:t>
            </a:r>
          </a:p>
        </p:txBody>
      </p:sp>
      <p:sp>
        <p:nvSpPr>
          <p:cNvPr id="67" name="Rectangle: Rounded Corners 66">
            <a:extLst>
              <a:ext uri="{FF2B5EF4-FFF2-40B4-BE49-F238E27FC236}">
                <a16:creationId xmlns:a16="http://schemas.microsoft.com/office/drawing/2014/main" id="{D312DA72-7ADF-7E8D-2E06-53C7F3E2D054}"/>
              </a:ext>
            </a:extLst>
          </p:cNvPr>
          <p:cNvSpPr/>
          <p:nvPr/>
        </p:nvSpPr>
        <p:spPr bwMode="auto">
          <a:xfrm>
            <a:off x="7323851"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Prompts</a:t>
            </a:r>
          </a:p>
        </p:txBody>
      </p:sp>
      <p:sp>
        <p:nvSpPr>
          <p:cNvPr id="77" name="Rectangle: Rounded Corners 76">
            <a:extLst>
              <a:ext uri="{FF2B5EF4-FFF2-40B4-BE49-F238E27FC236}">
                <a16:creationId xmlns:a16="http://schemas.microsoft.com/office/drawing/2014/main" id="{E829F750-F153-6B15-6309-0FD3EEF2839B}"/>
              </a:ext>
            </a:extLst>
          </p:cNvPr>
          <p:cNvSpPr/>
          <p:nvPr/>
        </p:nvSpPr>
        <p:spPr bwMode="auto">
          <a:xfrm>
            <a:off x="2667798"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Autonomous triggers</a:t>
            </a:r>
          </a:p>
        </p:txBody>
      </p:sp>
      <p:sp>
        <p:nvSpPr>
          <p:cNvPr id="85" name="Rectangle: Rounded Corners 84">
            <a:extLst>
              <a:ext uri="{FF2B5EF4-FFF2-40B4-BE49-F238E27FC236}">
                <a16:creationId xmlns:a16="http://schemas.microsoft.com/office/drawing/2014/main" id="{A9177A74-6A5D-8410-44A9-6F000D28D797}"/>
              </a:ext>
            </a:extLst>
          </p:cNvPr>
          <p:cNvSpPr/>
          <p:nvPr/>
        </p:nvSpPr>
        <p:spPr bwMode="auto">
          <a:xfrm>
            <a:off x="7323851"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Analytics</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&amp; Transcripts</a:t>
            </a:r>
          </a:p>
        </p:txBody>
      </p:sp>
      <p:sp>
        <p:nvSpPr>
          <p:cNvPr id="86" name="Rectangle: Rounded Corners 85">
            <a:extLst>
              <a:ext uri="{FF2B5EF4-FFF2-40B4-BE49-F238E27FC236}">
                <a16:creationId xmlns:a16="http://schemas.microsoft.com/office/drawing/2014/main" id="{19E27D39-E8B7-D7B7-410C-5DDAC49DC636}"/>
              </a:ext>
            </a:extLst>
          </p:cNvPr>
          <p:cNvSpPr/>
          <p:nvPr/>
        </p:nvSpPr>
        <p:spPr bwMode="auto">
          <a:xfrm>
            <a:off x="7323851"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Technical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telemetry</a:t>
            </a:r>
          </a:p>
        </p:txBody>
      </p:sp>
      <p:sp>
        <p:nvSpPr>
          <p:cNvPr id="87" name="Rectangle: Rounded Corners 86">
            <a:extLst>
              <a:ext uri="{FF2B5EF4-FFF2-40B4-BE49-F238E27FC236}">
                <a16:creationId xmlns:a16="http://schemas.microsoft.com/office/drawing/2014/main" id="{306037A1-F57E-CF65-589E-AF5C65B064D4}"/>
              </a:ext>
            </a:extLst>
          </p:cNvPr>
          <p:cNvSpPr/>
          <p:nvPr/>
        </p:nvSpPr>
        <p:spPr bwMode="auto">
          <a:xfrm>
            <a:off x="4995825"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Connected agents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(incl. A2A)</a:t>
            </a:r>
          </a:p>
        </p:txBody>
      </p:sp>
      <p:sp>
        <p:nvSpPr>
          <p:cNvPr id="97" name="Rectangle: Rounded Corners 96">
            <a:extLst>
              <a:ext uri="{FF2B5EF4-FFF2-40B4-BE49-F238E27FC236}">
                <a16:creationId xmlns:a16="http://schemas.microsoft.com/office/drawing/2014/main" id="{18F7701D-A71B-AF5E-319C-C3D42BC28461}"/>
              </a:ext>
            </a:extLst>
          </p:cNvPr>
          <p:cNvSpPr/>
          <p:nvPr/>
        </p:nvSpPr>
        <p:spPr bwMode="auto">
          <a:xfrm>
            <a:off x="4995825"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Tools &amp; integrations (connectors, HTTP, MCP, etc.)</a:t>
            </a:r>
          </a:p>
        </p:txBody>
      </p:sp>
      <p:sp>
        <p:nvSpPr>
          <p:cNvPr id="13" name="Rectangle: Rounded Corners 12">
            <a:extLst>
              <a:ext uri="{FF2B5EF4-FFF2-40B4-BE49-F238E27FC236}">
                <a16:creationId xmlns:a16="http://schemas.microsoft.com/office/drawing/2014/main" id="{A44C0644-642F-E80B-B872-BF8D3F5163D8}"/>
              </a:ext>
            </a:extLst>
          </p:cNvPr>
          <p:cNvSpPr/>
          <p:nvPr/>
        </p:nvSpPr>
        <p:spPr bwMode="auto">
          <a:xfrm>
            <a:off x="2667798"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Application Lifecycle Management</a:t>
            </a:r>
          </a:p>
        </p:txBody>
      </p:sp>
    </p:spTree>
    <p:extLst>
      <p:ext uri="{BB962C8B-B14F-4D97-AF65-F5344CB8AC3E}">
        <p14:creationId xmlns:p14="http://schemas.microsoft.com/office/powerpoint/2010/main" val="1607439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500"/>
                                        <p:tgtEl>
                                          <p:spTgt spid="9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40" grpId="0" animBg="1"/>
      <p:bldP spid="50" grpId="0" animBg="1"/>
      <p:bldP spid="61" grpId="0" animBg="1"/>
      <p:bldP spid="67" grpId="0" animBg="1"/>
      <p:bldP spid="77" grpId="0" animBg="1"/>
      <p:bldP spid="85" grpId="0" animBg="1"/>
      <p:bldP spid="86" grpId="0" animBg="1"/>
      <p:bldP spid="87" grpId="0" animBg="1"/>
      <p:bldP spid="97"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E9E18-227D-656D-6112-F15CDCFA2312}"/>
            </a:ext>
          </a:extLst>
        </p:cNvPr>
        <p:cNvGrpSpPr/>
        <p:nvPr/>
      </p:nvGrpSpPr>
      <p:grpSpPr>
        <a:xfrm>
          <a:off x="0" y="0"/>
          <a:ext cx="0" cy="0"/>
          <a:chOff x="0" y="0"/>
          <a:chExt cx="0" cy="0"/>
        </a:xfrm>
      </p:grpSpPr>
      <p:sp>
        <p:nvSpPr>
          <p:cNvPr id="265" name="Rectangle: Rounded Corners 264">
            <a:extLst>
              <a:ext uri="{FF2B5EF4-FFF2-40B4-BE49-F238E27FC236}">
                <a16:creationId xmlns:a16="http://schemas.microsoft.com/office/drawing/2014/main" id="{9EC340A9-6EFE-A9EB-0DFB-7EEE5D5DEBE9}"/>
              </a:ext>
            </a:extLst>
          </p:cNvPr>
          <p:cNvSpPr/>
          <p:nvPr/>
        </p:nvSpPr>
        <p:spPr bwMode="auto">
          <a:xfrm>
            <a:off x="2487615" y="95250"/>
            <a:ext cx="7148285" cy="6648450"/>
          </a:xfrm>
          <a:prstGeom prst="roundRect">
            <a:avLst>
              <a:gd name="adj" fmla="val 2610"/>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541338"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endParaRPr>
          </a:p>
        </p:txBody>
      </p:sp>
      <p:sp>
        <p:nvSpPr>
          <p:cNvPr id="266" name="Rectangle: Rounded Corners 265">
            <a:extLst>
              <a:ext uri="{FF2B5EF4-FFF2-40B4-BE49-F238E27FC236}">
                <a16:creationId xmlns:a16="http://schemas.microsoft.com/office/drawing/2014/main" id="{85B43A6A-98D3-5E73-A52D-E6A29A92FC3C}"/>
              </a:ext>
            </a:extLst>
          </p:cNvPr>
          <p:cNvSpPr/>
          <p:nvPr/>
        </p:nvSpPr>
        <p:spPr bwMode="auto">
          <a:xfrm>
            <a:off x="4970555" y="648549"/>
            <a:ext cx="2160000" cy="118766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management</a:t>
            </a:r>
          </a:p>
        </p:txBody>
      </p:sp>
      <p:pic>
        <p:nvPicPr>
          <p:cNvPr id="267" name="Graphic 266">
            <a:extLst>
              <a:ext uri="{FF2B5EF4-FFF2-40B4-BE49-F238E27FC236}">
                <a16:creationId xmlns:a16="http://schemas.microsoft.com/office/drawing/2014/main" id="{FBA3CC88-B2FF-A887-3A9B-DE8124040AC3}"/>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2629270" y="190682"/>
            <a:ext cx="338352" cy="338352"/>
          </a:xfrm>
          <a:prstGeom prst="rect">
            <a:avLst/>
          </a:prstGeom>
          <a:effectLst>
            <a:outerShdw blurRad="50800" dist="38100" dir="5400000" algn="t" rotWithShape="0">
              <a:prstClr val="black">
                <a:alpha val="40000"/>
              </a:prstClr>
            </a:outerShdw>
          </a:effectLst>
        </p:spPr>
      </p:pic>
      <p:sp>
        <p:nvSpPr>
          <p:cNvPr id="268" name="Rectangle: Rounded Corners 267">
            <a:extLst>
              <a:ext uri="{FF2B5EF4-FFF2-40B4-BE49-F238E27FC236}">
                <a16:creationId xmlns:a16="http://schemas.microsoft.com/office/drawing/2014/main" id="{BCEA71AC-1437-B346-B26F-A777D73E5562}"/>
              </a:ext>
            </a:extLst>
          </p:cNvPr>
          <p:cNvSpPr/>
          <p:nvPr/>
        </p:nvSpPr>
        <p:spPr bwMode="auto">
          <a:xfrm>
            <a:off x="4970555" y="2917039"/>
            <a:ext cx="2160000" cy="3320602"/>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a:t>
            </a:r>
          </a:p>
        </p:txBody>
      </p:sp>
      <p:sp>
        <p:nvSpPr>
          <p:cNvPr id="269" name="Rectangle: Rounded Corners 268">
            <a:extLst>
              <a:ext uri="{FF2B5EF4-FFF2-40B4-BE49-F238E27FC236}">
                <a16:creationId xmlns:a16="http://schemas.microsoft.com/office/drawing/2014/main" id="{8ADBC58C-E0D4-6127-E34D-51C9C4BA37B1}"/>
              </a:ext>
            </a:extLst>
          </p:cNvPr>
          <p:cNvSpPr/>
          <p:nvPr/>
        </p:nvSpPr>
        <p:spPr bwMode="auto">
          <a:xfrm>
            <a:off x="5072967" y="3231177"/>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Web channel security (secret)</a:t>
            </a:r>
          </a:p>
        </p:txBody>
      </p:sp>
      <p:sp>
        <p:nvSpPr>
          <p:cNvPr id="270" name="Rectangle: Rounded Corners 269">
            <a:extLst>
              <a:ext uri="{FF2B5EF4-FFF2-40B4-BE49-F238E27FC236}">
                <a16:creationId xmlns:a16="http://schemas.microsoft.com/office/drawing/2014/main" id="{CF738C8C-F961-E1CB-0654-0FF8EFD57C37}"/>
              </a:ext>
            </a:extLst>
          </p:cNvPr>
          <p:cNvSpPr/>
          <p:nvPr/>
        </p:nvSpPr>
        <p:spPr bwMode="auto">
          <a:xfrm>
            <a:off x="5084169" y="3537281"/>
            <a:ext cx="1955176" cy="765032"/>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End-user authentication</a:t>
            </a:r>
          </a:p>
        </p:txBody>
      </p:sp>
      <p:sp>
        <p:nvSpPr>
          <p:cNvPr id="271" name="Rectangle: Rounded Corners 270">
            <a:extLst>
              <a:ext uri="{FF2B5EF4-FFF2-40B4-BE49-F238E27FC236}">
                <a16:creationId xmlns:a16="http://schemas.microsoft.com/office/drawing/2014/main" id="{FE5D8099-93B7-C3C3-8F94-8512979A15AC}"/>
              </a:ext>
            </a:extLst>
          </p:cNvPr>
          <p:cNvSpPr/>
          <p:nvPr/>
        </p:nvSpPr>
        <p:spPr bwMode="auto">
          <a:xfrm>
            <a:off x="5170528" y="3783747"/>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No authentication</a:t>
            </a:r>
          </a:p>
        </p:txBody>
      </p:sp>
      <p:sp>
        <p:nvSpPr>
          <p:cNvPr id="272" name="Rectangle: Rounded Corners 271">
            <a:extLst>
              <a:ext uri="{FF2B5EF4-FFF2-40B4-BE49-F238E27FC236}">
                <a16:creationId xmlns:a16="http://schemas.microsoft.com/office/drawing/2014/main" id="{0BE2C8E4-0696-8907-90C5-EB6C2C7730AD}"/>
              </a:ext>
            </a:extLst>
          </p:cNvPr>
          <p:cNvSpPr/>
          <p:nvPr/>
        </p:nvSpPr>
        <p:spPr bwMode="auto">
          <a:xfrm>
            <a:off x="5170528" y="4012284"/>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Native / Custom auth</a:t>
            </a:r>
          </a:p>
        </p:txBody>
      </p:sp>
      <p:sp>
        <p:nvSpPr>
          <p:cNvPr id="274" name="Rectangle: Rounded Corners 273">
            <a:extLst>
              <a:ext uri="{FF2B5EF4-FFF2-40B4-BE49-F238E27FC236}">
                <a16:creationId xmlns:a16="http://schemas.microsoft.com/office/drawing/2014/main" id="{C0974D55-9C93-446F-2FA0-AFB17EDBD2EB}"/>
              </a:ext>
            </a:extLst>
          </p:cNvPr>
          <p:cNvSpPr/>
          <p:nvPr/>
        </p:nvSpPr>
        <p:spPr bwMode="auto">
          <a:xfrm>
            <a:off x="5072967" y="4383495"/>
            <a:ext cx="1955176" cy="121245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DLP policies</a:t>
            </a:r>
          </a:p>
        </p:txBody>
      </p:sp>
      <p:sp>
        <p:nvSpPr>
          <p:cNvPr id="275" name="Rectangle: Rounded Corners 274">
            <a:extLst>
              <a:ext uri="{FF2B5EF4-FFF2-40B4-BE49-F238E27FC236}">
                <a16:creationId xmlns:a16="http://schemas.microsoft.com/office/drawing/2014/main" id="{73BF9755-B0EC-C881-790A-2C334E09B13A}"/>
              </a:ext>
            </a:extLst>
          </p:cNvPr>
          <p:cNvSpPr/>
          <p:nvPr/>
        </p:nvSpPr>
        <p:spPr bwMode="auto">
          <a:xfrm>
            <a:off x="5159326" y="4638927"/>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Authentication settings</a:t>
            </a:r>
          </a:p>
        </p:txBody>
      </p:sp>
      <p:sp>
        <p:nvSpPr>
          <p:cNvPr id="276" name="Rectangle: Rounded Corners 275">
            <a:extLst>
              <a:ext uri="{FF2B5EF4-FFF2-40B4-BE49-F238E27FC236}">
                <a16:creationId xmlns:a16="http://schemas.microsoft.com/office/drawing/2014/main" id="{1F6A343C-9FFE-9230-52B9-E27AD65A5A8D}"/>
              </a:ext>
            </a:extLst>
          </p:cNvPr>
          <p:cNvSpPr/>
          <p:nvPr/>
        </p:nvSpPr>
        <p:spPr bwMode="auto">
          <a:xfrm>
            <a:off x="5159326" y="4876429"/>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channels</a:t>
            </a:r>
          </a:p>
        </p:txBody>
      </p:sp>
      <p:sp>
        <p:nvSpPr>
          <p:cNvPr id="277" name="Rectangle: Rounded Corners 276">
            <a:extLst>
              <a:ext uri="{FF2B5EF4-FFF2-40B4-BE49-F238E27FC236}">
                <a16:creationId xmlns:a16="http://schemas.microsoft.com/office/drawing/2014/main" id="{1B2793FA-6270-316E-96AC-CFEF25C864B3}"/>
              </a:ext>
            </a:extLst>
          </p:cNvPr>
          <p:cNvSpPr/>
          <p:nvPr/>
        </p:nvSpPr>
        <p:spPr bwMode="auto">
          <a:xfrm>
            <a:off x="5159326" y="5114010"/>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knowledge sources</a:t>
            </a:r>
          </a:p>
        </p:txBody>
      </p:sp>
      <p:sp>
        <p:nvSpPr>
          <p:cNvPr id="278" name="Rectangle: Rounded Corners 277">
            <a:extLst>
              <a:ext uri="{FF2B5EF4-FFF2-40B4-BE49-F238E27FC236}">
                <a16:creationId xmlns:a16="http://schemas.microsoft.com/office/drawing/2014/main" id="{44148970-C09E-26BF-7327-A6FF59BA4D0A}"/>
              </a:ext>
            </a:extLst>
          </p:cNvPr>
          <p:cNvSpPr/>
          <p:nvPr/>
        </p:nvSpPr>
        <p:spPr bwMode="auto">
          <a:xfrm>
            <a:off x="5156439" y="5354791"/>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connectors</a:t>
            </a:r>
          </a:p>
        </p:txBody>
      </p:sp>
      <p:sp>
        <p:nvSpPr>
          <p:cNvPr id="279" name="Rectangle: Rounded Corners 278">
            <a:extLst>
              <a:ext uri="{FF2B5EF4-FFF2-40B4-BE49-F238E27FC236}">
                <a16:creationId xmlns:a16="http://schemas.microsoft.com/office/drawing/2014/main" id="{82758A14-5E78-202F-E27A-D2F895F04992}"/>
              </a:ext>
            </a:extLst>
          </p:cNvPr>
          <p:cNvSpPr/>
          <p:nvPr/>
        </p:nvSpPr>
        <p:spPr bwMode="auto">
          <a:xfrm>
            <a:off x="5083440" y="567959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Purview audit logs</a:t>
            </a:r>
          </a:p>
        </p:txBody>
      </p:sp>
      <p:sp>
        <p:nvSpPr>
          <p:cNvPr id="280" name="Rectangle: Rounded Corners 279">
            <a:extLst>
              <a:ext uri="{FF2B5EF4-FFF2-40B4-BE49-F238E27FC236}">
                <a16:creationId xmlns:a16="http://schemas.microsoft.com/office/drawing/2014/main" id="{E33AA75C-9611-970D-02F2-E488EBB5B3C1}"/>
              </a:ext>
            </a:extLst>
          </p:cNvPr>
          <p:cNvSpPr/>
          <p:nvPr/>
        </p:nvSpPr>
        <p:spPr bwMode="auto">
          <a:xfrm>
            <a:off x="7324058" y="648548"/>
            <a:ext cx="2160000" cy="144608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a:t>
            </a:r>
          </a:p>
        </p:txBody>
      </p:sp>
      <p:sp>
        <p:nvSpPr>
          <p:cNvPr id="281" name="Rectangle: Rounded Corners 280">
            <a:extLst>
              <a:ext uri="{FF2B5EF4-FFF2-40B4-BE49-F238E27FC236}">
                <a16:creationId xmlns:a16="http://schemas.microsoft.com/office/drawing/2014/main" id="{82F4567E-5470-F15D-EAFA-E3CDE957C21B}"/>
              </a:ext>
            </a:extLst>
          </p:cNvPr>
          <p:cNvSpPr/>
          <p:nvPr/>
        </p:nvSpPr>
        <p:spPr bwMode="auto">
          <a:xfrm>
            <a:off x="7426470" y="962686"/>
            <a:ext cx="1955176" cy="73651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Classic</a:t>
            </a:r>
          </a:p>
        </p:txBody>
      </p:sp>
      <p:sp>
        <p:nvSpPr>
          <p:cNvPr id="282" name="Rectangle: Rounded Corners 281">
            <a:extLst>
              <a:ext uri="{FF2B5EF4-FFF2-40B4-BE49-F238E27FC236}">
                <a16:creationId xmlns:a16="http://schemas.microsoft.com/office/drawing/2014/main" id="{5283D428-3A7B-385A-218F-888A7469AEA5}"/>
              </a:ext>
            </a:extLst>
          </p:cNvPr>
          <p:cNvSpPr/>
          <p:nvPr/>
        </p:nvSpPr>
        <p:spPr bwMode="auto">
          <a:xfrm>
            <a:off x="7512828" y="1218117"/>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Built-in NLU</a:t>
            </a:r>
          </a:p>
        </p:txBody>
      </p:sp>
      <p:sp>
        <p:nvSpPr>
          <p:cNvPr id="283" name="Rectangle: Rounded Corners 282">
            <a:extLst>
              <a:ext uri="{FF2B5EF4-FFF2-40B4-BE49-F238E27FC236}">
                <a16:creationId xmlns:a16="http://schemas.microsoft.com/office/drawing/2014/main" id="{D83EFA1C-0C42-47D3-BBD6-6DBCE5610553}"/>
              </a:ext>
            </a:extLst>
          </p:cNvPr>
          <p:cNvSpPr/>
          <p:nvPr/>
        </p:nvSpPr>
        <p:spPr bwMode="auto">
          <a:xfrm>
            <a:off x="7512825" y="14472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Bring your own NLU model</a:t>
            </a:r>
          </a:p>
        </p:txBody>
      </p:sp>
      <p:sp>
        <p:nvSpPr>
          <p:cNvPr id="284" name="Rectangle: Rounded Corners 283">
            <a:extLst>
              <a:ext uri="{FF2B5EF4-FFF2-40B4-BE49-F238E27FC236}">
                <a16:creationId xmlns:a16="http://schemas.microsoft.com/office/drawing/2014/main" id="{059A84C0-F6DD-4A2B-74C7-F5650A425207}"/>
              </a:ext>
            </a:extLst>
          </p:cNvPr>
          <p:cNvSpPr/>
          <p:nvPr/>
        </p:nvSpPr>
        <p:spPr bwMode="auto">
          <a:xfrm>
            <a:off x="7418867" y="1787167"/>
            <a:ext cx="1955175"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orchestration </a:t>
            </a:r>
          </a:p>
        </p:txBody>
      </p:sp>
      <p:sp>
        <p:nvSpPr>
          <p:cNvPr id="285" name="Rectangle: Rounded Corners 284">
            <a:extLst>
              <a:ext uri="{FF2B5EF4-FFF2-40B4-BE49-F238E27FC236}">
                <a16:creationId xmlns:a16="http://schemas.microsoft.com/office/drawing/2014/main" id="{90868E5F-9A7D-3730-2113-567FD486A01B}"/>
              </a:ext>
            </a:extLst>
          </p:cNvPr>
          <p:cNvSpPr/>
          <p:nvPr/>
        </p:nvSpPr>
        <p:spPr bwMode="auto">
          <a:xfrm>
            <a:off x="2639456" y="648547"/>
            <a:ext cx="2160000" cy="2949356"/>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Runtime</a:t>
            </a:r>
          </a:p>
        </p:txBody>
      </p:sp>
      <p:sp>
        <p:nvSpPr>
          <p:cNvPr id="286" name="Rectangle: Rounded Corners 285">
            <a:extLst>
              <a:ext uri="{FF2B5EF4-FFF2-40B4-BE49-F238E27FC236}">
                <a16:creationId xmlns:a16="http://schemas.microsoft.com/office/drawing/2014/main" id="{977BF570-A524-1C68-D0CA-5E9D5325A8E1}"/>
              </a:ext>
            </a:extLst>
          </p:cNvPr>
          <p:cNvSpPr/>
          <p:nvPr/>
        </p:nvSpPr>
        <p:spPr bwMode="auto">
          <a:xfrm>
            <a:off x="2741868" y="962684"/>
            <a:ext cx="1955176" cy="2213979"/>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Native channels</a:t>
            </a:r>
          </a:p>
        </p:txBody>
      </p:sp>
      <p:sp>
        <p:nvSpPr>
          <p:cNvPr id="287" name="Rectangle: Rounded Corners 286">
            <a:extLst>
              <a:ext uri="{FF2B5EF4-FFF2-40B4-BE49-F238E27FC236}">
                <a16:creationId xmlns:a16="http://schemas.microsoft.com/office/drawing/2014/main" id="{DB1826CF-536B-FB79-8868-DA3D149939C1}"/>
              </a:ext>
            </a:extLst>
          </p:cNvPr>
          <p:cNvSpPr/>
          <p:nvPr/>
        </p:nvSpPr>
        <p:spPr bwMode="auto">
          <a:xfrm>
            <a:off x="2828226" y="1218116"/>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Direct Line </a:t>
            </a:r>
            <a:r>
              <a:rPr kumimoji="0" lang="en-US" sz="9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(HTTP / WebSocket)</a:t>
            </a:r>
            <a:endPar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endParaRPr>
          </a:p>
        </p:txBody>
      </p:sp>
      <p:sp>
        <p:nvSpPr>
          <p:cNvPr id="288" name="Rectangle: Rounded Corners 287">
            <a:extLst>
              <a:ext uri="{FF2B5EF4-FFF2-40B4-BE49-F238E27FC236}">
                <a16:creationId xmlns:a16="http://schemas.microsoft.com/office/drawing/2014/main" id="{B1AAE836-56FD-0CC2-7FDC-B6DDCFFC7C38}"/>
              </a:ext>
            </a:extLst>
          </p:cNvPr>
          <p:cNvSpPr/>
          <p:nvPr/>
        </p:nvSpPr>
        <p:spPr bwMode="auto">
          <a:xfrm>
            <a:off x="2828224" y="17139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Microsoft Teams</a:t>
            </a:r>
          </a:p>
        </p:txBody>
      </p:sp>
      <p:sp>
        <p:nvSpPr>
          <p:cNvPr id="289" name="Rectangle: Rounded Corners 288">
            <a:extLst>
              <a:ext uri="{FF2B5EF4-FFF2-40B4-BE49-F238E27FC236}">
                <a16:creationId xmlns:a16="http://schemas.microsoft.com/office/drawing/2014/main" id="{44A94ACA-D2FC-FF51-C67C-29895502C385}"/>
              </a:ext>
            </a:extLst>
          </p:cNvPr>
          <p:cNvSpPr/>
          <p:nvPr/>
        </p:nvSpPr>
        <p:spPr bwMode="auto">
          <a:xfrm>
            <a:off x="2828224" y="1947327"/>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Facebook</a:t>
            </a:r>
          </a:p>
        </p:txBody>
      </p:sp>
      <p:sp>
        <p:nvSpPr>
          <p:cNvPr id="290" name="Rectangle: Rounded Corners 289">
            <a:extLst>
              <a:ext uri="{FF2B5EF4-FFF2-40B4-BE49-F238E27FC236}">
                <a16:creationId xmlns:a16="http://schemas.microsoft.com/office/drawing/2014/main" id="{553076E4-615E-755C-CA81-8E90FCC2BCF4}"/>
              </a:ext>
            </a:extLst>
          </p:cNvPr>
          <p:cNvSpPr/>
          <p:nvPr/>
        </p:nvSpPr>
        <p:spPr bwMode="auto">
          <a:xfrm>
            <a:off x="2828224" y="218702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WhatsApp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291" name="Rectangle: Rounded Corners 290">
            <a:extLst>
              <a:ext uri="{FF2B5EF4-FFF2-40B4-BE49-F238E27FC236}">
                <a16:creationId xmlns:a16="http://schemas.microsoft.com/office/drawing/2014/main" id="{49E6ABF2-AE20-B1D3-E544-BB81D0020973}"/>
              </a:ext>
            </a:extLst>
          </p:cNvPr>
          <p:cNvSpPr/>
          <p:nvPr/>
        </p:nvSpPr>
        <p:spPr bwMode="auto">
          <a:xfrm>
            <a:off x="2629270" y="3694405"/>
            <a:ext cx="2160000" cy="181842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Integrations</a:t>
            </a:r>
          </a:p>
        </p:txBody>
      </p:sp>
      <p:sp>
        <p:nvSpPr>
          <p:cNvPr id="292" name="Rectangle: Rounded Corners 291">
            <a:extLst>
              <a:ext uri="{FF2B5EF4-FFF2-40B4-BE49-F238E27FC236}">
                <a16:creationId xmlns:a16="http://schemas.microsoft.com/office/drawing/2014/main" id="{484A82AC-8A8D-E2BE-2AE7-B0E8D01F0918}"/>
              </a:ext>
            </a:extLst>
          </p:cNvPr>
          <p:cNvSpPr/>
          <p:nvPr/>
        </p:nvSpPr>
        <p:spPr bwMode="auto">
          <a:xfrm>
            <a:off x="2731682" y="400854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HTTP requests</a:t>
            </a:r>
          </a:p>
        </p:txBody>
      </p:sp>
      <p:sp>
        <p:nvSpPr>
          <p:cNvPr id="293" name="Rectangle: Rounded Corners 292">
            <a:extLst>
              <a:ext uri="{FF2B5EF4-FFF2-40B4-BE49-F238E27FC236}">
                <a16:creationId xmlns:a16="http://schemas.microsoft.com/office/drawing/2014/main" id="{51E5AD13-6087-BA6F-BE2E-DF8706BA95EF}"/>
              </a:ext>
            </a:extLst>
          </p:cNvPr>
          <p:cNvSpPr/>
          <p:nvPr/>
        </p:nvSpPr>
        <p:spPr bwMode="auto">
          <a:xfrm>
            <a:off x="2731682" y="430750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connectors</a:t>
            </a:r>
          </a:p>
        </p:txBody>
      </p:sp>
      <p:sp>
        <p:nvSpPr>
          <p:cNvPr id="294" name="Rectangle: Rounded Corners 293">
            <a:extLst>
              <a:ext uri="{FF2B5EF4-FFF2-40B4-BE49-F238E27FC236}">
                <a16:creationId xmlns:a16="http://schemas.microsoft.com/office/drawing/2014/main" id="{AFE2D105-B530-B9F4-760D-5E93AE4A93C5}"/>
              </a:ext>
            </a:extLst>
          </p:cNvPr>
          <p:cNvSpPr/>
          <p:nvPr/>
        </p:nvSpPr>
        <p:spPr bwMode="auto">
          <a:xfrm>
            <a:off x="2731682" y="460647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Automate cloud flows</a:t>
            </a:r>
          </a:p>
        </p:txBody>
      </p:sp>
      <p:sp>
        <p:nvSpPr>
          <p:cNvPr id="295" name="Rectangle: Rounded Corners 294">
            <a:extLst>
              <a:ext uri="{FF2B5EF4-FFF2-40B4-BE49-F238E27FC236}">
                <a16:creationId xmlns:a16="http://schemas.microsoft.com/office/drawing/2014/main" id="{84282D78-6DB8-AE11-E51D-83E1E48E65BC}"/>
              </a:ext>
            </a:extLst>
          </p:cNvPr>
          <p:cNvSpPr/>
          <p:nvPr/>
        </p:nvSpPr>
        <p:spPr bwMode="auto">
          <a:xfrm>
            <a:off x="2731682" y="489960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Builder prompts</a:t>
            </a:r>
          </a:p>
        </p:txBody>
      </p:sp>
      <p:sp>
        <p:nvSpPr>
          <p:cNvPr id="296" name="Rectangle: Rounded Corners 295">
            <a:extLst>
              <a:ext uri="{FF2B5EF4-FFF2-40B4-BE49-F238E27FC236}">
                <a16:creationId xmlns:a16="http://schemas.microsoft.com/office/drawing/2014/main" id="{03BF1398-BF25-A273-8694-8457D9B3B8A6}"/>
              </a:ext>
            </a:extLst>
          </p:cNvPr>
          <p:cNvSpPr/>
          <p:nvPr/>
        </p:nvSpPr>
        <p:spPr bwMode="auto">
          <a:xfrm>
            <a:off x="2731682" y="519776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skills</a:t>
            </a:r>
          </a:p>
        </p:txBody>
      </p:sp>
      <p:sp>
        <p:nvSpPr>
          <p:cNvPr id="297" name="Rectangle: Rounded Corners 296">
            <a:extLst>
              <a:ext uri="{FF2B5EF4-FFF2-40B4-BE49-F238E27FC236}">
                <a16:creationId xmlns:a16="http://schemas.microsoft.com/office/drawing/2014/main" id="{C3872167-8105-0ED0-5B3F-E8BD4C3EAC12}"/>
              </a:ext>
            </a:extLst>
          </p:cNvPr>
          <p:cNvSpPr/>
          <p:nvPr/>
        </p:nvSpPr>
        <p:spPr bwMode="auto">
          <a:xfrm>
            <a:off x="7324058" y="2180526"/>
            <a:ext cx="2160000" cy="308111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answers</a:t>
            </a:r>
          </a:p>
        </p:txBody>
      </p:sp>
      <p:sp>
        <p:nvSpPr>
          <p:cNvPr id="298" name="Rectangle: Rounded Corners 297">
            <a:extLst>
              <a:ext uri="{FF2B5EF4-FFF2-40B4-BE49-F238E27FC236}">
                <a16:creationId xmlns:a16="http://schemas.microsoft.com/office/drawing/2014/main" id="{57F1E91A-670A-2AFD-9EC5-4CE114CDACEE}"/>
              </a:ext>
            </a:extLst>
          </p:cNvPr>
          <p:cNvSpPr/>
          <p:nvPr/>
        </p:nvSpPr>
        <p:spPr bwMode="auto">
          <a:xfrm>
            <a:off x="7415996" y="2843390"/>
            <a:ext cx="1955176" cy="1484335"/>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Knowledge search</a:t>
            </a:r>
          </a:p>
        </p:txBody>
      </p:sp>
      <p:sp>
        <p:nvSpPr>
          <p:cNvPr id="299" name="Rectangle: Rounded Corners 298">
            <a:extLst>
              <a:ext uri="{FF2B5EF4-FFF2-40B4-BE49-F238E27FC236}">
                <a16:creationId xmlns:a16="http://schemas.microsoft.com/office/drawing/2014/main" id="{3CEDE4A8-249A-F57F-40F2-55A36BFC2D3B}"/>
              </a:ext>
            </a:extLst>
          </p:cNvPr>
          <p:cNvSpPr/>
          <p:nvPr/>
        </p:nvSpPr>
        <p:spPr bwMode="auto">
          <a:xfrm>
            <a:off x="7502354" y="3107786"/>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Websites</a:t>
            </a:r>
          </a:p>
        </p:txBody>
      </p:sp>
      <p:sp>
        <p:nvSpPr>
          <p:cNvPr id="300" name="Rectangle: Rounded Corners 299">
            <a:extLst>
              <a:ext uri="{FF2B5EF4-FFF2-40B4-BE49-F238E27FC236}">
                <a16:creationId xmlns:a16="http://schemas.microsoft.com/office/drawing/2014/main" id="{333919DF-76CE-B6C1-21B3-F008A0DB9977}"/>
              </a:ext>
            </a:extLst>
          </p:cNvPr>
          <p:cNvSpPr/>
          <p:nvPr/>
        </p:nvSpPr>
        <p:spPr bwMode="auto">
          <a:xfrm>
            <a:off x="7499482" y="3597903"/>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DV Tables</a:t>
            </a:r>
          </a:p>
        </p:txBody>
      </p:sp>
      <p:sp>
        <p:nvSpPr>
          <p:cNvPr id="301" name="Rectangle: Rounded Corners 300">
            <a:extLst>
              <a:ext uri="{FF2B5EF4-FFF2-40B4-BE49-F238E27FC236}">
                <a16:creationId xmlns:a16="http://schemas.microsoft.com/office/drawing/2014/main" id="{280B6949-77B7-05D6-A6A2-E2638E2DC015}"/>
              </a:ext>
            </a:extLst>
          </p:cNvPr>
          <p:cNvSpPr/>
          <p:nvPr/>
        </p:nvSpPr>
        <p:spPr bwMode="auto">
          <a:xfrm>
            <a:off x="7503620" y="3839063"/>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Federated Knowledge</a:t>
            </a:r>
          </a:p>
        </p:txBody>
      </p:sp>
      <p:sp>
        <p:nvSpPr>
          <p:cNvPr id="302" name="Rectangle: Rounded Corners 301">
            <a:extLst>
              <a:ext uri="{FF2B5EF4-FFF2-40B4-BE49-F238E27FC236}">
                <a16:creationId xmlns:a16="http://schemas.microsoft.com/office/drawing/2014/main" id="{8E673512-20F0-8B7B-0C2D-3BDD08B11E3F}"/>
              </a:ext>
            </a:extLst>
          </p:cNvPr>
          <p:cNvSpPr/>
          <p:nvPr/>
        </p:nvSpPr>
        <p:spPr bwMode="auto">
          <a:xfrm>
            <a:off x="7409660" y="494491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general knowledge</a:t>
            </a:r>
          </a:p>
        </p:txBody>
      </p:sp>
      <p:sp>
        <p:nvSpPr>
          <p:cNvPr id="303" name="Rectangle: Rounded Corners 302">
            <a:extLst>
              <a:ext uri="{FF2B5EF4-FFF2-40B4-BE49-F238E27FC236}">
                <a16:creationId xmlns:a16="http://schemas.microsoft.com/office/drawing/2014/main" id="{B1343F70-7AAB-5FCD-5CEB-79E872C18D5C}"/>
              </a:ext>
            </a:extLst>
          </p:cNvPr>
          <p:cNvSpPr/>
          <p:nvPr/>
        </p:nvSpPr>
        <p:spPr bwMode="auto">
          <a:xfrm>
            <a:off x="2629270" y="5599252"/>
            <a:ext cx="2160000" cy="926479"/>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ALM</a:t>
            </a:r>
          </a:p>
        </p:txBody>
      </p:sp>
      <p:sp>
        <p:nvSpPr>
          <p:cNvPr id="304" name="Rectangle: Rounded Corners 303">
            <a:extLst>
              <a:ext uri="{FF2B5EF4-FFF2-40B4-BE49-F238E27FC236}">
                <a16:creationId xmlns:a16="http://schemas.microsoft.com/office/drawing/2014/main" id="{FB390723-B136-2AEF-D9D7-9DCED83BCF1A}"/>
              </a:ext>
            </a:extLst>
          </p:cNvPr>
          <p:cNvSpPr/>
          <p:nvPr/>
        </p:nvSpPr>
        <p:spPr bwMode="auto">
          <a:xfrm>
            <a:off x="2731682" y="591338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solutions</a:t>
            </a:r>
          </a:p>
        </p:txBody>
      </p:sp>
      <p:sp>
        <p:nvSpPr>
          <p:cNvPr id="305" name="Rectangle: Rounded Corners 304">
            <a:extLst>
              <a:ext uri="{FF2B5EF4-FFF2-40B4-BE49-F238E27FC236}">
                <a16:creationId xmlns:a16="http://schemas.microsoft.com/office/drawing/2014/main" id="{6E25C012-5766-449B-77CC-49390F49BAA6}"/>
              </a:ext>
            </a:extLst>
          </p:cNvPr>
          <p:cNvSpPr/>
          <p:nvPr/>
        </p:nvSpPr>
        <p:spPr bwMode="auto">
          <a:xfrm>
            <a:off x="2731682" y="6200405"/>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CI/CD (pipelines/ADO/GitHub)</a:t>
            </a:r>
          </a:p>
        </p:txBody>
      </p:sp>
      <p:sp>
        <p:nvSpPr>
          <p:cNvPr id="306" name="Rectangle: Rounded Corners 305">
            <a:extLst>
              <a:ext uri="{FF2B5EF4-FFF2-40B4-BE49-F238E27FC236}">
                <a16:creationId xmlns:a16="http://schemas.microsoft.com/office/drawing/2014/main" id="{3BC6AE70-A21D-B737-DFE2-CE8D4FDC2FAC}"/>
              </a:ext>
            </a:extLst>
          </p:cNvPr>
          <p:cNvSpPr/>
          <p:nvPr/>
        </p:nvSpPr>
        <p:spPr bwMode="auto">
          <a:xfrm>
            <a:off x="7323851" y="5336417"/>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Standard analytics</a:t>
            </a:r>
          </a:p>
        </p:txBody>
      </p:sp>
      <p:sp>
        <p:nvSpPr>
          <p:cNvPr id="307" name="Rectangle: Rounded Corners 306">
            <a:extLst>
              <a:ext uri="{FF2B5EF4-FFF2-40B4-BE49-F238E27FC236}">
                <a16:creationId xmlns:a16="http://schemas.microsoft.com/office/drawing/2014/main" id="{108CF9D6-ED72-6D2E-BA4E-4F3FAF332B2A}"/>
              </a:ext>
            </a:extLst>
          </p:cNvPr>
          <p:cNvSpPr/>
          <p:nvPr/>
        </p:nvSpPr>
        <p:spPr bwMode="auto">
          <a:xfrm>
            <a:off x="7323851" y="5739129"/>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Technical telemetry</a:t>
            </a:r>
          </a:p>
        </p:txBody>
      </p:sp>
      <p:sp>
        <p:nvSpPr>
          <p:cNvPr id="308" name="Rectangle: Rounded Corners 307">
            <a:extLst>
              <a:ext uri="{FF2B5EF4-FFF2-40B4-BE49-F238E27FC236}">
                <a16:creationId xmlns:a16="http://schemas.microsoft.com/office/drawing/2014/main" id="{3208C9B8-551D-426E-E9D2-AD5E11E29E48}"/>
              </a:ext>
            </a:extLst>
          </p:cNvPr>
          <p:cNvSpPr/>
          <p:nvPr/>
        </p:nvSpPr>
        <p:spPr bwMode="auto">
          <a:xfrm>
            <a:off x="7325656" y="6141841"/>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Conversation transcripts</a:t>
            </a:r>
          </a:p>
        </p:txBody>
      </p:sp>
      <p:sp>
        <p:nvSpPr>
          <p:cNvPr id="309" name="Rectangle: Rounded Corners 308">
            <a:extLst>
              <a:ext uri="{FF2B5EF4-FFF2-40B4-BE49-F238E27FC236}">
                <a16:creationId xmlns:a16="http://schemas.microsoft.com/office/drawing/2014/main" id="{27320C7C-EC79-B085-AA24-3F562E35D6EB}"/>
              </a:ext>
            </a:extLst>
          </p:cNvPr>
          <p:cNvSpPr/>
          <p:nvPr/>
        </p:nvSpPr>
        <p:spPr bwMode="auto">
          <a:xfrm>
            <a:off x="5069326" y="957438"/>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Topics</a:t>
            </a:r>
          </a:p>
        </p:txBody>
      </p:sp>
      <p:sp>
        <p:nvSpPr>
          <p:cNvPr id="310" name="Rectangle: Rounded Corners 309">
            <a:extLst>
              <a:ext uri="{FF2B5EF4-FFF2-40B4-BE49-F238E27FC236}">
                <a16:creationId xmlns:a16="http://schemas.microsoft.com/office/drawing/2014/main" id="{114394E6-8600-F0C7-DBD4-0B7CC23AB67B}"/>
              </a:ext>
            </a:extLst>
          </p:cNvPr>
          <p:cNvSpPr/>
          <p:nvPr/>
        </p:nvSpPr>
        <p:spPr bwMode="auto">
          <a:xfrm>
            <a:off x="6085345" y="957438"/>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Nodes</a:t>
            </a:r>
          </a:p>
        </p:txBody>
      </p:sp>
      <p:sp>
        <p:nvSpPr>
          <p:cNvPr id="311" name="Rectangle: Rounded Corners 310">
            <a:extLst>
              <a:ext uri="{FF2B5EF4-FFF2-40B4-BE49-F238E27FC236}">
                <a16:creationId xmlns:a16="http://schemas.microsoft.com/office/drawing/2014/main" id="{555D5C0F-AFC4-666C-0785-11662BBD04BE}"/>
              </a:ext>
            </a:extLst>
          </p:cNvPr>
          <p:cNvSpPr/>
          <p:nvPr/>
        </p:nvSpPr>
        <p:spPr bwMode="auto">
          <a:xfrm>
            <a:off x="6085345" y="1233797"/>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Fx</a:t>
            </a:r>
          </a:p>
        </p:txBody>
      </p:sp>
      <p:sp>
        <p:nvSpPr>
          <p:cNvPr id="312" name="Rectangle: Rounded Corners 311">
            <a:extLst>
              <a:ext uri="{FF2B5EF4-FFF2-40B4-BE49-F238E27FC236}">
                <a16:creationId xmlns:a16="http://schemas.microsoft.com/office/drawing/2014/main" id="{FDC15C31-895C-6914-AADC-370BCE341ECF}"/>
              </a:ext>
            </a:extLst>
          </p:cNvPr>
          <p:cNvSpPr/>
          <p:nvPr/>
        </p:nvSpPr>
        <p:spPr bwMode="auto">
          <a:xfrm>
            <a:off x="5072967" y="1242185"/>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Actions</a:t>
            </a:r>
          </a:p>
        </p:txBody>
      </p:sp>
      <p:sp>
        <p:nvSpPr>
          <p:cNvPr id="313" name="Rectangle: Rounded Corners 312">
            <a:extLst>
              <a:ext uri="{FF2B5EF4-FFF2-40B4-BE49-F238E27FC236}">
                <a16:creationId xmlns:a16="http://schemas.microsoft.com/office/drawing/2014/main" id="{8EE64EA2-FABD-7FE6-E549-90174A48BCE1}"/>
              </a:ext>
            </a:extLst>
          </p:cNvPr>
          <p:cNvSpPr/>
          <p:nvPr/>
        </p:nvSpPr>
        <p:spPr bwMode="auto">
          <a:xfrm>
            <a:off x="6074532" y="1510456"/>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Multilingual</a:t>
            </a:r>
          </a:p>
        </p:txBody>
      </p:sp>
      <p:sp>
        <p:nvSpPr>
          <p:cNvPr id="314" name="Rectangle: Rounded Corners 313">
            <a:extLst>
              <a:ext uri="{FF2B5EF4-FFF2-40B4-BE49-F238E27FC236}">
                <a16:creationId xmlns:a16="http://schemas.microsoft.com/office/drawing/2014/main" id="{9A438149-E584-442F-294A-790F2991DE35}"/>
              </a:ext>
            </a:extLst>
          </p:cNvPr>
          <p:cNvSpPr/>
          <p:nvPr/>
        </p:nvSpPr>
        <p:spPr bwMode="auto">
          <a:xfrm>
            <a:off x="5072967" y="1511292"/>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Voice</a:t>
            </a:r>
          </a:p>
        </p:txBody>
      </p:sp>
      <p:sp>
        <p:nvSpPr>
          <p:cNvPr id="315" name="Rectangle: Rounded Corners 314">
            <a:extLst>
              <a:ext uri="{FF2B5EF4-FFF2-40B4-BE49-F238E27FC236}">
                <a16:creationId xmlns:a16="http://schemas.microsoft.com/office/drawing/2014/main" id="{45EF80F4-795E-BE0D-7092-3716756F49DD}"/>
              </a:ext>
            </a:extLst>
          </p:cNvPr>
          <p:cNvSpPr/>
          <p:nvPr/>
        </p:nvSpPr>
        <p:spPr bwMode="auto">
          <a:xfrm>
            <a:off x="4979640" y="1928565"/>
            <a:ext cx="2160000" cy="896126"/>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actions</a:t>
            </a:r>
          </a:p>
        </p:txBody>
      </p:sp>
      <p:sp>
        <p:nvSpPr>
          <p:cNvPr id="316" name="Rectangle: Rounded Corners 315">
            <a:extLst>
              <a:ext uri="{FF2B5EF4-FFF2-40B4-BE49-F238E27FC236}">
                <a16:creationId xmlns:a16="http://schemas.microsoft.com/office/drawing/2014/main" id="{1964BE93-3739-F1B6-AFCB-16C840659F5B}"/>
              </a:ext>
            </a:extLst>
          </p:cNvPr>
          <p:cNvSpPr/>
          <p:nvPr/>
        </p:nvSpPr>
        <p:spPr bwMode="auto">
          <a:xfrm>
            <a:off x="5082052" y="222477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AI-wrapper for integrations</a:t>
            </a:r>
          </a:p>
        </p:txBody>
      </p:sp>
      <p:sp>
        <p:nvSpPr>
          <p:cNvPr id="317" name="Rectangle: Rounded Corners 316">
            <a:extLst>
              <a:ext uri="{FF2B5EF4-FFF2-40B4-BE49-F238E27FC236}">
                <a16:creationId xmlns:a16="http://schemas.microsoft.com/office/drawing/2014/main" id="{26BD5640-1D17-728E-E090-4ADC97565B42}"/>
              </a:ext>
            </a:extLst>
          </p:cNvPr>
          <p:cNvSpPr/>
          <p:nvPr/>
        </p:nvSpPr>
        <p:spPr bwMode="auto">
          <a:xfrm>
            <a:off x="6083617" y="2511299"/>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Outputs</a:t>
            </a:r>
          </a:p>
        </p:txBody>
      </p:sp>
      <p:sp>
        <p:nvSpPr>
          <p:cNvPr id="318" name="Rectangle: Rounded Corners 317">
            <a:extLst>
              <a:ext uri="{FF2B5EF4-FFF2-40B4-BE49-F238E27FC236}">
                <a16:creationId xmlns:a16="http://schemas.microsoft.com/office/drawing/2014/main" id="{E04FABA1-8FD7-8E5C-8B1D-27641D26DF5B}"/>
              </a:ext>
            </a:extLst>
          </p:cNvPr>
          <p:cNvSpPr/>
          <p:nvPr/>
        </p:nvSpPr>
        <p:spPr bwMode="auto">
          <a:xfrm>
            <a:off x="5082052" y="2512135"/>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Inputs</a:t>
            </a:r>
          </a:p>
        </p:txBody>
      </p:sp>
      <p:cxnSp>
        <p:nvCxnSpPr>
          <p:cNvPr id="335" name="Straight Arrow Connector 218">
            <a:extLst>
              <a:ext uri="{FF2B5EF4-FFF2-40B4-BE49-F238E27FC236}">
                <a16:creationId xmlns:a16="http://schemas.microsoft.com/office/drawing/2014/main" id="{8E820F6F-F308-F7D3-2BBB-931A8114CA61}"/>
              </a:ext>
            </a:extLst>
          </p:cNvPr>
          <p:cNvCxnSpPr>
            <a:cxnSpLocks/>
            <a:stCxn id="307" idx="3"/>
            <a:endCxn id="327" idx="1"/>
          </p:cNvCxnSpPr>
          <p:nvPr/>
        </p:nvCxnSpPr>
        <p:spPr>
          <a:xfrm flipV="1">
            <a:off x="9483851" y="4019729"/>
            <a:ext cx="430159" cy="1881400"/>
          </a:xfrm>
          <a:prstGeom prst="bentConnector3">
            <a:avLst>
              <a:gd name="adj1" fmla="val 64172"/>
            </a:avLst>
          </a:prstGeom>
          <a:noFill/>
          <a:ln w="6350" cap="flat" cmpd="sng" algn="ctr">
            <a:solidFill>
              <a:srgbClr val="3B3734">
                <a:lumMod val="50000"/>
                <a:lumOff val="50000"/>
              </a:srgbClr>
            </a:solidFill>
            <a:prstDash val="solid"/>
            <a:miter lim="800000"/>
            <a:tailEnd type="arrow" w="med" len="sm"/>
          </a:ln>
          <a:effectLst/>
        </p:spPr>
      </p:cxnSp>
      <p:cxnSp>
        <p:nvCxnSpPr>
          <p:cNvPr id="336" name="Straight Arrow Connector 218">
            <a:extLst>
              <a:ext uri="{FF2B5EF4-FFF2-40B4-BE49-F238E27FC236}">
                <a16:creationId xmlns:a16="http://schemas.microsoft.com/office/drawing/2014/main" id="{27661E8D-BDD7-522D-5F95-DEA7E2A2369C}"/>
              </a:ext>
            </a:extLst>
          </p:cNvPr>
          <p:cNvCxnSpPr>
            <a:cxnSpLocks/>
            <a:stCxn id="308" idx="3"/>
            <a:endCxn id="329" idx="1"/>
          </p:cNvCxnSpPr>
          <p:nvPr/>
        </p:nvCxnSpPr>
        <p:spPr>
          <a:xfrm flipV="1">
            <a:off x="9485656" y="4816347"/>
            <a:ext cx="428354" cy="1487494"/>
          </a:xfrm>
          <a:prstGeom prst="bentConnector3">
            <a:avLst>
              <a:gd name="adj1" fmla="val 71347"/>
            </a:avLst>
          </a:prstGeom>
          <a:noFill/>
          <a:ln w="6350" cap="flat" cmpd="sng" algn="ctr">
            <a:solidFill>
              <a:srgbClr val="3B3734">
                <a:lumMod val="50000"/>
                <a:lumOff val="50000"/>
              </a:srgbClr>
            </a:solidFill>
            <a:prstDash val="solid"/>
            <a:miter lim="800000"/>
            <a:tailEnd type="arrow" w="med" len="sm"/>
          </a:ln>
          <a:effectLst/>
        </p:spPr>
      </p:cxnSp>
      <p:cxnSp>
        <p:nvCxnSpPr>
          <p:cNvPr id="337" name="Straight Arrow Connector 218">
            <a:extLst>
              <a:ext uri="{FF2B5EF4-FFF2-40B4-BE49-F238E27FC236}">
                <a16:creationId xmlns:a16="http://schemas.microsoft.com/office/drawing/2014/main" id="{3D429E51-2267-D088-0165-267E7B67FEC7}"/>
              </a:ext>
            </a:extLst>
          </p:cNvPr>
          <p:cNvCxnSpPr>
            <a:cxnSpLocks/>
            <a:stCxn id="308" idx="3"/>
            <a:endCxn id="331" idx="1"/>
          </p:cNvCxnSpPr>
          <p:nvPr/>
        </p:nvCxnSpPr>
        <p:spPr>
          <a:xfrm flipV="1">
            <a:off x="9485656" y="5625621"/>
            <a:ext cx="428354" cy="678220"/>
          </a:xfrm>
          <a:prstGeom prst="bentConnector3">
            <a:avLst>
              <a:gd name="adj1" fmla="val 83206"/>
            </a:avLst>
          </a:prstGeom>
          <a:noFill/>
          <a:ln w="6350" cap="flat" cmpd="sng" algn="ctr">
            <a:solidFill>
              <a:srgbClr val="3B3734">
                <a:lumMod val="50000"/>
                <a:lumOff val="50000"/>
              </a:srgbClr>
            </a:solidFill>
            <a:prstDash val="solid"/>
            <a:miter lim="800000"/>
            <a:tailEnd type="arrow" w="med" len="sm"/>
          </a:ln>
          <a:effectLst/>
        </p:spPr>
      </p:cxnSp>
      <p:cxnSp>
        <p:nvCxnSpPr>
          <p:cNvPr id="338" name="Straight Arrow Connector 218">
            <a:extLst>
              <a:ext uri="{FF2B5EF4-FFF2-40B4-BE49-F238E27FC236}">
                <a16:creationId xmlns:a16="http://schemas.microsoft.com/office/drawing/2014/main" id="{48131781-C734-AD65-99CD-263059AAE8C4}"/>
              </a:ext>
            </a:extLst>
          </p:cNvPr>
          <p:cNvCxnSpPr>
            <a:cxnSpLocks/>
            <a:stCxn id="316" idx="1"/>
            <a:endCxn id="293" idx="3"/>
          </p:cNvCxnSpPr>
          <p:nvPr/>
        </p:nvCxnSpPr>
        <p:spPr>
          <a:xfrm rot="10800000" flipV="1">
            <a:off x="4686858" y="2332771"/>
            <a:ext cx="395194" cy="208273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39" name="Straight Arrow Connector 218">
            <a:extLst>
              <a:ext uri="{FF2B5EF4-FFF2-40B4-BE49-F238E27FC236}">
                <a16:creationId xmlns:a16="http://schemas.microsoft.com/office/drawing/2014/main" id="{815F20E4-D026-9E1C-079E-AB90F784F6EF}"/>
              </a:ext>
            </a:extLst>
          </p:cNvPr>
          <p:cNvCxnSpPr>
            <a:cxnSpLocks/>
            <a:stCxn id="316" idx="1"/>
            <a:endCxn id="294" idx="3"/>
          </p:cNvCxnSpPr>
          <p:nvPr/>
        </p:nvCxnSpPr>
        <p:spPr>
          <a:xfrm rot="10800000" flipV="1">
            <a:off x="4686858" y="2332770"/>
            <a:ext cx="395194" cy="2381705"/>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40" name="Straight Arrow Connector 218">
            <a:extLst>
              <a:ext uri="{FF2B5EF4-FFF2-40B4-BE49-F238E27FC236}">
                <a16:creationId xmlns:a16="http://schemas.microsoft.com/office/drawing/2014/main" id="{6125F5BA-E99B-9AD1-7184-ECA63FDE8501}"/>
              </a:ext>
            </a:extLst>
          </p:cNvPr>
          <p:cNvCxnSpPr>
            <a:cxnSpLocks/>
            <a:stCxn id="316" idx="1"/>
            <a:endCxn id="295" idx="3"/>
          </p:cNvCxnSpPr>
          <p:nvPr/>
        </p:nvCxnSpPr>
        <p:spPr>
          <a:xfrm rot="10800000" flipV="1">
            <a:off x="4686858" y="2332771"/>
            <a:ext cx="395194" cy="267483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41" name="Straight Arrow Connector 218">
            <a:extLst>
              <a:ext uri="{FF2B5EF4-FFF2-40B4-BE49-F238E27FC236}">
                <a16:creationId xmlns:a16="http://schemas.microsoft.com/office/drawing/2014/main" id="{D2137721-E353-9127-5370-8B2FC672F24A}"/>
              </a:ext>
            </a:extLst>
          </p:cNvPr>
          <p:cNvCxnSpPr>
            <a:cxnSpLocks/>
            <a:stCxn id="316" idx="1"/>
            <a:endCxn id="296" idx="3"/>
          </p:cNvCxnSpPr>
          <p:nvPr/>
        </p:nvCxnSpPr>
        <p:spPr>
          <a:xfrm rot="10800000" flipV="1">
            <a:off x="4686858" y="2332771"/>
            <a:ext cx="395194" cy="2972992"/>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sp>
        <p:nvSpPr>
          <p:cNvPr id="342" name="Rectangle: Rounded Corners 341">
            <a:extLst>
              <a:ext uri="{FF2B5EF4-FFF2-40B4-BE49-F238E27FC236}">
                <a16:creationId xmlns:a16="http://schemas.microsoft.com/office/drawing/2014/main" id="{E82482A1-3064-9870-D2D1-4CCBD12E85DE}"/>
              </a:ext>
            </a:extLst>
          </p:cNvPr>
          <p:cNvSpPr/>
          <p:nvPr/>
        </p:nvSpPr>
        <p:spPr bwMode="auto">
          <a:xfrm>
            <a:off x="88616" y="5804681"/>
            <a:ext cx="2160000" cy="911378"/>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Bot Service</a:t>
            </a:r>
          </a:p>
        </p:txBody>
      </p:sp>
      <p:sp>
        <p:nvSpPr>
          <p:cNvPr id="343" name="Rectangle: Rounded Corners 342">
            <a:extLst>
              <a:ext uri="{FF2B5EF4-FFF2-40B4-BE49-F238E27FC236}">
                <a16:creationId xmlns:a16="http://schemas.microsoft.com/office/drawing/2014/main" id="{FB117906-7349-EBA8-A6CC-F116FE05A08A}"/>
              </a:ext>
            </a:extLst>
          </p:cNvPr>
          <p:cNvSpPr/>
          <p:nvPr/>
        </p:nvSpPr>
        <p:spPr bwMode="auto">
          <a:xfrm>
            <a:off x="191028" y="610985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bot</a:t>
            </a:r>
          </a:p>
        </p:txBody>
      </p:sp>
      <p:sp>
        <p:nvSpPr>
          <p:cNvPr id="344" name="Rectangle: Rounded Corners 343">
            <a:extLst>
              <a:ext uri="{FF2B5EF4-FFF2-40B4-BE49-F238E27FC236}">
                <a16:creationId xmlns:a16="http://schemas.microsoft.com/office/drawing/2014/main" id="{72531C54-B7DD-FD28-C7D4-0AA636DDCAEA}"/>
              </a:ext>
            </a:extLst>
          </p:cNvPr>
          <p:cNvSpPr/>
          <p:nvPr/>
        </p:nvSpPr>
        <p:spPr bwMode="auto">
          <a:xfrm>
            <a:off x="191028" y="639547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skill</a:t>
            </a:r>
          </a:p>
        </p:txBody>
      </p:sp>
      <p:cxnSp>
        <p:nvCxnSpPr>
          <p:cNvPr id="345" name="Straight Arrow Connector 218">
            <a:extLst>
              <a:ext uri="{FF2B5EF4-FFF2-40B4-BE49-F238E27FC236}">
                <a16:creationId xmlns:a16="http://schemas.microsoft.com/office/drawing/2014/main" id="{7B0B894D-1501-45D8-EEEA-C32624568C00}"/>
              </a:ext>
            </a:extLst>
          </p:cNvPr>
          <p:cNvCxnSpPr>
            <a:cxnSpLocks/>
            <a:stCxn id="296" idx="1"/>
            <a:endCxn id="344" idx="3"/>
          </p:cNvCxnSpPr>
          <p:nvPr/>
        </p:nvCxnSpPr>
        <p:spPr>
          <a:xfrm rot="10800000" flipV="1">
            <a:off x="2146204" y="5305762"/>
            <a:ext cx="585478" cy="1197711"/>
          </a:xfrm>
          <a:prstGeom prst="bentConnector3">
            <a:avLst>
              <a:gd name="adj1" fmla="val 24784"/>
            </a:avLst>
          </a:prstGeom>
          <a:noFill/>
          <a:ln w="6350" cap="flat" cmpd="sng" algn="ctr">
            <a:solidFill>
              <a:srgbClr val="3B3734">
                <a:lumMod val="50000"/>
                <a:lumOff val="50000"/>
              </a:srgbClr>
            </a:solidFill>
            <a:prstDash val="solid"/>
            <a:miter lim="800000"/>
            <a:tailEnd type="arrow" w="med" len="sm"/>
          </a:ln>
          <a:effectLst/>
        </p:spPr>
      </p:cxnSp>
      <p:cxnSp>
        <p:nvCxnSpPr>
          <p:cNvPr id="346" name="Straight Arrow Connector 218">
            <a:extLst>
              <a:ext uri="{FF2B5EF4-FFF2-40B4-BE49-F238E27FC236}">
                <a16:creationId xmlns:a16="http://schemas.microsoft.com/office/drawing/2014/main" id="{BA211F5E-9436-91FA-7927-50FAB2732FC9}"/>
              </a:ext>
            </a:extLst>
          </p:cNvPr>
          <p:cNvCxnSpPr>
            <a:cxnSpLocks/>
            <a:stCxn id="376" idx="3"/>
            <a:endCxn id="399" idx="1"/>
          </p:cNvCxnSpPr>
          <p:nvPr/>
        </p:nvCxnSpPr>
        <p:spPr>
          <a:xfrm flipV="1">
            <a:off x="2258124" y="3012840"/>
            <a:ext cx="570100" cy="2555653"/>
          </a:xfrm>
          <a:prstGeom prst="bentConnector3">
            <a:avLst>
              <a:gd name="adj1" fmla="val 43150"/>
            </a:avLst>
          </a:prstGeom>
          <a:noFill/>
          <a:ln w="6350" cap="flat" cmpd="sng" algn="ctr">
            <a:solidFill>
              <a:srgbClr val="3B3734">
                <a:lumMod val="50000"/>
                <a:lumOff val="50000"/>
              </a:srgbClr>
            </a:solidFill>
            <a:prstDash val="solid"/>
            <a:miter lim="800000"/>
            <a:tailEnd type="arrow" w="med" len="sm"/>
          </a:ln>
          <a:effectLst/>
        </p:spPr>
      </p:cxnSp>
      <p:sp>
        <p:nvSpPr>
          <p:cNvPr id="347" name="Rectangle: Rounded Corners 346">
            <a:extLst>
              <a:ext uri="{FF2B5EF4-FFF2-40B4-BE49-F238E27FC236}">
                <a16:creationId xmlns:a16="http://schemas.microsoft.com/office/drawing/2014/main" id="{0B1D95BE-143D-8A53-B5E8-188971AD92D2}"/>
              </a:ext>
            </a:extLst>
          </p:cNvPr>
          <p:cNvSpPr/>
          <p:nvPr/>
        </p:nvSpPr>
        <p:spPr bwMode="auto">
          <a:xfrm>
            <a:off x="103525" y="83178"/>
            <a:ext cx="2160000" cy="339809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API-based clients</a:t>
            </a:r>
          </a:p>
        </p:txBody>
      </p:sp>
      <p:sp>
        <p:nvSpPr>
          <p:cNvPr id="348" name="Rectangle: Rounded Corners 347">
            <a:extLst>
              <a:ext uri="{FF2B5EF4-FFF2-40B4-BE49-F238E27FC236}">
                <a16:creationId xmlns:a16="http://schemas.microsoft.com/office/drawing/2014/main" id="{ACF1FC06-6FA4-1FA5-DBEF-BA3BC485901C}"/>
              </a:ext>
            </a:extLst>
          </p:cNvPr>
          <p:cNvSpPr/>
          <p:nvPr/>
        </p:nvSpPr>
        <p:spPr bwMode="auto">
          <a:xfrm>
            <a:off x="201285" y="404346"/>
            <a:ext cx="1955176" cy="965737"/>
          </a:xfrm>
          <a:prstGeom prst="roundRect">
            <a:avLst>
              <a:gd name="adj" fmla="val 3756"/>
            </a:avLst>
          </a:prstGeom>
          <a:solidFill>
            <a:srgbClr val="BBF2F9"/>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 standard clients</a:t>
            </a:r>
          </a:p>
        </p:txBody>
      </p:sp>
      <p:sp>
        <p:nvSpPr>
          <p:cNvPr id="349" name="Rectangle: Rounded Corners 348">
            <a:extLst>
              <a:ext uri="{FF2B5EF4-FFF2-40B4-BE49-F238E27FC236}">
                <a16:creationId xmlns:a16="http://schemas.microsoft.com/office/drawing/2014/main" id="{83C62F4A-7C4C-F6F6-8A24-A0556F6ADE8D}"/>
              </a:ext>
            </a:extLst>
          </p:cNvPr>
          <p:cNvSpPr/>
          <p:nvPr/>
        </p:nvSpPr>
        <p:spPr bwMode="auto">
          <a:xfrm>
            <a:off x="287643" y="668741"/>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Standard Web Chat widget</a:t>
            </a:r>
          </a:p>
        </p:txBody>
      </p:sp>
      <p:sp>
        <p:nvSpPr>
          <p:cNvPr id="350" name="Rectangle: Rounded Corners 349">
            <a:extLst>
              <a:ext uri="{FF2B5EF4-FFF2-40B4-BE49-F238E27FC236}">
                <a16:creationId xmlns:a16="http://schemas.microsoft.com/office/drawing/2014/main" id="{8C5F016B-AF63-8214-70A3-A411A5F60580}"/>
              </a:ext>
            </a:extLst>
          </p:cNvPr>
          <p:cNvSpPr/>
          <p:nvPr/>
        </p:nvSpPr>
        <p:spPr bwMode="auto">
          <a:xfrm>
            <a:off x="281627" y="89666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Power Apps chat control</a:t>
            </a:r>
          </a:p>
        </p:txBody>
      </p:sp>
      <p:sp>
        <p:nvSpPr>
          <p:cNvPr id="351" name="Rectangle: Rounded Corners 350">
            <a:extLst>
              <a:ext uri="{FF2B5EF4-FFF2-40B4-BE49-F238E27FC236}">
                <a16:creationId xmlns:a16="http://schemas.microsoft.com/office/drawing/2014/main" id="{6AD82FEE-FEBB-65C3-2794-99458EB74E99}"/>
              </a:ext>
            </a:extLst>
          </p:cNvPr>
          <p:cNvSpPr/>
          <p:nvPr/>
        </p:nvSpPr>
        <p:spPr bwMode="auto">
          <a:xfrm>
            <a:off x="281626" y="1121371"/>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Power Pages chat control</a:t>
            </a:r>
          </a:p>
        </p:txBody>
      </p:sp>
      <p:sp>
        <p:nvSpPr>
          <p:cNvPr id="352" name="Rectangle: Rounded Corners 351">
            <a:extLst>
              <a:ext uri="{FF2B5EF4-FFF2-40B4-BE49-F238E27FC236}">
                <a16:creationId xmlns:a16="http://schemas.microsoft.com/office/drawing/2014/main" id="{556B8EFF-938A-FCE3-A2D8-C5650325B5B8}"/>
              </a:ext>
            </a:extLst>
          </p:cNvPr>
          <p:cNvSpPr/>
          <p:nvPr/>
        </p:nvSpPr>
        <p:spPr bwMode="auto">
          <a:xfrm>
            <a:off x="201285" y="1460013"/>
            <a:ext cx="1955176" cy="74304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Custom clients</a:t>
            </a:r>
          </a:p>
        </p:txBody>
      </p:sp>
      <p:sp>
        <p:nvSpPr>
          <p:cNvPr id="353" name="Rectangle: Rounded Corners 352">
            <a:extLst>
              <a:ext uri="{FF2B5EF4-FFF2-40B4-BE49-F238E27FC236}">
                <a16:creationId xmlns:a16="http://schemas.microsoft.com/office/drawing/2014/main" id="{195B51A8-A828-CFB0-C9AF-D90A5263EEBF}"/>
              </a:ext>
            </a:extLst>
          </p:cNvPr>
          <p:cNvSpPr/>
          <p:nvPr/>
        </p:nvSpPr>
        <p:spPr bwMode="auto">
          <a:xfrm>
            <a:off x="286778" y="169874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Bot Framework Web Chat</a:t>
            </a:r>
          </a:p>
        </p:txBody>
      </p:sp>
      <p:sp>
        <p:nvSpPr>
          <p:cNvPr id="354" name="Rectangle: Rounded Corners 353">
            <a:extLst>
              <a:ext uri="{FF2B5EF4-FFF2-40B4-BE49-F238E27FC236}">
                <a16:creationId xmlns:a16="http://schemas.microsoft.com/office/drawing/2014/main" id="{D31CA95D-E36C-FB1E-4EEF-9AEF2D5BBB14}"/>
              </a:ext>
            </a:extLst>
          </p:cNvPr>
          <p:cNvSpPr/>
          <p:nvPr/>
        </p:nvSpPr>
        <p:spPr bwMode="auto">
          <a:xfrm>
            <a:off x="286278" y="194439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apps &amp; chat widgets</a:t>
            </a:r>
          </a:p>
        </p:txBody>
      </p:sp>
      <p:sp>
        <p:nvSpPr>
          <p:cNvPr id="355" name="Rectangle: Rounded Corners 354">
            <a:extLst>
              <a:ext uri="{FF2B5EF4-FFF2-40B4-BE49-F238E27FC236}">
                <a16:creationId xmlns:a16="http://schemas.microsoft.com/office/drawing/2014/main" id="{E4A57BB1-2D65-7DDB-D5F3-C029F6115107}"/>
              </a:ext>
            </a:extLst>
          </p:cNvPr>
          <p:cNvSpPr/>
          <p:nvPr/>
        </p:nvSpPr>
        <p:spPr bwMode="auto">
          <a:xfrm>
            <a:off x="203873" y="2309031"/>
            <a:ext cx="1955176" cy="1111615"/>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Server-to-server</a:t>
            </a:r>
          </a:p>
        </p:txBody>
      </p:sp>
      <p:sp>
        <p:nvSpPr>
          <p:cNvPr id="356" name="Rectangle: Rounded Corners 355">
            <a:extLst>
              <a:ext uri="{FF2B5EF4-FFF2-40B4-BE49-F238E27FC236}">
                <a16:creationId xmlns:a16="http://schemas.microsoft.com/office/drawing/2014/main" id="{DC080CF6-EFF2-C0F9-840B-0D463BABE0CC}"/>
              </a:ext>
            </a:extLst>
          </p:cNvPr>
          <p:cNvSpPr/>
          <p:nvPr/>
        </p:nvSpPr>
        <p:spPr bwMode="auto">
          <a:xfrm>
            <a:off x="290231" y="2564069"/>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middleware</a:t>
            </a:r>
          </a:p>
        </p:txBody>
      </p:sp>
      <p:sp>
        <p:nvSpPr>
          <p:cNvPr id="357" name="Rectangle: Rounded Corners 356">
            <a:extLst>
              <a:ext uri="{FF2B5EF4-FFF2-40B4-BE49-F238E27FC236}">
                <a16:creationId xmlns:a16="http://schemas.microsoft.com/office/drawing/2014/main" id="{1DC2D714-DB8C-374F-A471-25B9B692F56D}"/>
              </a:ext>
            </a:extLst>
          </p:cNvPr>
          <p:cNvSpPr/>
          <p:nvPr/>
        </p:nvSpPr>
        <p:spPr bwMode="auto">
          <a:xfrm>
            <a:off x="290231" y="2792975"/>
            <a:ext cx="1767257" cy="324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Azure AI Bot Service channels</a:t>
            </a:r>
            <a:b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b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(Telegram, WeChat, etc.)</a:t>
            </a:r>
          </a:p>
        </p:txBody>
      </p:sp>
      <p:sp>
        <p:nvSpPr>
          <p:cNvPr id="358" name="Rectangle: Rounded Corners 357">
            <a:extLst>
              <a:ext uri="{FF2B5EF4-FFF2-40B4-BE49-F238E27FC236}">
                <a16:creationId xmlns:a16="http://schemas.microsoft.com/office/drawing/2014/main" id="{532E617A-A3DD-936C-CD79-D4377509BCF8}"/>
              </a:ext>
            </a:extLst>
          </p:cNvPr>
          <p:cNvSpPr/>
          <p:nvPr/>
        </p:nvSpPr>
        <p:spPr bwMode="auto">
          <a:xfrm>
            <a:off x="291444" y="31703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3</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rd</a:t>
            </a: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-party engagements hubs</a:t>
            </a:r>
          </a:p>
        </p:txBody>
      </p:sp>
      <p:cxnSp>
        <p:nvCxnSpPr>
          <p:cNvPr id="359" name="Straight Arrow Connector 218">
            <a:extLst>
              <a:ext uri="{FF2B5EF4-FFF2-40B4-BE49-F238E27FC236}">
                <a16:creationId xmlns:a16="http://schemas.microsoft.com/office/drawing/2014/main" id="{3EE757AA-9EEF-4E64-6CA9-F8225B077E5B}"/>
              </a:ext>
            </a:extLst>
          </p:cNvPr>
          <p:cNvCxnSpPr>
            <a:cxnSpLocks/>
            <a:stCxn id="347" idx="3"/>
            <a:endCxn id="287" idx="1"/>
          </p:cNvCxnSpPr>
          <p:nvPr/>
        </p:nvCxnSpPr>
        <p:spPr>
          <a:xfrm flipV="1">
            <a:off x="2263525" y="1308116"/>
            <a:ext cx="564701" cy="474107"/>
          </a:xfrm>
          <a:prstGeom prst="bentConnector3">
            <a:avLst>
              <a:gd name="adj1" fmla="val 6708"/>
            </a:avLst>
          </a:prstGeom>
          <a:noFill/>
          <a:ln w="6350" cap="flat" cmpd="sng" algn="ctr">
            <a:solidFill>
              <a:srgbClr val="3B3734">
                <a:lumMod val="50000"/>
                <a:lumOff val="50000"/>
              </a:srgbClr>
            </a:solidFill>
            <a:prstDash val="solid"/>
            <a:miter lim="800000"/>
            <a:tailEnd type="arrow" w="med" len="sm"/>
          </a:ln>
          <a:effectLst/>
        </p:spPr>
      </p:cxnSp>
      <p:sp>
        <p:nvSpPr>
          <p:cNvPr id="360" name="Rectangle: Rounded Corners 359">
            <a:extLst>
              <a:ext uri="{FF2B5EF4-FFF2-40B4-BE49-F238E27FC236}">
                <a16:creationId xmlns:a16="http://schemas.microsoft.com/office/drawing/2014/main" id="{6A240C09-4007-5970-F630-2883B2649C74}"/>
              </a:ext>
            </a:extLst>
          </p:cNvPr>
          <p:cNvSpPr/>
          <p:nvPr/>
        </p:nvSpPr>
        <p:spPr bwMode="auto">
          <a:xfrm>
            <a:off x="104668" y="3584150"/>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Teams</a:t>
            </a:r>
          </a:p>
        </p:txBody>
      </p:sp>
      <p:sp>
        <p:nvSpPr>
          <p:cNvPr id="361" name="Rectangle: Rounded Corners 360">
            <a:extLst>
              <a:ext uri="{FF2B5EF4-FFF2-40B4-BE49-F238E27FC236}">
                <a16:creationId xmlns:a16="http://schemas.microsoft.com/office/drawing/2014/main" id="{CC7430E6-82E8-6D5D-4F9F-FE303534A3B3}"/>
              </a:ext>
            </a:extLst>
          </p:cNvPr>
          <p:cNvSpPr/>
          <p:nvPr/>
        </p:nvSpPr>
        <p:spPr bwMode="auto">
          <a:xfrm>
            <a:off x="105092" y="3928714"/>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Facebook Messenger </a:t>
            </a:r>
          </a:p>
        </p:txBody>
      </p:sp>
      <p:sp>
        <p:nvSpPr>
          <p:cNvPr id="362" name="Rectangle: Rounded Corners 361">
            <a:extLst>
              <a:ext uri="{FF2B5EF4-FFF2-40B4-BE49-F238E27FC236}">
                <a16:creationId xmlns:a16="http://schemas.microsoft.com/office/drawing/2014/main" id="{955889FC-4F81-1FFA-F636-F07E5156CD94}"/>
              </a:ext>
            </a:extLst>
          </p:cNvPr>
          <p:cNvSpPr/>
          <p:nvPr/>
        </p:nvSpPr>
        <p:spPr bwMode="auto">
          <a:xfrm>
            <a:off x="98124" y="4962406"/>
            <a:ext cx="2160000" cy="396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8890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Dynamics 365</a:t>
            </a:r>
            <a:b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Contact Center (voice/text)</a:t>
            </a:r>
          </a:p>
        </p:txBody>
      </p:sp>
      <p:cxnSp>
        <p:nvCxnSpPr>
          <p:cNvPr id="363" name="Straight Arrow Connector 218">
            <a:extLst>
              <a:ext uri="{FF2B5EF4-FFF2-40B4-BE49-F238E27FC236}">
                <a16:creationId xmlns:a16="http://schemas.microsoft.com/office/drawing/2014/main" id="{FAF62869-2DDF-6D64-3D07-F10B12ABF08A}"/>
              </a:ext>
            </a:extLst>
          </p:cNvPr>
          <p:cNvCxnSpPr>
            <a:cxnSpLocks/>
            <a:stCxn id="361" idx="3"/>
            <a:endCxn id="289" idx="1"/>
          </p:cNvCxnSpPr>
          <p:nvPr/>
        </p:nvCxnSpPr>
        <p:spPr>
          <a:xfrm flipV="1">
            <a:off x="2265092" y="2037327"/>
            <a:ext cx="563132" cy="2035387"/>
          </a:xfrm>
          <a:prstGeom prst="bentConnector3">
            <a:avLst>
              <a:gd name="adj1" fmla="val 11943"/>
            </a:avLst>
          </a:prstGeom>
          <a:noFill/>
          <a:ln w="6350" cap="flat" cmpd="sng" algn="ctr">
            <a:solidFill>
              <a:srgbClr val="3B3734">
                <a:lumMod val="50000"/>
                <a:lumOff val="50000"/>
              </a:srgbClr>
            </a:solidFill>
            <a:prstDash val="solid"/>
            <a:miter lim="800000"/>
            <a:tailEnd type="arrow" w="med" len="sm"/>
          </a:ln>
          <a:effectLst/>
        </p:spPr>
      </p:cxnSp>
      <p:cxnSp>
        <p:nvCxnSpPr>
          <p:cNvPr id="364" name="Straight Arrow Connector 218">
            <a:extLst>
              <a:ext uri="{FF2B5EF4-FFF2-40B4-BE49-F238E27FC236}">
                <a16:creationId xmlns:a16="http://schemas.microsoft.com/office/drawing/2014/main" id="{9B073C49-BA83-9479-995B-421D5EDFB10E}"/>
              </a:ext>
            </a:extLst>
          </p:cNvPr>
          <p:cNvCxnSpPr>
            <a:cxnSpLocks/>
            <a:stCxn id="360" idx="3"/>
            <a:endCxn id="288" idx="1"/>
          </p:cNvCxnSpPr>
          <p:nvPr/>
        </p:nvCxnSpPr>
        <p:spPr>
          <a:xfrm flipV="1">
            <a:off x="2264668" y="1803988"/>
            <a:ext cx="563556" cy="1924162"/>
          </a:xfrm>
          <a:prstGeom prst="bentConnector3">
            <a:avLst>
              <a:gd name="adj1" fmla="val 5210"/>
            </a:avLst>
          </a:prstGeom>
          <a:noFill/>
          <a:ln w="6350" cap="flat" cmpd="sng" algn="ctr">
            <a:solidFill>
              <a:srgbClr val="3B3734">
                <a:lumMod val="50000"/>
                <a:lumOff val="50000"/>
              </a:srgbClr>
            </a:solidFill>
            <a:prstDash val="solid"/>
            <a:miter lim="800000"/>
            <a:tailEnd type="arrow" w="med" len="sm"/>
          </a:ln>
          <a:effectLst/>
        </p:spPr>
      </p:cxnSp>
      <p:grpSp>
        <p:nvGrpSpPr>
          <p:cNvPr id="423" name="Group 422">
            <a:extLst>
              <a:ext uri="{FF2B5EF4-FFF2-40B4-BE49-F238E27FC236}">
                <a16:creationId xmlns:a16="http://schemas.microsoft.com/office/drawing/2014/main" id="{65358FEA-D44D-CD98-F616-1840CECF3525}"/>
              </a:ext>
            </a:extLst>
          </p:cNvPr>
          <p:cNvGrpSpPr/>
          <p:nvPr/>
        </p:nvGrpSpPr>
        <p:grpSpPr>
          <a:xfrm>
            <a:off x="9914010" y="101256"/>
            <a:ext cx="2160000" cy="780927"/>
            <a:chOff x="9914010" y="101256"/>
            <a:chExt cx="2160000" cy="780927"/>
          </a:xfrm>
        </p:grpSpPr>
        <p:sp>
          <p:nvSpPr>
            <p:cNvPr id="319" name="Rectangle: Rounded Corners 318">
              <a:extLst>
                <a:ext uri="{FF2B5EF4-FFF2-40B4-BE49-F238E27FC236}">
                  <a16:creationId xmlns:a16="http://schemas.microsoft.com/office/drawing/2014/main" id="{F0A71AB8-CDAB-72F5-770E-A53B7D101F38}"/>
                </a:ext>
              </a:extLst>
            </p:cNvPr>
            <p:cNvSpPr/>
            <p:nvPr/>
          </p:nvSpPr>
          <p:spPr bwMode="auto">
            <a:xfrm>
              <a:off x="9914010" y="101256"/>
              <a:ext cx="2160000" cy="780927"/>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Language</a:t>
              </a:r>
            </a:p>
          </p:txBody>
        </p:sp>
        <p:sp>
          <p:nvSpPr>
            <p:cNvPr id="320" name="Rectangle: Rounded Corners 319">
              <a:extLst>
                <a:ext uri="{FF2B5EF4-FFF2-40B4-BE49-F238E27FC236}">
                  <a16:creationId xmlns:a16="http://schemas.microsoft.com/office/drawing/2014/main" id="{6D383AAA-0137-BED7-7018-D9D44AABD220}"/>
                </a:ext>
              </a:extLst>
            </p:cNvPr>
            <p:cNvSpPr/>
            <p:nvPr/>
          </p:nvSpPr>
          <p:spPr bwMode="auto">
            <a:xfrm>
              <a:off x="10016422" y="396140"/>
              <a:ext cx="1955176" cy="36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Conversational Language Understanding (CLU)</a:t>
              </a:r>
            </a:p>
          </p:txBody>
        </p:sp>
        <p:pic>
          <p:nvPicPr>
            <p:cNvPr id="365" name="Graphic 364">
              <a:extLst>
                <a:ext uri="{FF2B5EF4-FFF2-40B4-BE49-F238E27FC236}">
                  <a16:creationId xmlns:a16="http://schemas.microsoft.com/office/drawing/2014/main" id="{56E03BED-7B19-53A1-0FEB-39F185D455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0986" y="181472"/>
              <a:ext cx="144000" cy="144000"/>
            </a:xfrm>
            <a:prstGeom prst="rect">
              <a:avLst/>
            </a:prstGeom>
          </p:spPr>
        </p:pic>
      </p:grpSp>
      <p:grpSp>
        <p:nvGrpSpPr>
          <p:cNvPr id="425" name="Group 424">
            <a:extLst>
              <a:ext uri="{FF2B5EF4-FFF2-40B4-BE49-F238E27FC236}">
                <a16:creationId xmlns:a16="http://schemas.microsoft.com/office/drawing/2014/main" id="{8692B1F3-DC07-D6E2-6FD9-A6918E01DA07}"/>
              </a:ext>
            </a:extLst>
          </p:cNvPr>
          <p:cNvGrpSpPr/>
          <p:nvPr/>
        </p:nvGrpSpPr>
        <p:grpSpPr>
          <a:xfrm>
            <a:off x="9914010" y="2093323"/>
            <a:ext cx="2160000" cy="630892"/>
            <a:chOff x="9914010" y="2231285"/>
            <a:chExt cx="2160000" cy="630892"/>
          </a:xfrm>
        </p:grpSpPr>
        <p:sp>
          <p:nvSpPr>
            <p:cNvPr id="321" name="Rectangle: Rounded Corners 320">
              <a:extLst>
                <a:ext uri="{FF2B5EF4-FFF2-40B4-BE49-F238E27FC236}">
                  <a16:creationId xmlns:a16="http://schemas.microsoft.com/office/drawing/2014/main" id="{9033D017-C2DF-C088-08D0-F9C980F0F052}"/>
                </a:ext>
              </a:extLst>
            </p:cNvPr>
            <p:cNvSpPr/>
            <p:nvPr/>
          </p:nvSpPr>
          <p:spPr bwMode="auto">
            <a:xfrm>
              <a:off x="9914010" y="2231285"/>
              <a:ext cx="2160000" cy="630892"/>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Search</a:t>
              </a:r>
            </a:p>
          </p:txBody>
        </p:sp>
        <p:sp>
          <p:nvSpPr>
            <p:cNvPr id="322" name="Rectangle: Rounded Corners 321">
              <a:extLst>
                <a:ext uri="{FF2B5EF4-FFF2-40B4-BE49-F238E27FC236}">
                  <a16:creationId xmlns:a16="http://schemas.microsoft.com/office/drawing/2014/main" id="{D212A8E0-BCD4-A7BA-B740-F5C6A4CBD3CE}"/>
                </a:ext>
              </a:extLst>
            </p:cNvPr>
            <p:cNvSpPr/>
            <p:nvPr/>
          </p:nvSpPr>
          <p:spPr bwMode="auto">
            <a:xfrm>
              <a:off x="10016422" y="253579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Vectorized search indexes</a:t>
              </a:r>
            </a:p>
          </p:txBody>
        </p:sp>
        <p:pic>
          <p:nvPicPr>
            <p:cNvPr id="366" name="Graphic 365">
              <a:extLst>
                <a:ext uri="{FF2B5EF4-FFF2-40B4-BE49-F238E27FC236}">
                  <a16:creationId xmlns:a16="http://schemas.microsoft.com/office/drawing/2014/main" id="{B11D674D-3EA5-E36D-0AF9-C388090DE5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0986" y="2319762"/>
              <a:ext cx="144000" cy="144000"/>
            </a:xfrm>
            <a:prstGeom prst="rect">
              <a:avLst/>
            </a:prstGeom>
          </p:spPr>
        </p:pic>
      </p:grpSp>
      <p:grpSp>
        <p:nvGrpSpPr>
          <p:cNvPr id="426" name="Group 425">
            <a:extLst>
              <a:ext uri="{FF2B5EF4-FFF2-40B4-BE49-F238E27FC236}">
                <a16:creationId xmlns:a16="http://schemas.microsoft.com/office/drawing/2014/main" id="{FEFD01E2-E886-BF57-477C-6F3D2C69CE7E}"/>
              </a:ext>
            </a:extLst>
          </p:cNvPr>
          <p:cNvGrpSpPr/>
          <p:nvPr/>
        </p:nvGrpSpPr>
        <p:grpSpPr>
          <a:xfrm>
            <a:off x="9914010" y="2905975"/>
            <a:ext cx="2160000" cy="630892"/>
            <a:chOff x="9914010" y="3036475"/>
            <a:chExt cx="2160000" cy="630892"/>
          </a:xfrm>
        </p:grpSpPr>
        <p:sp>
          <p:nvSpPr>
            <p:cNvPr id="323" name="Rectangle: Rounded Corners 322">
              <a:extLst>
                <a:ext uri="{FF2B5EF4-FFF2-40B4-BE49-F238E27FC236}">
                  <a16:creationId xmlns:a16="http://schemas.microsoft.com/office/drawing/2014/main" id="{C8EC1003-2912-C975-4869-DF4D856003D2}"/>
                </a:ext>
              </a:extLst>
            </p:cNvPr>
            <p:cNvSpPr/>
            <p:nvPr/>
          </p:nvSpPr>
          <p:spPr bwMode="auto">
            <a:xfrm>
              <a:off x="9914010" y="3036475"/>
              <a:ext cx="2160000" cy="630892"/>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Foundry</a:t>
              </a:r>
            </a:p>
          </p:txBody>
        </p:sp>
        <p:sp>
          <p:nvSpPr>
            <p:cNvPr id="324" name="Rectangle: Rounded Corners 323">
              <a:extLst>
                <a:ext uri="{FF2B5EF4-FFF2-40B4-BE49-F238E27FC236}">
                  <a16:creationId xmlns:a16="http://schemas.microsoft.com/office/drawing/2014/main" id="{B7758B2C-96FC-59C6-2B08-231D5B549DC4}"/>
                </a:ext>
              </a:extLst>
            </p:cNvPr>
            <p:cNvSpPr/>
            <p:nvPr/>
          </p:nvSpPr>
          <p:spPr bwMode="auto">
            <a:xfrm>
              <a:off x="10016422" y="333136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LLMs, SLMs, Fine-tuned models</a:t>
              </a:r>
            </a:p>
          </p:txBody>
        </p:sp>
        <p:pic>
          <p:nvPicPr>
            <p:cNvPr id="367" name="Graphic 366">
              <a:extLst>
                <a:ext uri="{FF2B5EF4-FFF2-40B4-BE49-F238E27FC236}">
                  <a16:creationId xmlns:a16="http://schemas.microsoft.com/office/drawing/2014/main" id="{F514C80E-08BC-54DB-8087-F8B1DF7F6E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0986" y="3110698"/>
              <a:ext cx="144000" cy="144000"/>
            </a:xfrm>
            <a:prstGeom prst="rect">
              <a:avLst/>
            </a:prstGeom>
          </p:spPr>
        </p:pic>
      </p:grpSp>
      <p:grpSp>
        <p:nvGrpSpPr>
          <p:cNvPr id="427" name="Group 426">
            <a:extLst>
              <a:ext uri="{FF2B5EF4-FFF2-40B4-BE49-F238E27FC236}">
                <a16:creationId xmlns:a16="http://schemas.microsoft.com/office/drawing/2014/main" id="{FB4F058D-D227-D0C5-DBEF-A4FE20334946}"/>
              </a:ext>
            </a:extLst>
          </p:cNvPr>
          <p:cNvGrpSpPr/>
          <p:nvPr/>
        </p:nvGrpSpPr>
        <p:grpSpPr>
          <a:xfrm>
            <a:off x="9914010" y="3718627"/>
            <a:ext cx="2160000" cy="602203"/>
            <a:chOff x="9914010" y="3834939"/>
            <a:chExt cx="2160000" cy="602203"/>
          </a:xfrm>
        </p:grpSpPr>
        <p:sp>
          <p:nvSpPr>
            <p:cNvPr id="327" name="Rectangle: Rounded Corners 326">
              <a:extLst>
                <a:ext uri="{FF2B5EF4-FFF2-40B4-BE49-F238E27FC236}">
                  <a16:creationId xmlns:a16="http://schemas.microsoft.com/office/drawing/2014/main" id="{D26CF26A-A844-9AF3-D06F-FE337F19B1A9}"/>
                </a:ext>
              </a:extLst>
            </p:cNvPr>
            <p:cNvSpPr/>
            <p:nvPr/>
          </p:nvSpPr>
          <p:spPr bwMode="auto">
            <a:xfrm>
              <a:off x="9914010" y="3834939"/>
              <a:ext cx="2160000" cy="602203"/>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Monitor</a:t>
              </a:r>
            </a:p>
          </p:txBody>
        </p:sp>
        <p:sp>
          <p:nvSpPr>
            <p:cNvPr id="328" name="Rectangle: Rounded Corners 327">
              <a:extLst>
                <a:ext uri="{FF2B5EF4-FFF2-40B4-BE49-F238E27FC236}">
                  <a16:creationId xmlns:a16="http://schemas.microsoft.com/office/drawing/2014/main" id="{350F3F9C-5AD9-A0BF-BF73-4F9DAE31CBFA}"/>
                </a:ext>
              </a:extLst>
            </p:cNvPr>
            <p:cNvSpPr/>
            <p:nvPr/>
          </p:nvSpPr>
          <p:spPr bwMode="auto">
            <a:xfrm>
              <a:off x="10016422" y="412069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Application Insights</a:t>
              </a:r>
            </a:p>
          </p:txBody>
        </p:sp>
        <p:pic>
          <p:nvPicPr>
            <p:cNvPr id="368" name="Graphic 367">
              <a:extLst>
                <a:ext uri="{FF2B5EF4-FFF2-40B4-BE49-F238E27FC236}">
                  <a16:creationId xmlns:a16="http://schemas.microsoft.com/office/drawing/2014/main" id="{BA4CD27A-3591-2BF3-5F91-00FAD0EEBF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586" y="3915520"/>
              <a:ext cx="144000" cy="144000"/>
            </a:xfrm>
            <a:prstGeom prst="rect">
              <a:avLst/>
            </a:prstGeom>
          </p:spPr>
        </p:pic>
      </p:grpSp>
      <p:grpSp>
        <p:nvGrpSpPr>
          <p:cNvPr id="428" name="Group 427">
            <a:extLst>
              <a:ext uri="{FF2B5EF4-FFF2-40B4-BE49-F238E27FC236}">
                <a16:creationId xmlns:a16="http://schemas.microsoft.com/office/drawing/2014/main" id="{C2E24BBF-8B96-94BC-F16C-2ECBA2B54419}"/>
              </a:ext>
            </a:extLst>
          </p:cNvPr>
          <p:cNvGrpSpPr/>
          <p:nvPr/>
        </p:nvGrpSpPr>
        <p:grpSpPr>
          <a:xfrm>
            <a:off x="9914010" y="4502590"/>
            <a:ext cx="2160000" cy="627514"/>
            <a:chOff x="9914010" y="4616058"/>
            <a:chExt cx="2160000" cy="627514"/>
          </a:xfrm>
        </p:grpSpPr>
        <p:sp>
          <p:nvSpPr>
            <p:cNvPr id="329" name="Rectangle: Rounded Corners 328">
              <a:extLst>
                <a:ext uri="{FF2B5EF4-FFF2-40B4-BE49-F238E27FC236}">
                  <a16:creationId xmlns:a16="http://schemas.microsoft.com/office/drawing/2014/main" id="{ACB9BAB8-7E3A-3966-2A4C-0E5EF6D9E305}"/>
                </a:ext>
              </a:extLst>
            </p:cNvPr>
            <p:cNvSpPr/>
            <p:nvPr/>
          </p:nvSpPr>
          <p:spPr bwMode="auto">
            <a:xfrm>
              <a:off x="9914010" y="4616058"/>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Storage</a:t>
              </a:r>
            </a:p>
          </p:txBody>
        </p:sp>
        <p:sp>
          <p:nvSpPr>
            <p:cNvPr id="330" name="Rectangle: Rounded Corners 329">
              <a:extLst>
                <a:ext uri="{FF2B5EF4-FFF2-40B4-BE49-F238E27FC236}">
                  <a16:creationId xmlns:a16="http://schemas.microsoft.com/office/drawing/2014/main" id="{3C878520-8E04-B93A-C0BA-8B059D90B9EB}"/>
                </a:ext>
              </a:extLst>
            </p:cNvPr>
            <p:cNvSpPr/>
            <p:nvPr/>
          </p:nvSpPr>
          <p:spPr bwMode="auto">
            <a:xfrm>
              <a:off x="10016422" y="489169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Data lake</a:t>
              </a:r>
            </a:p>
          </p:txBody>
        </p:sp>
        <p:pic>
          <p:nvPicPr>
            <p:cNvPr id="369" name="Graphic 368">
              <a:extLst>
                <a:ext uri="{FF2B5EF4-FFF2-40B4-BE49-F238E27FC236}">
                  <a16:creationId xmlns:a16="http://schemas.microsoft.com/office/drawing/2014/main" id="{EBB407BA-CDF7-68B5-D70D-64F267E861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586" y="4670141"/>
              <a:ext cx="144000" cy="144000"/>
            </a:xfrm>
            <a:prstGeom prst="rect">
              <a:avLst/>
            </a:prstGeom>
          </p:spPr>
        </p:pic>
      </p:grpSp>
      <p:grpSp>
        <p:nvGrpSpPr>
          <p:cNvPr id="429" name="Group 428">
            <a:extLst>
              <a:ext uri="{FF2B5EF4-FFF2-40B4-BE49-F238E27FC236}">
                <a16:creationId xmlns:a16="http://schemas.microsoft.com/office/drawing/2014/main" id="{7BE21ECE-BABB-C534-FFB3-D0ECC4627A6F}"/>
              </a:ext>
            </a:extLst>
          </p:cNvPr>
          <p:cNvGrpSpPr/>
          <p:nvPr/>
        </p:nvGrpSpPr>
        <p:grpSpPr>
          <a:xfrm>
            <a:off x="9914010" y="5311864"/>
            <a:ext cx="2160000" cy="627514"/>
            <a:chOff x="9914010" y="5411144"/>
            <a:chExt cx="2160000" cy="627514"/>
          </a:xfrm>
        </p:grpSpPr>
        <p:sp>
          <p:nvSpPr>
            <p:cNvPr id="331" name="Rectangle: Rounded Corners 330">
              <a:extLst>
                <a:ext uri="{FF2B5EF4-FFF2-40B4-BE49-F238E27FC236}">
                  <a16:creationId xmlns:a16="http://schemas.microsoft.com/office/drawing/2014/main" id="{395F9739-DC8D-EDFF-4F8F-8B2B3F634A55}"/>
                </a:ext>
              </a:extLst>
            </p:cNvPr>
            <p:cNvSpPr/>
            <p:nvPr/>
          </p:nvSpPr>
          <p:spPr bwMode="auto">
            <a:xfrm>
              <a:off x="9914010" y="5411144"/>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Synapse Analytics</a:t>
              </a:r>
            </a:p>
          </p:txBody>
        </p:sp>
        <p:sp>
          <p:nvSpPr>
            <p:cNvPr id="332" name="Rectangle: Rounded Corners 331">
              <a:extLst>
                <a:ext uri="{FF2B5EF4-FFF2-40B4-BE49-F238E27FC236}">
                  <a16:creationId xmlns:a16="http://schemas.microsoft.com/office/drawing/2014/main" id="{EE5DF0CB-1F11-2D53-C6BF-DB11E36B0D7E}"/>
                </a:ext>
              </a:extLst>
            </p:cNvPr>
            <p:cNvSpPr/>
            <p:nvPr/>
          </p:nvSpPr>
          <p:spPr bwMode="auto">
            <a:xfrm>
              <a:off x="10016422" y="5706030"/>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Workspace</a:t>
              </a:r>
            </a:p>
          </p:txBody>
        </p:sp>
        <p:pic>
          <p:nvPicPr>
            <p:cNvPr id="370" name="Graphic 369">
              <a:extLst>
                <a:ext uri="{FF2B5EF4-FFF2-40B4-BE49-F238E27FC236}">
                  <a16:creationId xmlns:a16="http://schemas.microsoft.com/office/drawing/2014/main" id="{CEAE3595-A4A8-7593-ABE2-A1984132A4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586" y="5494042"/>
              <a:ext cx="144000" cy="144000"/>
            </a:xfrm>
            <a:prstGeom prst="rect">
              <a:avLst/>
            </a:prstGeom>
          </p:spPr>
        </p:pic>
      </p:grpSp>
      <p:pic>
        <p:nvPicPr>
          <p:cNvPr id="371" name="Graphic 370">
            <a:extLst>
              <a:ext uri="{FF2B5EF4-FFF2-40B4-BE49-F238E27FC236}">
                <a16:creationId xmlns:a16="http://schemas.microsoft.com/office/drawing/2014/main" id="{21E03369-7F0F-AE38-26D6-F01566253B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766" y="5876024"/>
            <a:ext cx="144000" cy="144000"/>
          </a:xfrm>
          <a:prstGeom prst="rect">
            <a:avLst/>
          </a:prstGeom>
        </p:spPr>
      </p:pic>
      <p:pic>
        <p:nvPicPr>
          <p:cNvPr id="372" name="Graphic 371">
            <a:extLst>
              <a:ext uri="{FF2B5EF4-FFF2-40B4-BE49-F238E27FC236}">
                <a16:creationId xmlns:a16="http://schemas.microsoft.com/office/drawing/2014/main" id="{04998E6A-4F37-BCC7-FFA2-C6F41CDC6E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666" y="3656150"/>
            <a:ext cx="154837" cy="144000"/>
          </a:xfrm>
          <a:prstGeom prst="rect">
            <a:avLst/>
          </a:prstGeom>
        </p:spPr>
      </p:pic>
      <p:sp>
        <p:nvSpPr>
          <p:cNvPr id="376" name="Rectangle: Rounded Corners 375">
            <a:extLst>
              <a:ext uri="{FF2B5EF4-FFF2-40B4-BE49-F238E27FC236}">
                <a16:creationId xmlns:a16="http://schemas.microsoft.com/office/drawing/2014/main" id="{908600F4-9DB1-DF33-6C6C-DC0BD5296796}"/>
              </a:ext>
            </a:extLst>
          </p:cNvPr>
          <p:cNvSpPr/>
          <p:nvPr/>
        </p:nvSpPr>
        <p:spPr bwMode="auto">
          <a:xfrm>
            <a:off x="98124" y="5424493"/>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8890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365 Copilot</a:t>
            </a:r>
          </a:p>
        </p:txBody>
      </p:sp>
      <p:pic>
        <p:nvPicPr>
          <p:cNvPr id="377" name="Graphic 376">
            <a:extLst>
              <a:ext uri="{FF2B5EF4-FFF2-40B4-BE49-F238E27FC236}">
                <a16:creationId xmlns:a16="http://schemas.microsoft.com/office/drawing/2014/main" id="{97B2B421-860A-BC10-B624-B5CF82D13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001" y="5486968"/>
            <a:ext cx="180000" cy="180000"/>
          </a:xfrm>
          <a:prstGeom prst="rect">
            <a:avLst/>
          </a:prstGeom>
        </p:spPr>
      </p:pic>
      <p:cxnSp>
        <p:nvCxnSpPr>
          <p:cNvPr id="378" name="Straight Arrow Connector 218">
            <a:extLst>
              <a:ext uri="{FF2B5EF4-FFF2-40B4-BE49-F238E27FC236}">
                <a16:creationId xmlns:a16="http://schemas.microsoft.com/office/drawing/2014/main" id="{EAC8B46E-F05E-7644-3C5F-E06D02857D9F}"/>
              </a:ext>
            </a:extLst>
          </p:cNvPr>
          <p:cNvCxnSpPr>
            <a:cxnSpLocks/>
            <a:stCxn id="362" idx="3"/>
            <a:endCxn id="398" idx="1"/>
          </p:cNvCxnSpPr>
          <p:nvPr/>
        </p:nvCxnSpPr>
        <p:spPr>
          <a:xfrm flipV="1">
            <a:off x="2258124" y="2773685"/>
            <a:ext cx="561516" cy="2386721"/>
          </a:xfrm>
          <a:prstGeom prst="bentConnector3">
            <a:avLst>
              <a:gd name="adj1" fmla="val 33885"/>
            </a:avLst>
          </a:prstGeom>
          <a:noFill/>
          <a:ln w="6350" cap="flat" cmpd="sng" algn="ctr">
            <a:solidFill>
              <a:srgbClr val="3B3734">
                <a:lumMod val="50000"/>
                <a:lumOff val="50000"/>
              </a:srgbClr>
            </a:solidFill>
            <a:prstDash val="solid"/>
            <a:miter lim="800000"/>
            <a:tailEnd type="arrow" w="med" len="sm"/>
          </a:ln>
          <a:effectLst/>
        </p:spPr>
      </p:cxnSp>
      <p:sp>
        <p:nvSpPr>
          <p:cNvPr id="379" name="Rectangle: Rounded Corners 378">
            <a:extLst>
              <a:ext uri="{FF2B5EF4-FFF2-40B4-BE49-F238E27FC236}">
                <a16:creationId xmlns:a16="http://schemas.microsoft.com/office/drawing/2014/main" id="{80C513F6-4060-751C-5930-C22A49589932}"/>
              </a:ext>
            </a:extLst>
          </p:cNvPr>
          <p:cNvSpPr/>
          <p:nvPr/>
        </p:nvSpPr>
        <p:spPr bwMode="auto">
          <a:xfrm>
            <a:off x="2741868" y="329216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Agent as a skill </a:t>
            </a:r>
            <a:r>
              <a:rPr kumimoji="0" lang="en-US" sz="1000" b="0" i="0" u="none" strike="noStrike" kern="0" cap="none" spc="0" normalizeH="0" baseline="30000" noProof="0">
                <a:ln>
                  <a:noFill/>
                </a:ln>
                <a:solidFill>
                  <a:srgbClr val="3B3734"/>
                </a:solidFill>
                <a:effectLst/>
                <a:uLnTx/>
                <a:uFillTx/>
                <a:latin typeface="Aptos SemiBold" panose="020B0004020202020204" pitchFamily="34" charset="0"/>
                <a:ea typeface="+mn-ea"/>
                <a:cs typeface="Segoe UI" pitchFamily="34" charset="0"/>
              </a:rPr>
              <a:t>(private preview)</a:t>
            </a:r>
          </a:p>
        </p:txBody>
      </p:sp>
      <p:pic>
        <p:nvPicPr>
          <p:cNvPr id="380" name="Graphic 379">
            <a:extLst>
              <a:ext uri="{FF2B5EF4-FFF2-40B4-BE49-F238E27FC236}">
                <a16:creationId xmlns:a16="http://schemas.microsoft.com/office/drawing/2014/main" id="{F77ECDA5-322A-04FF-823A-7ACA0EC3D3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7508" y="3998972"/>
            <a:ext cx="144000" cy="144000"/>
          </a:xfrm>
          <a:prstGeom prst="rect">
            <a:avLst/>
          </a:prstGeom>
        </p:spPr>
      </p:pic>
      <p:pic>
        <p:nvPicPr>
          <p:cNvPr id="381" name="Graphic 380">
            <a:extLst>
              <a:ext uri="{FF2B5EF4-FFF2-40B4-BE49-F238E27FC236}">
                <a16:creationId xmlns:a16="http://schemas.microsoft.com/office/drawing/2014/main" id="{C207BF6F-FB34-7977-8F82-61C269B686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5430" y="132449"/>
            <a:ext cx="230552" cy="219574"/>
          </a:xfrm>
          <a:prstGeom prst="rect">
            <a:avLst/>
          </a:prstGeom>
        </p:spPr>
      </p:pic>
      <p:pic>
        <p:nvPicPr>
          <p:cNvPr id="382" name="Graphic 381" descr="Upload with solid fill">
            <a:extLst>
              <a:ext uri="{FF2B5EF4-FFF2-40B4-BE49-F238E27FC236}">
                <a16:creationId xmlns:a16="http://schemas.microsoft.com/office/drawing/2014/main" id="{9DA5B389-9E54-8910-828C-B33324DB7F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06275" y="706894"/>
            <a:ext cx="216000" cy="216000"/>
          </a:xfrm>
          <a:prstGeom prst="rect">
            <a:avLst/>
          </a:prstGeom>
        </p:spPr>
      </p:pic>
      <p:grpSp>
        <p:nvGrpSpPr>
          <p:cNvPr id="430" name="Group 429">
            <a:extLst>
              <a:ext uri="{FF2B5EF4-FFF2-40B4-BE49-F238E27FC236}">
                <a16:creationId xmlns:a16="http://schemas.microsoft.com/office/drawing/2014/main" id="{E6E406D9-4CBA-1FCA-2FD2-26D1ACAFD5FA}"/>
              </a:ext>
            </a:extLst>
          </p:cNvPr>
          <p:cNvGrpSpPr/>
          <p:nvPr/>
        </p:nvGrpSpPr>
        <p:grpSpPr>
          <a:xfrm>
            <a:off x="9914010" y="6121135"/>
            <a:ext cx="2160000" cy="627514"/>
            <a:chOff x="9914010" y="6121135"/>
            <a:chExt cx="2160000" cy="627514"/>
          </a:xfrm>
        </p:grpSpPr>
        <p:sp>
          <p:nvSpPr>
            <p:cNvPr id="383" name="Rectangle: Rounded Corners 382">
              <a:extLst>
                <a:ext uri="{FF2B5EF4-FFF2-40B4-BE49-F238E27FC236}">
                  <a16:creationId xmlns:a16="http://schemas.microsoft.com/office/drawing/2014/main" id="{1A890582-2635-DFE2-CF8C-882F114BE2B5}"/>
                </a:ext>
              </a:extLst>
            </p:cNvPr>
            <p:cNvSpPr/>
            <p:nvPr/>
          </p:nvSpPr>
          <p:spPr bwMode="auto">
            <a:xfrm>
              <a:off x="9914010" y="6121135"/>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Entra ID</a:t>
              </a:r>
            </a:p>
          </p:txBody>
        </p:sp>
        <p:sp>
          <p:nvSpPr>
            <p:cNvPr id="384" name="Rectangle: Rounded Corners 383">
              <a:extLst>
                <a:ext uri="{FF2B5EF4-FFF2-40B4-BE49-F238E27FC236}">
                  <a16:creationId xmlns:a16="http://schemas.microsoft.com/office/drawing/2014/main" id="{213D092D-DCDA-99FC-ADF4-5B69FAD9D6E6}"/>
                </a:ext>
              </a:extLst>
            </p:cNvPr>
            <p:cNvSpPr/>
            <p:nvPr/>
          </p:nvSpPr>
          <p:spPr bwMode="auto">
            <a:xfrm>
              <a:off x="10016422" y="641602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 registration</a:t>
              </a:r>
            </a:p>
          </p:txBody>
        </p:sp>
        <p:pic>
          <p:nvPicPr>
            <p:cNvPr id="385" name="Graphic 384">
              <a:extLst>
                <a:ext uri="{FF2B5EF4-FFF2-40B4-BE49-F238E27FC236}">
                  <a16:creationId xmlns:a16="http://schemas.microsoft.com/office/drawing/2014/main" id="{A31C1F0D-661C-90A3-C6EF-D8E3307790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586" y="6204033"/>
              <a:ext cx="144000" cy="144000"/>
            </a:xfrm>
            <a:prstGeom prst="rect">
              <a:avLst/>
            </a:prstGeom>
          </p:spPr>
        </p:pic>
      </p:grpSp>
      <p:cxnSp>
        <p:nvCxnSpPr>
          <p:cNvPr id="386" name="Straight Arrow Connector 218">
            <a:extLst>
              <a:ext uri="{FF2B5EF4-FFF2-40B4-BE49-F238E27FC236}">
                <a16:creationId xmlns:a16="http://schemas.microsoft.com/office/drawing/2014/main" id="{B7249FAE-3387-48FE-48A6-D421A2CCC1DA}"/>
              </a:ext>
            </a:extLst>
          </p:cNvPr>
          <p:cNvCxnSpPr>
            <a:cxnSpLocks/>
            <a:endCxn id="384" idx="1"/>
          </p:cNvCxnSpPr>
          <p:nvPr/>
        </p:nvCxnSpPr>
        <p:spPr>
          <a:xfrm>
            <a:off x="6938532" y="4116542"/>
            <a:ext cx="3077890" cy="2407479"/>
          </a:xfrm>
          <a:prstGeom prst="bentConnector3">
            <a:avLst>
              <a:gd name="adj1" fmla="val 9728"/>
            </a:avLst>
          </a:prstGeom>
          <a:noFill/>
          <a:ln w="6350" cap="flat" cmpd="sng" algn="ctr">
            <a:solidFill>
              <a:srgbClr val="3B3734">
                <a:lumMod val="50000"/>
                <a:lumOff val="50000"/>
              </a:srgbClr>
            </a:solidFill>
            <a:prstDash val="solid"/>
            <a:miter lim="800000"/>
            <a:tailEnd type="arrow" w="med" len="sm"/>
          </a:ln>
          <a:effectLst/>
        </p:spPr>
      </p:cxnSp>
      <p:sp>
        <p:nvSpPr>
          <p:cNvPr id="387" name="Rectangle: Rounded Corners 386">
            <a:extLst>
              <a:ext uri="{FF2B5EF4-FFF2-40B4-BE49-F238E27FC236}">
                <a16:creationId xmlns:a16="http://schemas.microsoft.com/office/drawing/2014/main" id="{85898E1C-B7DB-BC47-ECBA-67BC3BBE7B9E}"/>
              </a:ext>
            </a:extLst>
          </p:cNvPr>
          <p:cNvSpPr/>
          <p:nvPr/>
        </p:nvSpPr>
        <p:spPr bwMode="auto">
          <a:xfrm>
            <a:off x="4970555" y="6336640"/>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Triggers (autonomous agents)</a:t>
            </a:r>
          </a:p>
        </p:txBody>
      </p:sp>
      <p:sp>
        <p:nvSpPr>
          <p:cNvPr id="388" name="Rectangle: Rounded Corners 387">
            <a:extLst>
              <a:ext uri="{FF2B5EF4-FFF2-40B4-BE49-F238E27FC236}">
                <a16:creationId xmlns:a16="http://schemas.microsoft.com/office/drawing/2014/main" id="{2EBF3BF2-1105-AB79-7CDD-96E238179B5C}"/>
              </a:ext>
            </a:extLst>
          </p:cNvPr>
          <p:cNvSpPr/>
          <p:nvPr/>
        </p:nvSpPr>
        <p:spPr bwMode="auto">
          <a:xfrm>
            <a:off x="8405347" y="3107786"/>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data</a:t>
            </a:r>
          </a:p>
        </p:txBody>
      </p:sp>
      <p:sp>
        <p:nvSpPr>
          <p:cNvPr id="389" name="Rectangle: Rounded Corners 388">
            <a:extLst>
              <a:ext uri="{FF2B5EF4-FFF2-40B4-BE49-F238E27FC236}">
                <a16:creationId xmlns:a16="http://schemas.microsoft.com/office/drawing/2014/main" id="{1FAEEE27-9E67-DC7A-E05C-8D331318C5E6}"/>
              </a:ext>
            </a:extLst>
          </p:cNvPr>
          <p:cNvSpPr/>
          <p:nvPr/>
        </p:nvSpPr>
        <p:spPr bwMode="auto">
          <a:xfrm>
            <a:off x="7502231" y="3348304"/>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Files</a:t>
            </a:r>
          </a:p>
        </p:txBody>
      </p:sp>
      <p:sp>
        <p:nvSpPr>
          <p:cNvPr id="390" name="Rectangle: Rounded Corners 389">
            <a:extLst>
              <a:ext uri="{FF2B5EF4-FFF2-40B4-BE49-F238E27FC236}">
                <a16:creationId xmlns:a16="http://schemas.microsoft.com/office/drawing/2014/main" id="{09DCF317-1E96-CC81-B200-D678D5DF1118}"/>
              </a:ext>
            </a:extLst>
          </p:cNvPr>
          <p:cNvSpPr/>
          <p:nvPr/>
        </p:nvSpPr>
        <p:spPr bwMode="auto">
          <a:xfrm>
            <a:off x="8405347" y="3350592"/>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SharePoint</a:t>
            </a:r>
          </a:p>
        </p:txBody>
      </p:sp>
      <p:sp>
        <p:nvSpPr>
          <p:cNvPr id="391" name="Rectangle: Rounded Corners 390">
            <a:extLst>
              <a:ext uri="{FF2B5EF4-FFF2-40B4-BE49-F238E27FC236}">
                <a16:creationId xmlns:a16="http://schemas.microsoft.com/office/drawing/2014/main" id="{0A373084-2E8B-B418-D412-A6F04F14E8EF}"/>
              </a:ext>
            </a:extLst>
          </p:cNvPr>
          <p:cNvSpPr/>
          <p:nvPr/>
        </p:nvSpPr>
        <p:spPr bwMode="auto">
          <a:xfrm>
            <a:off x="7499482" y="407007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Azure AI Search</a:t>
            </a:r>
          </a:p>
        </p:txBody>
      </p:sp>
      <p:sp>
        <p:nvSpPr>
          <p:cNvPr id="392" name="Rectangle: Rounded Corners 391">
            <a:extLst>
              <a:ext uri="{FF2B5EF4-FFF2-40B4-BE49-F238E27FC236}">
                <a16:creationId xmlns:a16="http://schemas.microsoft.com/office/drawing/2014/main" id="{B58E2623-F62C-AA0E-62E2-9C58A606CC53}"/>
              </a:ext>
            </a:extLst>
          </p:cNvPr>
          <p:cNvSpPr/>
          <p:nvPr/>
        </p:nvSpPr>
        <p:spPr bwMode="auto">
          <a:xfrm>
            <a:off x="7426470" y="2513705"/>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Query rewriting</a:t>
            </a:r>
          </a:p>
        </p:txBody>
      </p:sp>
      <p:sp>
        <p:nvSpPr>
          <p:cNvPr id="393" name="Rectangle: Rounded Corners 392">
            <a:extLst>
              <a:ext uri="{FF2B5EF4-FFF2-40B4-BE49-F238E27FC236}">
                <a16:creationId xmlns:a16="http://schemas.microsoft.com/office/drawing/2014/main" id="{F8DFF86A-60CC-3AF2-04A0-9A4B27E2C045}"/>
              </a:ext>
            </a:extLst>
          </p:cNvPr>
          <p:cNvSpPr/>
          <p:nvPr/>
        </p:nvSpPr>
        <p:spPr bwMode="auto">
          <a:xfrm>
            <a:off x="7415996" y="4403379"/>
            <a:ext cx="1955176" cy="46922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Summarization</a:t>
            </a:r>
          </a:p>
        </p:txBody>
      </p:sp>
      <p:sp>
        <p:nvSpPr>
          <p:cNvPr id="394" name="Rectangle: Rounded Corners 393">
            <a:extLst>
              <a:ext uri="{FF2B5EF4-FFF2-40B4-BE49-F238E27FC236}">
                <a16:creationId xmlns:a16="http://schemas.microsoft.com/office/drawing/2014/main" id="{3EA60F94-4D4E-7C49-9F10-69B2F1C1A500}"/>
              </a:ext>
            </a:extLst>
          </p:cNvPr>
          <p:cNvSpPr/>
          <p:nvPr/>
        </p:nvSpPr>
        <p:spPr bwMode="auto">
          <a:xfrm>
            <a:off x="7466553" y="4631469"/>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Native</a:t>
            </a:r>
          </a:p>
        </p:txBody>
      </p:sp>
      <p:sp>
        <p:nvSpPr>
          <p:cNvPr id="395" name="Rectangle: Rounded Corners 394">
            <a:extLst>
              <a:ext uri="{FF2B5EF4-FFF2-40B4-BE49-F238E27FC236}">
                <a16:creationId xmlns:a16="http://schemas.microsoft.com/office/drawing/2014/main" id="{76508C65-0E11-4613-A82C-5D4DAB80AF7C}"/>
              </a:ext>
            </a:extLst>
          </p:cNvPr>
          <p:cNvSpPr/>
          <p:nvPr/>
        </p:nvSpPr>
        <p:spPr bwMode="auto">
          <a:xfrm>
            <a:off x="8370922" y="4631469"/>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BYOM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396" name="Rectangle: Rounded Corners 395">
            <a:extLst>
              <a:ext uri="{FF2B5EF4-FFF2-40B4-BE49-F238E27FC236}">
                <a16:creationId xmlns:a16="http://schemas.microsoft.com/office/drawing/2014/main" id="{73EBB4FF-CEEE-16AC-F215-AAF7161E411E}"/>
              </a:ext>
            </a:extLst>
          </p:cNvPr>
          <p:cNvSpPr/>
          <p:nvPr/>
        </p:nvSpPr>
        <p:spPr bwMode="auto">
          <a:xfrm>
            <a:off x="2824626" y="1466052"/>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Direct-to-Engine</a:t>
            </a:r>
            <a:r>
              <a:rPr kumimoji="0" lang="en-US" sz="9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 (HTTP / SSE)</a:t>
            </a:r>
          </a:p>
        </p:txBody>
      </p:sp>
      <p:sp>
        <p:nvSpPr>
          <p:cNvPr id="397" name="Rectangle: Rounded Corners 396">
            <a:extLst>
              <a:ext uri="{FF2B5EF4-FFF2-40B4-BE49-F238E27FC236}">
                <a16:creationId xmlns:a16="http://schemas.microsoft.com/office/drawing/2014/main" id="{6BDD5FE0-D8DB-CA1D-6A11-DB6C1F851C74}"/>
              </a:ext>
            </a:extLst>
          </p:cNvPr>
          <p:cNvSpPr/>
          <p:nvPr/>
        </p:nvSpPr>
        <p:spPr bwMode="auto">
          <a:xfrm>
            <a:off x="2819640" y="2443984"/>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Slack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398" name="Rectangle: Rounded Corners 397">
            <a:extLst>
              <a:ext uri="{FF2B5EF4-FFF2-40B4-BE49-F238E27FC236}">
                <a16:creationId xmlns:a16="http://schemas.microsoft.com/office/drawing/2014/main" id="{0465F1AC-CC11-93C6-3F24-B6D32F64FE6E}"/>
              </a:ext>
            </a:extLst>
          </p:cNvPr>
          <p:cNvSpPr/>
          <p:nvPr/>
        </p:nvSpPr>
        <p:spPr bwMode="auto">
          <a:xfrm>
            <a:off x="2819640" y="268368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Dynamics 365 Omnichannel</a:t>
            </a:r>
          </a:p>
        </p:txBody>
      </p:sp>
      <p:sp>
        <p:nvSpPr>
          <p:cNvPr id="399" name="Rectangle: Rounded Corners 398">
            <a:extLst>
              <a:ext uri="{FF2B5EF4-FFF2-40B4-BE49-F238E27FC236}">
                <a16:creationId xmlns:a16="http://schemas.microsoft.com/office/drawing/2014/main" id="{F9C1AB7D-7C6A-4C69-58FA-FFE8EF6FBE4A}"/>
              </a:ext>
            </a:extLst>
          </p:cNvPr>
          <p:cNvSpPr/>
          <p:nvPr/>
        </p:nvSpPr>
        <p:spPr bwMode="auto">
          <a:xfrm>
            <a:off x="2828224" y="292284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Microsoft 365 Copilot</a:t>
            </a:r>
          </a:p>
        </p:txBody>
      </p:sp>
      <p:sp>
        <p:nvSpPr>
          <p:cNvPr id="400" name="Rectangle: Rounded Corners 399">
            <a:extLst>
              <a:ext uri="{FF2B5EF4-FFF2-40B4-BE49-F238E27FC236}">
                <a16:creationId xmlns:a16="http://schemas.microsoft.com/office/drawing/2014/main" id="{FFD7E555-976A-EA39-E0DE-BA37F8D513BF}"/>
              </a:ext>
            </a:extLst>
          </p:cNvPr>
          <p:cNvSpPr/>
          <p:nvPr/>
        </p:nvSpPr>
        <p:spPr bwMode="auto">
          <a:xfrm>
            <a:off x="104668" y="4273278"/>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WhatsApp </a:t>
            </a:r>
            <a:r>
              <a:rPr kumimoji="0" lang="en-US" sz="1100" b="0" i="0" u="none" strike="noStrike" kern="0" cap="none" spc="0" normalizeH="0" baseline="30000" noProof="0">
                <a:ln>
                  <a:noFill/>
                </a:ln>
                <a:solidFill>
                  <a:srgbClr val="000000"/>
                </a:solidFill>
                <a:effectLst/>
                <a:uLnTx/>
                <a:uFillTx/>
                <a:latin typeface="Aptos SemiBold" panose="020B0004020202020204" pitchFamily="34" charset="0"/>
                <a:ea typeface="+mn-ea"/>
                <a:cs typeface="+mn-cs"/>
              </a:rPr>
              <a:t>(2025)</a:t>
            </a:r>
            <a:endPar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endParaRPr>
          </a:p>
        </p:txBody>
      </p:sp>
      <p:sp>
        <p:nvSpPr>
          <p:cNvPr id="401" name="Rectangle: Rounded Corners 400">
            <a:extLst>
              <a:ext uri="{FF2B5EF4-FFF2-40B4-BE49-F238E27FC236}">
                <a16:creationId xmlns:a16="http://schemas.microsoft.com/office/drawing/2014/main" id="{371A4249-FA17-5298-075F-F8F8C91A637E}"/>
              </a:ext>
            </a:extLst>
          </p:cNvPr>
          <p:cNvSpPr/>
          <p:nvPr/>
        </p:nvSpPr>
        <p:spPr bwMode="auto">
          <a:xfrm>
            <a:off x="106360" y="4617842"/>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Slack </a:t>
            </a:r>
            <a:r>
              <a:rPr kumimoji="0" lang="en-US" sz="1100" b="0" i="0" u="none" strike="noStrike" kern="0" cap="none" spc="0" normalizeH="0" baseline="30000" noProof="0">
                <a:ln>
                  <a:noFill/>
                </a:ln>
                <a:solidFill>
                  <a:srgbClr val="000000"/>
                </a:solidFill>
                <a:effectLst/>
                <a:uLnTx/>
                <a:uFillTx/>
                <a:latin typeface="Aptos SemiBold" panose="020B0004020202020204" pitchFamily="34" charset="0"/>
                <a:ea typeface="+mn-ea"/>
                <a:cs typeface="+mn-cs"/>
              </a:rPr>
              <a:t>(2025)</a:t>
            </a:r>
          </a:p>
        </p:txBody>
      </p:sp>
      <p:pic>
        <p:nvPicPr>
          <p:cNvPr id="402" name="Picture 4">
            <a:extLst>
              <a:ext uri="{FF2B5EF4-FFF2-40B4-BE49-F238E27FC236}">
                <a16:creationId xmlns:a16="http://schemas.microsoft.com/office/drawing/2014/main" id="{8B83B5F7-9ED2-183F-692E-BDD6585D1240}"/>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51304" y="4307676"/>
            <a:ext cx="216000" cy="216400"/>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6" descr="Slack - Free social media icons">
            <a:extLst>
              <a:ext uri="{FF2B5EF4-FFF2-40B4-BE49-F238E27FC236}">
                <a16:creationId xmlns:a16="http://schemas.microsoft.com/office/drawing/2014/main" id="{2AE928B4-1D1D-03FF-00B4-51F61C1D9AAD}"/>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71985" y="4694707"/>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404" name="Straight Arrow Connector 218">
            <a:extLst>
              <a:ext uri="{FF2B5EF4-FFF2-40B4-BE49-F238E27FC236}">
                <a16:creationId xmlns:a16="http://schemas.microsoft.com/office/drawing/2014/main" id="{11893F32-0A97-0A8D-9BE9-65001782CAF1}"/>
              </a:ext>
            </a:extLst>
          </p:cNvPr>
          <p:cNvCxnSpPr>
            <a:cxnSpLocks/>
            <a:stCxn id="347" idx="3"/>
            <a:endCxn id="396" idx="1"/>
          </p:cNvCxnSpPr>
          <p:nvPr/>
        </p:nvCxnSpPr>
        <p:spPr>
          <a:xfrm flipV="1">
            <a:off x="2263525" y="1556052"/>
            <a:ext cx="561101" cy="226171"/>
          </a:xfrm>
          <a:prstGeom prst="bentConnector3">
            <a:avLst>
              <a:gd name="adj1" fmla="val 6429"/>
            </a:avLst>
          </a:prstGeom>
          <a:noFill/>
          <a:ln w="6350" cap="flat" cmpd="sng" algn="ctr">
            <a:solidFill>
              <a:srgbClr val="3B3734">
                <a:lumMod val="50000"/>
                <a:lumOff val="50000"/>
              </a:srgbClr>
            </a:solidFill>
            <a:prstDash val="solid"/>
            <a:miter lim="800000"/>
            <a:tailEnd type="arrow" w="med" len="sm"/>
          </a:ln>
          <a:effectLst/>
        </p:spPr>
      </p:cxnSp>
      <p:sp>
        <p:nvSpPr>
          <p:cNvPr id="405" name="TextBox 404">
            <a:extLst>
              <a:ext uri="{FF2B5EF4-FFF2-40B4-BE49-F238E27FC236}">
                <a16:creationId xmlns:a16="http://schemas.microsoft.com/office/drawing/2014/main" id="{8D0EF1CC-E830-3E02-BC3F-B8A4884BEFF8}"/>
              </a:ext>
            </a:extLst>
          </p:cNvPr>
          <p:cNvSpPr txBox="1"/>
          <p:nvPr/>
        </p:nvSpPr>
        <p:spPr>
          <a:xfrm>
            <a:off x="2975927" y="191490"/>
            <a:ext cx="4536898"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 Architecture</a:t>
            </a:r>
          </a:p>
        </p:txBody>
      </p:sp>
      <p:cxnSp>
        <p:nvCxnSpPr>
          <p:cNvPr id="406" name="Straight Arrow Connector 218">
            <a:extLst>
              <a:ext uri="{FF2B5EF4-FFF2-40B4-BE49-F238E27FC236}">
                <a16:creationId xmlns:a16="http://schemas.microsoft.com/office/drawing/2014/main" id="{03F17838-70BB-CF18-2412-1431DB47C4C1}"/>
              </a:ext>
            </a:extLst>
          </p:cNvPr>
          <p:cNvCxnSpPr>
            <a:cxnSpLocks/>
            <a:stCxn id="312" idx="1"/>
            <a:endCxn id="292" idx="3"/>
          </p:cNvCxnSpPr>
          <p:nvPr/>
        </p:nvCxnSpPr>
        <p:spPr>
          <a:xfrm rot="10800000" flipV="1">
            <a:off x="4686859" y="1350184"/>
            <a:ext cx="386109" cy="2766357"/>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7" name="Straight Arrow Connector 218">
            <a:extLst>
              <a:ext uri="{FF2B5EF4-FFF2-40B4-BE49-F238E27FC236}">
                <a16:creationId xmlns:a16="http://schemas.microsoft.com/office/drawing/2014/main" id="{0A66230C-E1DC-FC37-45F0-38156B6EC45E}"/>
              </a:ext>
            </a:extLst>
          </p:cNvPr>
          <p:cNvCxnSpPr>
            <a:cxnSpLocks/>
            <a:stCxn id="312" idx="1"/>
            <a:endCxn id="293" idx="3"/>
          </p:cNvCxnSpPr>
          <p:nvPr/>
        </p:nvCxnSpPr>
        <p:spPr>
          <a:xfrm rot="10800000" flipV="1">
            <a:off x="4686859" y="1350185"/>
            <a:ext cx="386109" cy="3065324"/>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8" name="Straight Arrow Connector 218">
            <a:extLst>
              <a:ext uri="{FF2B5EF4-FFF2-40B4-BE49-F238E27FC236}">
                <a16:creationId xmlns:a16="http://schemas.microsoft.com/office/drawing/2014/main" id="{F54F640A-1336-0B20-D04F-1BB1DFF203B4}"/>
              </a:ext>
            </a:extLst>
          </p:cNvPr>
          <p:cNvCxnSpPr>
            <a:cxnSpLocks/>
            <a:stCxn id="312" idx="1"/>
            <a:endCxn id="294" idx="3"/>
          </p:cNvCxnSpPr>
          <p:nvPr/>
        </p:nvCxnSpPr>
        <p:spPr>
          <a:xfrm rot="10800000" flipV="1">
            <a:off x="4686859" y="1350184"/>
            <a:ext cx="386109" cy="3364291"/>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9" name="Straight Arrow Connector 218">
            <a:extLst>
              <a:ext uri="{FF2B5EF4-FFF2-40B4-BE49-F238E27FC236}">
                <a16:creationId xmlns:a16="http://schemas.microsoft.com/office/drawing/2014/main" id="{58607947-D2A7-6D63-2221-62A6C07ECA3B}"/>
              </a:ext>
            </a:extLst>
          </p:cNvPr>
          <p:cNvCxnSpPr>
            <a:cxnSpLocks/>
            <a:stCxn id="312" idx="1"/>
            <a:endCxn id="295" idx="3"/>
          </p:cNvCxnSpPr>
          <p:nvPr/>
        </p:nvCxnSpPr>
        <p:spPr>
          <a:xfrm rot="10800000" flipV="1">
            <a:off x="4686859" y="1350185"/>
            <a:ext cx="386109" cy="3657424"/>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10" name="Straight Arrow Connector 218">
            <a:extLst>
              <a:ext uri="{FF2B5EF4-FFF2-40B4-BE49-F238E27FC236}">
                <a16:creationId xmlns:a16="http://schemas.microsoft.com/office/drawing/2014/main" id="{89C6DD60-D483-6894-22A0-CFBD89B3ED10}"/>
              </a:ext>
            </a:extLst>
          </p:cNvPr>
          <p:cNvCxnSpPr>
            <a:cxnSpLocks/>
            <a:stCxn id="312" idx="1"/>
            <a:endCxn id="296" idx="3"/>
          </p:cNvCxnSpPr>
          <p:nvPr/>
        </p:nvCxnSpPr>
        <p:spPr>
          <a:xfrm rot="10800000" flipV="1">
            <a:off x="4686859" y="1350185"/>
            <a:ext cx="386109" cy="395557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11" name="Straight Arrow Connector 218">
            <a:extLst>
              <a:ext uri="{FF2B5EF4-FFF2-40B4-BE49-F238E27FC236}">
                <a16:creationId xmlns:a16="http://schemas.microsoft.com/office/drawing/2014/main" id="{2C38E8CC-E02D-E318-6C56-EEB5C3F46536}"/>
              </a:ext>
            </a:extLst>
          </p:cNvPr>
          <p:cNvCxnSpPr>
            <a:cxnSpLocks/>
            <a:stCxn id="400" idx="3"/>
            <a:endCxn id="290" idx="1"/>
          </p:cNvCxnSpPr>
          <p:nvPr/>
        </p:nvCxnSpPr>
        <p:spPr>
          <a:xfrm flipV="1">
            <a:off x="2264668" y="2277028"/>
            <a:ext cx="563556" cy="2140250"/>
          </a:xfrm>
          <a:prstGeom prst="bentConnector3">
            <a:avLst>
              <a:gd name="adj1" fmla="val 17887"/>
            </a:avLst>
          </a:prstGeom>
          <a:noFill/>
          <a:ln w="6350" cap="flat" cmpd="sng" algn="ctr">
            <a:solidFill>
              <a:srgbClr val="3B3734">
                <a:lumMod val="50000"/>
                <a:lumOff val="50000"/>
              </a:srgbClr>
            </a:solidFill>
            <a:prstDash val="solid"/>
            <a:miter lim="800000"/>
            <a:tailEnd type="arrow" w="med" len="sm"/>
          </a:ln>
          <a:effectLst/>
        </p:spPr>
      </p:cxnSp>
      <p:cxnSp>
        <p:nvCxnSpPr>
          <p:cNvPr id="412" name="Straight Arrow Connector 218">
            <a:extLst>
              <a:ext uri="{FF2B5EF4-FFF2-40B4-BE49-F238E27FC236}">
                <a16:creationId xmlns:a16="http://schemas.microsoft.com/office/drawing/2014/main" id="{49D4A323-7841-F6FE-59E5-01F715AF268E}"/>
              </a:ext>
            </a:extLst>
          </p:cNvPr>
          <p:cNvCxnSpPr>
            <a:cxnSpLocks/>
            <a:stCxn id="401" idx="3"/>
            <a:endCxn id="397" idx="1"/>
          </p:cNvCxnSpPr>
          <p:nvPr/>
        </p:nvCxnSpPr>
        <p:spPr>
          <a:xfrm flipV="1">
            <a:off x="2266360" y="2533984"/>
            <a:ext cx="553280" cy="2227858"/>
          </a:xfrm>
          <a:prstGeom prst="bentConnector3">
            <a:avLst>
              <a:gd name="adj1" fmla="val 25037"/>
            </a:avLst>
          </a:prstGeom>
          <a:noFill/>
          <a:ln w="6350" cap="flat" cmpd="sng" algn="ctr">
            <a:solidFill>
              <a:srgbClr val="3B3734">
                <a:lumMod val="50000"/>
                <a:lumOff val="50000"/>
              </a:srgbClr>
            </a:solidFill>
            <a:prstDash val="solid"/>
            <a:miter lim="800000"/>
            <a:tailEnd type="arrow" w="med" len="sm"/>
          </a:ln>
          <a:effectLst/>
        </p:spPr>
      </p:cxnSp>
      <p:cxnSp>
        <p:nvCxnSpPr>
          <p:cNvPr id="413" name="Straight Arrow Connector 218">
            <a:extLst>
              <a:ext uri="{FF2B5EF4-FFF2-40B4-BE49-F238E27FC236}">
                <a16:creationId xmlns:a16="http://schemas.microsoft.com/office/drawing/2014/main" id="{6E20B8CB-A6A1-C1A3-D560-42047EAC568C}"/>
              </a:ext>
            </a:extLst>
          </p:cNvPr>
          <p:cNvCxnSpPr>
            <a:cxnSpLocks/>
            <a:stCxn id="343" idx="3"/>
            <a:endCxn id="379" idx="1"/>
          </p:cNvCxnSpPr>
          <p:nvPr/>
        </p:nvCxnSpPr>
        <p:spPr>
          <a:xfrm flipV="1">
            <a:off x="2146204" y="3400161"/>
            <a:ext cx="595664" cy="2817691"/>
          </a:xfrm>
          <a:prstGeom prst="bentConnector3">
            <a:avLst>
              <a:gd name="adj1" fmla="val 65991"/>
            </a:avLst>
          </a:prstGeom>
          <a:noFill/>
          <a:ln w="6350" cap="flat" cmpd="sng" algn="ctr">
            <a:solidFill>
              <a:srgbClr val="3B3734">
                <a:lumMod val="50000"/>
                <a:lumOff val="50000"/>
              </a:srgbClr>
            </a:solidFill>
            <a:prstDash val="solid"/>
            <a:miter lim="800000"/>
            <a:tailEnd type="arrow" w="med" len="sm"/>
          </a:ln>
          <a:effectLst/>
        </p:spPr>
      </p:cxnSp>
      <p:cxnSp>
        <p:nvCxnSpPr>
          <p:cNvPr id="414" name="Straight Arrow Connector 218">
            <a:extLst>
              <a:ext uri="{FF2B5EF4-FFF2-40B4-BE49-F238E27FC236}">
                <a16:creationId xmlns:a16="http://schemas.microsoft.com/office/drawing/2014/main" id="{FD10680E-E5AD-8C57-5E7F-704A53327C3F}"/>
              </a:ext>
            </a:extLst>
          </p:cNvPr>
          <p:cNvCxnSpPr>
            <a:cxnSpLocks/>
            <a:stCxn id="395" idx="3"/>
            <a:endCxn id="323" idx="1"/>
          </p:cNvCxnSpPr>
          <p:nvPr/>
        </p:nvCxnSpPr>
        <p:spPr>
          <a:xfrm flipV="1">
            <a:off x="9234922" y="3221421"/>
            <a:ext cx="679088" cy="1500048"/>
          </a:xfrm>
          <a:prstGeom prst="bentConnector3">
            <a:avLst>
              <a:gd name="adj1" fmla="val 70946"/>
            </a:avLst>
          </a:prstGeom>
          <a:noFill/>
          <a:ln w="6350" cap="flat" cmpd="sng" algn="ctr">
            <a:solidFill>
              <a:srgbClr val="3B3734">
                <a:lumMod val="50000"/>
                <a:lumOff val="50000"/>
              </a:srgbClr>
            </a:solidFill>
            <a:prstDash val="solid"/>
            <a:miter lim="800000"/>
            <a:tailEnd type="arrow" w="med" len="sm"/>
          </a:ln>
          <a:effectLst/>
        </p:spPr>
      </p:cxnSp>
      <p:sp>
        <p:nvSpPr>
          <p:cNvPr id="416" name="Rectangle: Rounded Corners 415">
            <a:extLst>
              <a:ext uri="{FF2B5EF4-FFF2-40B4-BE49-F238E27FC236}">
                <a16:creationId xmlns:a16="http://schemas.microsoft.com/office/drawing/2014/main" id="{F9F50258-D69C-609A-E2BE-DF072411C48E}"/>
              </a:ext>
            </a:extLst>
          </p:cNvPr>
          <p:cNvSpPr/>
          <p:nvPr/>
        </p:nvSpPr>
        <p:spPr bwMode="auto">
          <a:xfrm>
            <a:off x="8403851" y="3597903"/>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Graph</a:t>
            </a:r>
          </a:p>
        </p:txBody>
      </p:sp>
      <p:grpSp>
        <p:nvGrpSpPr>
          <p:cNvPr id="424" name="Group 423">
            <a:extLst>
              <a:ext uri="{FF2B5EF4-FFF2-40B4-BE49-F238E27FC236}">
                <a16:creationId xmlns:a16="http://schemas.microsoft.com/office/drawing/2014/main" id="{35D6F0BC-0278-1EF4-7905-119B890C3005}"/>
              </a:ext>
            </a:extLst>
          </p:cNvPr>
          <p:cNvGrpSpPr/>
          <p:nvPr/>
        </p:nvGrpSpPr>
        <p:grpSpPr>
          <a:xfrm>
            <a:off x="9914010" y="1063943"/>
            <a:ext cx="2160000" cy="847620"/>
            <a:chOff x="9914010" y="1377151"/>
            <a:chExt cx="2160000" cy="847620"/>
          </a:xfrm>
        </p:grpSpPr>
        <p:sp>
          <p:nvSpPr>
            <p:cNvPr id="325" name="Rectangle: Rounded Corners 324">
              <a:extLst>
                <a:ext uri="{FF2B5EF4-FFF2-40B4-BE49-F238E27FC236}">
                  <a16:creationId xmlns:a16="http://schemas.microsoft.com/office/drawing/2014/main" id="{14905FAA-6A19-C814-E0DC-778819DF31C9}"/>
                </a:ext>
              </a:extLst>
            </p:cNvPr>
            <p:cNvSpPr/>
            <p:nvPr/>
          </p:nvSpPr>
          <p:spPr bwMode="auto">
            <a:xfrm>
              <a:off x="9914010" y="1377151"/>
              <a:ext cx="2160000" cy="847620"/>
            </a:xfrm>
            <a:prstGeom prst="roundRect">
              <a:avLst>
                <a:gd name="adj" fmla="val 3756"/>
              </a:avLst>
            </a:prstGeom>
            <a:solidFill>
              <a:srgbClr val="DBC1F1"/>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365 Graph</a:t>
              </a:r>
            </a:p>
          </p:txBody>
        </p:sp>
        <p:sp>
          <p:nvSpPr>
            <p:cNvPr id="326" name="Rectangle: Rounded Corners 325">
              <a:extLst>
                <a:ext uri="{FF2B5EF4-FFF2-40B4-BE49-F238E27FC236}">
                  <a16:creationId xmlns:a16="http://schemas.microsoft.com/office/drawing/2014/main" id="{924011C5-B6BF-E8D9-C207-C513A7DDE901}"/>
                </a:ext>
              </a:extLst>
            </p:cNvPr>
            <p:cNvSpPr/>
            <p:nvPr/>
          </p:nvSpPr>
          <p:spPr bwMode="auto">
            <a:xfrm>
              <a:off x="10016422" y="165192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Enhanced search results</a:t>
              </a:r>
            </a:p>
          </p:txBody>
        </p:sp>
        <p:pic>
          <p:nvPicPr>
            <p:cNvPr id="375" name="Graphic 374">
              <a:extLst>
                <a:ext uri="{FF2B5EF4-FFF2-40B4-BE49-F238E27FC236}">
                  <a16:creationId xmlns:a16="http://schemas.microsoft.com/office/drawing/2014/main" id="{1BD881F0-4C1A-7704-0CF3-01D1979B8CA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67311" y="1435890"/>
              <a:ext cx="144000" cy="144000"/>
            </a:xfrm>
            <a:prstGeom prst="rect">
              <a:avLst/>
            </a:prstGeom>
          </p:spPr>
        </p:pic>
        <p:sp>
          <p:nvSpPr>
            <p:cNvPr id="421" name="Rectangle: Rounded Corners 420">
              <a:extLst>
                <a:ext uri="{FF2B5EF4-FFF2-40B4-BE49-F238E27FC236}">
                  <a16:creationId xmlns:a16="http://schemas.microsoft.com/office/drawing/2014/main" id="{B7DC2911-5AAF-0E9D-3873-3AF564297ED1}"/>
                </a:ext>
              </a:extLst>
            </p:cNvPr>
            <p:cNvSpPr/>
            <p:nvPr/>
          </p:nvSpPr>
          <p:spPr bwMode="auto">
            <a:xfrm>
              <a:off x="10016422" y="191520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Graph connectors</a:t>
              </a:r>
            </a:p>
          </p:txBody>
        </p:sp>
      </p:grpSp>
      <p:cxnSp>
        <p:nvCxnSpPr>
          <p:cNvPr id="434" name="Straight Arrow Connector 218">
            <a:extLst>
              <a:ext uri="{FF2B5EF4-FFF2-40B4-BE49-F238E27FC236}">
                <a16:creationId xmlns:a16="http://schemas.microsoft.com/office/drawing/2014/main" id="{2440C15E-414B-C1F3-CB32-736ACA349A07}"/>
              </a:ext>
            </a:extLst>
          </p:cNvPr>
          <p:cNvCxnSpPr>
            <a:cxnSpLocks/>
            <a:stCxn id="416" idx="3"/>
            <a:endCxn id="326" idx="1"/>
          </p:cNvCxnSpPr>
          <p:nvPr/>
        </p:nvCxnSpPr>
        <p:spPr>
          <a:xfrm flipV="1">
            <a:off x="9267851" y="1446715"/>
            <a:ext cx="748571" cy="2241188"/>
          </a:xfrm>
          <a:prstGeom prst="bentConnector3">
            <a:avLst>
              <a:gd name="adj1" fmla="val 37785"/>
            </a:avLst>
          </a:prstGeom>
          <a:noFill/>
          <a:ln w="6350" cap="flat" cmpd="sng" algn="ctr">
            <a:solidFill>
              <a:srgbClr val="3B3734">
                <a:lumMod val="50000"/>
                <a:lumOff val="50000"/>
              </a:srgbClr>
            </a:solidFill>
            <a:prstDash val="solid"/>
            <a:miter lim="800000"/>
            <a:tailEnd type="arrow" w="med" len="sm"/>
          </a:ln>
          <a:effectLst/>
        </p:spPr>
      </p:cxnSp>
      <p:cxnSp>
        <p:nvCxnSpPr>
          <p:cNvPr id="437" name="Straight Arrow Connector 218">
            <a:extLst>
              <a:ext uri="{FF2B5EF4-FFF2-40B4-BE49-F238E27FC236}">
                <a16:creationId xmlns:a16="http://schemas.microsoft.com/office/drawing/2014/main" id="{0225BCA6-6D3F-27C0-1380-332059772F5F}"/>
              </a:ext>
            </a:extLst>
          </p:cNvPr>
          <p:cNvCxnSpPr>
            <a:cxnSpLocks/>
            <a:stCxn id="416" idx="3"/>
            <a:endCxn id="326" idx="1"/>
          </p:cNvCxnSpPr>
          <p:nvPr/>
        </p:nvCxnSpPr>
        <p:spPr>
          <a:xfrm flipV="1">
            <a:off x="9267851" y="1446715"/>
            <a:ext cx="748571" cy="2241188"/>
          </a:xfrm>
          <a:prstGeom prst="bentConnector3">
            <a:avLst>
              <a:gd name="adj1" fmla="val 37785"/>
            </a:avLst>
          </a:prstGeom>
          <a:noFill/>
          <a:ln w="6350" cap="flat" cmpd="sng" algn="ctr">
            <a:solidFill>
              <a:srgbClr val="3B3734">
                <a:lumMod val="50000"/>
                <a:lumOff val="50000"/>
              </a:srgbClr>
            </a:solidFill>
            <a:prstDash val="solid"/>
            <a:miter lim="800000"/>
            <a:tailEnd type="arrow" w="med" len="sm"/>
          </a:ln>
          <a:effectLst/>
        </p:spPr>
      </p:cxnSp>
      <p:cxnSp>
        <p:nvCxnSpPr>
          <p:cNvPr id="415" name="Straight Arrow Connector 218">
            <a:extLst>
              <a:ext uri="{FF2B5EF4-FFF2-40B4-BE49-F238E27FC236}">
                <a16:creationId xmlns:a16="http://schemas.microsoft.com/office/drawing/2014/main" id="{324BCBB4-B76B-5AC3-DA4B-3B488D2FB040}"/>
              </a:ext>
            </a:extLst>
          </p:cNvPr>
          <p:cNvCxnSpPr>
            <a:cxnSpLocks/>
            <a:stCxn id="390" idx="3"/>
            <a:endCxn id="421" idx="1"/>
          </p:cNvCxnSpPr>
          <p:nvPr/>
        </p:nvCxnSpPr>
        <p:spPr>
          <a:xfrm flipV="1">
            <a:off x="9269347" y="1709994"/>
            <a:ext cx="747075" cy="1730598"/>
          </a:xfrm>
          <a:prstGeom prst="bentConnector3">
            <a:avLst>
              <a:gd name="adj1" fmla="val 44560"/>
            </a:avLst>
          </a:prstGeom>
          <a:noFill/>
          <a:ln w="6350" cap="flat" cmpd="sng" algn="ctr">
            <a:solidFill>
              <a:srgbClr val="3B3734">
                <a:lumMod val="50000"/>
                <a:lumOff val="50000"/>
              </a:srgbClr>
            </a:solidFill>
            <a:prstDash val="solid"/>
            <a:miter lim="800000"/>
            <a:tailEnd type="arrow" w="med" len="sm"/>
          </a:ln>
          <a:effectLst/>
        </p:spPr>
      </p:cxnSp>
      <p:cxnSp>
        <p:nvCxnSpPr>
          <p:cNvPr id="334" name="Straight Arrow Connector 218">
            <a:extLst>
              <a:ext uri="{FF2B5EF4-FFF2-40B4-BE49-F238E27FC236}">
                <a16:creationId xmlns:a16="http://schemas.microsoft.com/office/drawing/2014/main" id="{70E25189-7D07-F4C9-D628-2149C38766E9}"/>
              </a:ext>
            </a:extLst>
          </p:cNvPr>
          <p:cNvCxnSpPr>
            <a:cxnSpLocks/>
            <a:stCxn id="391" idx="3"/>
            <a:endCxn id="322" idx="1"/>
          </p:cNvCxnSpPr>
          <p:nvPr/>
        </p:nvCxnSpPr>
        <p:spPr>
          <a:xfrm flipV="1">
            <a:off x="9266739" y="2505834"/>
            <a:ext cx="749683" cy="1654241"/>
          </a:xfrm>
          <a:prstGeom prst="bentConnector3">
            <a:avLst>
              <a:gd name="adj1" fmla="val 54066"/>
            </a:avLst>
          </a:prstGeom>
          <a:noFill/>
          <a:ln w="6350" cap="flat" cmpd="sng" algn="ctr">
            <a:solidFill>
              <a:srgbClr val="3B3734">
                <a:lumMod val="50000"/>
                <a:lumOff val="50000"/>
              </a:srgbClr>
            </a:solidFill>
            <a:prstDash val="solid"/>
            <a:miter lim="800000"/>
            <a:tailEnd type="arrow" w="med" len="sm"/>
          </a:ln>
          <a:effectLst/>
        </p:spPr>
      </p:cxnSp>
      <p:cxnSp>
        <p:nvCxnSpPr>
          <p:cNvPr id="333" name="Straight Arrow Connector 218">
            <a:extLst>
              <a:ext uri="{FF2B5EF4-FFF2-40B4-BE49-F238E27FC236}">
                <a16:creationId xmlns:a16="http://schemas.microsoft.com/office/drawing/2014/main" id="{0FD66550-57ED-B905-5161-E6FEF6D3A5DA}"/>
              </a:ext>
            </a:extLst>
          </p:cNvPr>
          <p:cNvCxnSpPr>
            <a:cxnSpLocks/>
            <a:stCxn id="283" idx="3"/>
            <a:endCxn id="320" idx="1"/>
          </p:cNvCxnSpPr>
          <p:nvPr/>
        </p:nvCxnSpPr>
        <p:spPr>
          <a:xfrm flipV="1">
            <a:off x="9280082" y="576140"/>
            <a:ext cx="736340" cy="961148"/>
          </a:xfrm>
          <a:prstGeom prst="bentConnector3">
            <a:avLst>
              <a:gd name="adj1" fmla="val 32063"/>
            </a:avLst>
          </a:prstGeom>
          <a:noFill/>
          <a:ln w="6350" cap="flat" cmpd="sng" algn="ctr">
            <a:solidFill>
              <a:srgbClr val="3B3734">
                <a:lumMod val="50000"/>
                <a:lumOff val="50000"/>
              </a:srgbClr>
            </a:solidFill>
            <a:prstDash val="solid"/>
            <a:miter lim="800000"/>
            <a:tailEnd type="arrow" w="med" len="sm"/>
          </a:ln>
          <a:effectLst/>
        </p:spPr>
      </p:cxnSp>
      <p:sp>
        <p:nvSpPr>
          <p:cNvPr id="458" name="Rectangle: Rounded Corners 457">
            <a:extLst>
              <a:ext uri="{FF2B5EF4-FFF2-40B4-BE49-F238E27FC236}">
                <a16:creationId xmlns:a16="http://schemas.microsoft.com/office/drawing/2014/main" id="{D8FE283F-3375-95CD-2FD1-47E408932DCE}"/>
              </a:ext>
            </a:extLst>
          </p:cNvPr>
          <p:cNvSpPr/>
          <p:nvPr/>
        </p:nvSpPr>
        <p:spPr bwMode="auto">
          <a:xfrm>
            <a:off x="5082052" y="5944498"/>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VNET / IP firewall </a:t>
            </a:r>
            <a:r>
              <a:rPr kumimoji="0" lang="en-US" sz="1000" b="0" i="0" u="none" strike="noStrike" kern="0" cap="none" spc="0" normalizeH="0" baseline="30000" noProof="0">
                <a:ln>
                  <a:noFill/>
                </a:ln>
                <a:solidFill>
                  <a:srgbClr val="3B3734"/>
                </a:solidFill>
                <a:effectLst/>
                <a:uLnTx/>
                <a:uFillTx/>
                <a:latin typeface="Aptos SemiBold" panose="020B0004020202020204" pitchFamily="34" charset="0"/>
                <a:ea typeface="+mn-ea"/>
                <a:cs typeface="Segoe UI" pitchFamily="34" charset="0"/>
              </a:rPr>
              <a:t>(2025)</a:t>
            </a:r>
          </a:p>
        </p:txBody>
      </p:sp>
      <p:pic>
        <p:nvPicPr>
          <p:cNvPr id="462" name="Graphic 461">
            <a:extLst>
              <a:ext uri="{FF2B5EF4-FFF2-40B4-BE49-F238E27FC236}">
                <a16:creationId xmlns:a16="http://schemas.microsoft.com/office/drawing/2014/main" id="{BC520F79-38DA-9198-1B91-1D7316E41A0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3779" y="5077579"/>
            <a:ext cx="180000" cy="180000"/>
          </a:xfrm>
          <a:prstGeom prst="rect">
            <a:avLst/>
          </a:prstGeom>
        </p:spPr>
      </p:pic>
    </p:spTree>
    <p:extLst>
      <p:ext uri="{BB962C8B-B14F-4D97-AF65-F5344CB8AC3E}">
        <p14:creationId xmlns:p14="http://schemas.microsoft.com/office/powerpoint/2010/main" val="643654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Conversation volumes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are the expected volumes of chat messages or conversations?</a:t>
            </a:r>
          </a:p>
        </p:txBody>
      </p:sp>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4252103"/>
          </a:xfrm>
        </p:spPr>
        <p:txBody>
          <a:bodyPr/>
          <a:lstStyle/>
          <a:p>
            <a:pPr lvl="0"/>
            <a:r>
              <a:rPr lang="en-US"/>
              <a:t>Why do we ask these questions?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Understanding target volumes helps validate the target architecture and scale.</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When integrating with external systems, for example through Power Automate or HTTP requests, it’s important to validate that every part can handle the load.</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Target volumes also help validate the licensing aspects of the agent and the potential impact on Dataverse storage for the conversation transcripts.</a:t>
            </a:r>
          </a:p>
          <a:p>
            <a:pPr lvl="0"/>
            <a:endParaRPr lang="en-US"/>
          </a:p>
          <a:p>
            <a:pPr lvl="0"/>
            <a:r>
              <a:rPr lang="en-US"/>
              <a:t>Useful resources:</a:t>
            </a:r>
          </a:p>
          <a:p>
            <a:r>
              <a:rPr lang="en-US">
                <a:hlinkClick r:id="rId3">
                  <a:extLst>
                    <a:ext uri="{A12FA001-AC4F-418D-AE19-62706E023703}">
                      <ahyp:hlinkClr xmlns:ahyp="http://schemas.microsoft.com/office/drawing/2018/hyperlinkcolor" val="tx"/>
                    </a:ext>
                  </a:extLst>
                </a:hlinkClick>
              </a:rPr>
              <a:t>Rate limits for agents</a:t>
            </a:r>
            <a:endParaRPr lang="en-US"/>
          </a:p>
          <a:p>
            <a:r>
              <a:rPr lang="en-US">
                <a:hlinkClick r:id="rId4">
                  <a:extLst>
                    <a:ext uri="{A12FA001-AC4F-418D-AE19-62706E023703}">
                      <ahyp:hlinkClr xmlns:ahyp="http://schemas.microsoft.com/office/drawing/2018/hyperlinkcolor" val="tx"/>
                    </a:ext>
                  </a:extLst>
                </a:hlinkClick>
              </a:rPr>
              <a:t>Pricing plans</a:t>
            </a:r>
            <a:endParaRPr lang="en-US"/>
          </a:p>
          <a:p>
            <a:r>
              <a:rPr lang="en-US">
                <a:hlinkClick r:id="rId5">
                  <a:extLst>
                    <a:ext uri="{A12FA001-AC4F-418D-AE19-62706E023703}">
                      <ahyp:hlinkClr xmlns:ahyp="http://schemas.microsoft.com/office/drawing/2018/hyperlinkcolor" val="tx"/>
                    </a:ext>
                  </a:extLst>
                </a:hlinkClick>
              </a:rPr>
              <a:t>Microsoft Power Platform Licensing Guide</a:t>
            </a:r>
            <a:endParaRPr lang="en-US"/>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nvGraphicFramePr>
        <p:xfrm>
          <a:off x="361951" y="1666780"/>
          <a:ext cx="2596885" cy="4687538"/>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tblGrid>
              <a:tr h="134311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Monthly target volume of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Total messages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Generative actions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Generative answers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Power Platform requests (through connectors or cloud flows)</a:t>
                      </a:r>
                    </a:p>
                  </a:txBody>
                  <a:tcPr marL="0" marT="0" marB="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6706524"/>
                  </a:ext>
                </a:extLst>
              </a:tr>
              <a:tr h="33308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694592"/>
                  </a:ext>
                </a:extLst>
              </a:tr>
              <a:tr h="12933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seasonality impact</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70125"/>
                  </a:ext>
                </a:extLst>
              </a:tr>
              <a:tr h="21489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03326"/>
                  </a:ext>
                </a:extLst>
              </a:tr>
              <a:tr h="12933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maximum peak of concurrent conversations</a:t>
                      </a:r>
                    </a:p>
                  </a:txBody>
                  <a:tcPr marL="0" marT="0" marB="0">
                    <a:lnL w="12700" cmpd="sng">
                      <a:noFill/>
                    </a:lnL>
                    <a:lnR w="12700" cmpd="sng">
                      <a:noFill/>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200,000 chat sessions per month (with an average of 8 messages per session), including 100,000 generative answers, 50,000 generative actions, and 1,000,000 Power Platform requests.</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800,000 monthly chat sessions in December and January.</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Maximum of 5,000 concurrent chats when sales season begins.</a:t>
            </a:r>
          </a:p>
        </p:txBody>
      </p:sp>
    </p:spTree>
    <p:extLst>
      <p:ext uri="{BB962C8B-B14F-4D97-AF65-F5344CB8AC3E}">
        <p14:creationId xmlns:p14="http://schemas.microsoft.com/office/powerpoint/2010/main" val="597390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FAEFD-A0C9-895D-D970-0728D29D3E47}"/>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E34DA47-2105-7870-116A-A8310417CF1F}"/>
              </a:ext>
            </a:extLst>
          </p:cNvPr>
          <p:cNvGraphicFramePr>
            <a:graphicFrameLocks noGrp="1"/>
          </p:cNvGraphicFramePr>
          <p:nvPr>
            <p:extLst>
              <p:ext uri="{D42A27DB-BD31-4B8C-83A1-F6EECF244321}">
                <p14:modId xmlns:p14="http://schemas.microsoft.com/office/powerpoint/2010/main" val="1443230021"/>
              </p:ext>
            </p:extLst>
          </p:nvPr>
        </p:nvGraphicFramePr>
        <p:xfrm>
          <a:off x="409101" y="1094632"/>
          <a:ext cx="11215452" cy="5303520"/>
        </p:xfrm>
        <a:graphic>
          <a:graphicData uri="http://schemas.openxmlformats.org/drawingml/2006/table">
            <a:tbl>
              <a:tblPr firstRow="1" firstCol="1">
                <a:tableStyleId>{0E3FDE45-AF77-4B5C-9715-49D594BDF05E}</a:tableStyleId>
              </a:tblPr>
              <a:tblGrid>
                <a:gridCol w="3933035">
                  <a:extLst>
                    <a:ext uri="{9D8B030D-6E8A-4147-A177-3AD203B41FA5}">
                      <a16:colId xmlns:a16="http://schemas.microsoft.com/office/drawing/2014/main" val="1769693303"/>
                    </a:ext>
                  </a:extLst>
                </a:gridCol>
                <a:gridCol w="3685448">
                  <a:extLst>
                    <a:ext uri="{9D8B030D-6E8A-4147-A177-3AD203B41FA5}">
                      <a16:colId xmlns:a16="http://schemas.microsoft.com/office/drawing/2014/main" val="1193593235"/>
                    </a:ext>
                  </a:extLst>
                </a:gridCol>
                <a:gridCol w="3596969">
                  <a:extLst>
                    <a:ext uri="{9D8B030D-6E8A-4147-A177-3AD203B41FA5}">
                      <a16:colId xmlns:a16="http://schemas.microsoft.com/office/drawing/2014/main" val="3995074133"/>
                    </a:ext>
                  </a:extLst>
                </a:gridCol>
              </a:tblGrid>
              <a:tr h="295501">
                <a:tc>
                  <a:txBody>
                    <a:bodyPr/>
                    <a:lstStyle/>
                    <a:p>
                      <a:pPr marL="0" algn="l" defTabSz="932719" rtl="0" eaLnBrk="1" latinLnBrk="0" hangingPunct="1"/>
                      <a:r>
                        <a:rPr lang="en-US" sz="1800" b="1" kern="1200">
                          <a:solidFill>
                            <a:schemeClr val="accent1"/>
                          </a:solidFill>
                          <a:latin typeface="Aptos SemiBold" panose="020B0004020202020204" pitchFamily="34" charset="0"/>
                          <a:ea typeface="+mn-ea"/>
                          <a:cs typeface="+mn-cs"/>
                        </a:rPr>
                        <a:t>Capability</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ea typeface="+mn-ea"/>
                          <a:cs typeface="+mn-cs"/>
                        </a:rPr>
                        <a:t>Limits</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ea typeface="+mn-ea"/>
                          <a:cs typeface="+mn-cs"/>
                        </a:rPr>
                        <a:t>Mitigation options</a:t>
                      </a:r>
                    </a:p>
                  </a:txBody>
                  <a:tcPr anchor="ctr"/>
                </a:tc>
                <a:extLst>
                  <a:ext uri="{0D108BD9-81ED-4DB2-BD59-A6C34878D82A}">
                    <a16:rowId xmlns:a16="http://schemas.microsoft.com/office/drawing/2014/main" val="1121429070"/>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Copilot Studio</a:t>
                      </a:r>
                      <a:endParaRPr lang="en-US" sz="1800" b="1" kern="1200">
                        <a:solidFill>
                          <a:schemeClr val="accent1"/>
                        </a:solidFill>
                        <a:latin typeface="Aptos SemiBold" panose="020B0004020202020204" pitchFamily="34" charset="0"/>
                        <a:ea typeface="+mn-ea"/>
                        <a:cs typeface="+mn-cs"/>
                      </a:endParaRPr>
                    </a:p>
                  </a:txBody>
                  <a:tcPr anchor="ctr"/>
                </a:tc>
                <a:tc>
                  <a:txBody>
                    <a:bodyPr/>
                    <a:lstStyle/>
                    <a:p>
                      <a:pPr marL="0" algn="ctr"/>
                      <a:endParaRPr lang="en-US" sz="1800">
                        <a:solidFill>
                          <a:schemeClr val="accent1"/>
                        </a:solidFill>
                        <a:latin typeface="Aptos" panose="020B0004020202020204" pitchFamily="34" charset="0"/>
                      </a:endParaRP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accent1"/>
                        </a:solidFill>
                        <a:latin typeface="Aptos" panose="020B0004020202020204" pitchFamily="34" charset="0"/>
                      </a:endParaRPr>
                    </a:p>
                  </a:txBody>
                  <a:tcPr anchor="ctr"/>
                </a:tc>
                <a:extLst>
                  <a:ext uri="{0D108BD9-81ED-4DB2-BD59-A6C34878D82A}">
                    <a16:rowId xmlns:a16="http://schemas.microsoft.com/office/drawing/2014/main" val="2875324683"/>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Requests per Minute (RPM)</a:t>
                      </a:r>
                    </a:p>
                  </a:txBody>
                  <a:tcPr anchor="ctr"/>
                </a:tc>
                <a:tc>
                  <a:txBody>
                    <a:bodyPr/>
                    <a:lstStyle/>
                    <a:p>
                      <a:pPr marL="0" algn="ctr"/>
                      <a:r>
                        <a:rPr lang="en-US" sz="1600">
                          <a:solidFill>
                            <a:schemeClr val="tx2"/>
                          </a:solidFill>
                          <a:latin typeface="Aptos" panose="020B0004020202020204" pitchFamily="34" charset="0"/>
                        </a:rPr>
                        <a:t>8,000 per environment</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4263965751"/>
                  </a:ext>
                </a:extLst>
              </a:tr>
              <a:tr h="443251">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OpenAI Capacity</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2"/>
                          </a:solidFill>
                          <a:latin typeface="Aptos" panose="020B0004020202020204" pitchFamily="34" charset="0"/>
                        </a:rPr>
                        <a:t>Undocumented </a:t>
                      </a:r>
                      <a:r>
                        <a:rPr lang="en-US" sz="1400">
                          <a:solidFill>
                            <a:schemeClr val="tx2"/>
                          </a:solidFill>
                          <a:latin typeface="Aptos" panose="020B0004020202020204" pitchFamily="34" charset="0"/>
                        </a:rPr>
                        <a:t>(</a:t>
                      </a:r>
                      <a:r>
                        <a:rPr lang="en-US" sz="1400" err="1">
                          <a:solidFill>
                            <a:schemeClr val="tx2"/>
                          </a:solidFill>
                          <a:latin typeface="Aptos" panose="020B0004020202020204" pitchFamily="34" charset="0"/>
                        </a:rPr>
                        <a:t>OpenAIRateLimitReached</a:t>
                      </a:r>
                      <a:r>
                        <a:rPr lang="en-US" sz="1400">
                          <a:solidFill>
                            <a:schemeClr val="tx2"/>
                          </a:solidFill>
                          <a:latin typeface="Aptos" panose="020B0004020202020204" pitchFamily="34" charset="0"/>
                        </a:rPr>
                        <a:t>)</a:t>
                      </a:r>
                      <a:endParaRPr lang="en-US" sz="1600">
                        <a:solidFill>
                          <a:schemeClr val="tx2"/>
                        </a:solidFill>
                        <a:latin typeface="Aptos" panose="020B0004020202020204" pitchFamily="34" charset="0"/>
                      </a:endParaRP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Support request</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230743079"/>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Power Automate cloud flows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4163257046"/>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Power Platform requests </a:t>
                      </a:r>
                    </a:p>
                  </a:txBody>
                  <a:tcPr anchor="ctr"/>
                </a:tc>
                <a:tc>
                  <a:txBody>
                    <a:bodyPr/>
                    <a:lstStyle/>
                    <a:p>
                      <a:pPr marL="0" algn="ctr"/>
                      <a:r>
                        <a:rPr lang="en-US" sz="1600">
                          <a:solidFill>
                            <a:schemeClr val="tx2"/>
                          </a:solidFill>
                          <a:latin typeface="Aptos" panose="020B0004020202020204" pitchFamily="34" charset="0"/>
                        </a:rPr>
                        <a:t>250,000 / 24h</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Power Automate per-process licenses</a:t>
                      </a:r>
                    </a:p>
                  </a:txBody>
                  <a:tcPr anchor="ctr"/>
                </a:tc>
                <a:extLst>
                  <a:ext uri="{0D108BD9-81ED-4DB2-BD59-A6C34878D82A}">
                    <a16:rowId xmlns:a16="http://schemas.microsoft.com/office/drawing/2014/main" val="17372870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2"/>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4274627321"/>
                  </a:ext>
                </a:extLst>
              </a:tr>
              <a:tr h="295501">
                <a:tc>
                  <a:txBody>
                    <a:bodyPr/>
                    <a:lstStyle/>
                    <a:p>
                      <a:pPr marL="0" algn="l" defTabSz="932719" rtl="0" eaLnBrk="1" latinLnBrk="0" hangingPunct="1"/>
                      <a:r>
                        <a:rPr lang="en-US" sz="1800" b="1" kern="1200">
                          <a:solidFill>
                            <a:schemeClr val="accent1"/>
                          </a:solidFill>
                          <a:latin typeface="Aptos SemiBold" panose="020B0004020202020204" pitchFamily="34" charset="0"/>
                        </a:rPr>
                        <a:t>Connectors and HTTP requests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903933918"/>
                  </a:ext>
                </a:extLst>
              </a:tr>
              <a:tr h="467877">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Standard connectors</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Check documentation </a:t>
                      </a:r>
                      <a:br>
                        <a:rPr lang="en-US" sz="1600">
                          <a:solidFill>
                            <a:schemeClr val="tx2"/>
                          </a:solidFill>
                          <a:latin typeface="Aptos" panose="020B0004020202020204" pitchFamily="34" charset="0"/>
                        </a:rPr>
                      </a:br>
                      <a:r>
                        <a:rPr lang="en-US" sz="1600">
                          <a:solidFill>
                            <a:schemeClr val="tx2"/>
                          </a:solidFill>
                          <a:latin typeface="Aptos" panose="020B0004020202020204" pitchFamily="34" charset="0"/>
                        </a:rPr>
                        <a:t>for each connector</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mn-cs"/>
                        </a:rPr>
                        <a:t>Depends on connectors</a:t>
                      </a:r>
                    </a:p>
                  </a:txBody>
                  <a:tcPr anchor="ctr"/>
                </a:tc>
                <a:extLst>
                  <a:ext uri="{0D108BD9-81ED-4DB2-BD59-A6C34878D82A}">
                    <a16:rowId xmlns:a16="http://schemas.microsoft.com/office/drawing/2014/main" val="4216609100"/>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Custom connectors</a:t>
                      </a:r>
                    </a:p>
                  </a:txBody>
                  <a:tcPr anchor="ctr"/>
                </a:tc>
                <a:tc>
                  <a:txBody>
                    <a:bodyPr/>
                    <a:lstStyle/>
                    <a:p>
                      <a:pPr marL="0" algn="ctr"/>
                      <a:r>
                        <a:rPr lang="en-US" sz="1600">
                          <a:solidFill>
                            <a:schemeClr val="tx2"/>
                          </a:solidFill>
                          <a:latin typeface="Aptos" panose="020B0004020202020204" pitchFamily="34" charset="0"/>
                        </a:rPr>
                        <a:t>500 requests per minute</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330720533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HTTP requests</a:t>
                      </a:r>
                    </a:p>
                  </a:txBody>
                  <a:tcPr anchor="ctr"/>
                </a:tc>
                <a:tc>
                  <a:txBody>
                    <a:bodyPr/>
                    <a:lstStyle/>
                    <a:p>
                      <a:pPr marL="0" algn="ctr"/>
                      <a:r>
                        <a:rPr lang="en-US" sz="1600">
                          <a:solidFill>
                            <a:schemeClr val="tx2"/>
                          </a:solidFill>
                          <a:latin typeface="Aptos" panose="020B0004020202020204" pitchFamily="34" charset="0"/>
                        </a:rPr>
                        <a:t>Same as RPM</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116501156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58567381"/>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Bot Framework Skills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291770574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Azure infra limits</a:t>
                      </a:r>
                    </a:p>
                  </a:txBody>
                  <a:tcPr anchor="ctr"/>
                </a:tc>
                <a:tc>
                  <a:txBody>
                    <a:bodyPr/>
                    <a:lstStyle/>
                    <a:p>
                      <a:pPr marL="0" algn="ctr"/>
                      <a:r>
                        <a:rPr lang="en-US" sz="1600">
                          <a:solidFill>
                            <a:schemeClr val="tx2"/>
                          </a:solidFill>
                          <a:latin typeface="Aptos" panose="020B0004020202020204" pitchFamily="34" charset="0"/>
                        </a:rPr>
                        <a:t>Check Azure documentation</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Azure infra upscaling</a:t>
                      </a:r>
                    </a:p>
                  </a:txBody>
                  <a:tcPr anchor="ctr"/>
                </a:tc>
                <a:extLst>
                  <a:ext uri="{0D108BD9-81ED-4DB2-BD59-A6C34878D82A}">
                    <a16:rowId xmlns:a16="http://schemas.microsoft.com/office/drawing/2014/main" val="2394906023"/>
                  </a:ext>
                </a:extLst>
              </a:tr>
            </a:tbl>
          </a:graphicData>
        </a:graphic>
      </p:graphicFrame>
      <p:sp>
        <p:nvSpPr>
          <p:cNvPr id="5" name="Text Placeholder 6">
            <a:extLst>
              <a:ext uri="{FF2B5EF4-FFF2-40B4-BE49-F238E27FC236}">
                <a16:creationId xmlns:a16="http://schemas.microsoft.com/office/drawing/2014/main" id="{7E648C80-4E2A-01CA-6190-B5E12A6FB037}"/>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rgbClr val="000000"/>
                </a:solidFill>
                <a:effectLst/>
                <a:uLnTx/>
                <a:uFillTx/>
                <a:latin typeface="Aptos SemiBold" panose="020B0004020202020204" pitchFamily="34" charset="0"/>
                <a:ea typeface="+mn-ea"/>
                <a:cs typeface="Segoe UI" panose="020B0502040204020203" pitchFamily="34" charset="0"/>
              </a:rPr>
              <a:t>Quotas &amp; limits</a:t>
            </a:r>
          </a:p>
        </p:txBody>
      </p:sp>
    </p:spTree>
    <p:extLst>
      <p:ext uri="{BB962C8B-B14F-4D97-AF65-F5344CB8AC3E}">
        <p14:creationId xmlns:p14="http://schemas.microsoft.com/office/powerpoint/2010/main" val="42604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Performance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Detail the expected agent response times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19027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While there are no guaranteed service level agreements (SLAs) for Copilot Studio response times – mainly because they depend on complexity, integration patterns, etc. – it’s </a:t>
            </a:r>
            <a:r>
              <a:rPr lang="en-US" sz="1200">
                <a:latin typeface="Aptos" panose="020B0004020202020204" pitchFamily="34" charset="0"/>
              </a:rPr>
              <a:t>still </a:t>
            </a:r>
            <a:r>
              <a:rPr kumimoji="0" lang="en-US" sz="1200" b="0" i="0" u="none" strike="noStrike" kern="1200" cap="none" spc="0" normalizeH="0" baseline="0" noProof="0">
                <a:ln>
                  <a:noFill/>
                </a:ln>
                <a:effectLst/>
                <a:uLnTx/>
                <a:uFillTx/>
                <a:latin typeface="Aptos" panose="020B0004020202020204" pitchFamily="34" charset="0"/>
              </a:rPr>
              <a:t>important  to understand performance expectations for the agent response times to make sure the agent design optimizes for performance.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Capture telemetry with Application Insights</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5B2205E2-CD4D-9C5E-E9A2-4184890AF454}"/>
              </a:ext>
            </a:extLst>
          </p:cNvPr>
          <p:cNvGraphicFramePr>
            <a:graphicFrameLocks noGrp="1"/>
          </p:cNvGraphicFramePr>
          <p:nvPr/>
        </p:nvGraphicFramePr>
        <p:xfrm>
          <a:off x="361951" y="1666779"/>
          <a:ext cx="2596885" cy="489408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tblGrid>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First chat load time and first message expectation</a:t>
                      </a:r>
                    </a:p>
                  </a:txBody>
                  <a:tcPr marL="0" marT="0" marB="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6706524"/>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694592"/>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maximum latency for the agent to answer user queries</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7012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03326"/>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Approach for handling long-running actions (e.g., waiting for an external system to return data)</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63585B1A-6C09-3A57-0360-5C7C0C6D58F0}"/>
              </a:ext>
            </a:extLst>
          </p:cNvPr>
          <p:cNvSpPr/>
          <p:nvPr/>
        </p:nvSpPr>
        <p:spPr bwMode="auto">
          <a:xfrm rot="60000">
            <a:off x="3089037" y="1749388"/>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5 seconds for the web chat control to load and for the initial messages to be displayed to the user.</a:t>
            </a:r>
          </a:p>
        </p:txBody>
      </p:sp>
      <p:sp>
        <p:nvSpPr>
          <p:cNvPr id="6" name="Rectangle: Folded Corner 5">
            <a:extLst>
              <a:ext uri="{FF2B5EF4-FFF2-40B4-BE49-F238E27FC236}">
                <a16:creationId xmlns:a16="http://schemas.microsoft.com/office/drawing/2014/main" id="{DEE90F94-F0ED-18C2-B7F1-E10D9655D23B}"/>
              </a:ext>
            </a:extLst>
          </p:cNvPr>
          <p:cNvSpPr/>
          <p:nvPr/>
        </p:nvSpPr>
        <p:spPr bwMode="auto">
          <a:xfrm rot="60000">
            <a:off x="3088007" y="353781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3 seconds after a user provides an input.</a:t>
            </a:r>
          </a:p>
        </p:txBody>
      </p:sp>
      <p:sp>
        <p:nvSpPr>
          <p:cNvPr id="8" name="Rectangle: Folded Corner 7">
            <a:extLst>
              <a:ext uri="{FF2B5EF4-FFF2-40B4-BE49-F238E27FC236}">
                <a16:creationId xmlns:a16="http://schemas.microsoft.com/office/drawing/2014/main" id="{22D49A19-8C62-1F7E-6031-30F2B5BC8CDB}"/>
              </a:ext>
            </a:extLst>
          </p:cNvPr>
          <p:cNvSpPr/>
          <p:nvPr/>
        </p:nvSpPr>
        <p:spPr bwMode="auto">
          <a:xfrm rot="60000">
            <a:off x="3089037" y="5238255"/>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specific message is displayed to the user asking them to wait while the cloud flow runs and returns data. Typing indicator shows that the agent is doing something.</a:t>
            </a:r>
          </a:p>
        </p:txBody>
      </p:sp>
    </p:spTree>
    <p:extLst>
      <p:ext uri="{BB962C8B-B14F-4D97-AF65-F5344CB8AC3E}">
        <p14:creationId xmlns:p14="http://schemas.microsoft.com/office/powerpoint/2010/main" val="539807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Identified technical challenges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Please share the list of technical challenges or roadblocks you have already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572845492"/>
              </p:ext>
            </p:extLst>
          </p:nvPr>
        </p:nvGraphicFramePr>
        <p:xfrm>
          <a:off x="361951" y="1666779"/>
          <a:ext cx="8334350" cy="489012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Challenge #1</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Challenge #2</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Challenge #3</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14667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effectLst/>
                <a:uLnTx/>
                <a:uFillTx/>
                <a:latin typeface="Aptos" panose="020B0004020202020204" pitchFamily="34" charset="0"/>
              </a:rPr>
              <a:t>To understand the challenges that have already been identified in the architecture that could get in the way of the agent success and for which it’s important to define mitigation plans.</a:t>
            </a: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Connecting to on-premises resources that are not exposed to the public internet.</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Deploying to a WhatsApp channel.</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Allowing agent end-users to download the conversation transcript at the end of the chat session.</a:t>
            </a:r>
          </a:p>
        </p:txBody>
      </p:sp>
    </p:spTree>
    <p:extLst>
      <p:ext uri="{BB962C8B-B14F-4D97-AF65-F5344CB8AC3E}">
        <p14:creationId xmlns:p14="http://schemas.microsoft.com/office/powerpoint/2010/main" val="1574053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1"/>
                </a:solidFill>
              </a:rPr>
              <a:t>Language &amp; Orchestration</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354765"/>
          </a:xfrm>
        </p:spPr>
        <p:txBody>
          <a:bodyPr/>
          <a:lstStyle/>
          <a:p>
            <a:pPr marL="231140" indent="-231140">
              <a:spcBef>
                <a:spcPts val="600"/>
              </a:spcBef>
            </a:pPr>
            <a:r>
              <a:rPr lang="en-US"/>
              <a:t>Natural Language Understanding</a:t>
            </a:r>
          </a:p>
          <a:p>
            <a:pPr marL="231140" indent="-231140">
              <a:spcBef>
                <a:spcPts val="600"/>
              </a:spcBef>
            </a:pPr>
            <a:r>
              <a:rPr lang="en-US">
                <a:latin typeface="Aptos"/>
                <a:cs typeface="Segoe UI"/>
              </a:rPr>
              <a:t>Topic structure &amp; disambiguation</a:t>
            </a:r>
          </a:p>
          <a:p>
            <a:pPr marL="231140" indent="-231140">
              <a:spcBef>
                <a:spcPts val="600"/>
              </a:spcBef>
            </a:pPr>
            <a:r>
              <a:rPr lang="en-US">
                <a:latin typeface="Aptos"/>
                <a:cs typeface="Segoe UI"/>
              </a:rPr>
              <a:t>Classic &amp; Generative orchestration</a:t>
            </a:r>
          </a:p>
          <a:p>
            <a:pPr marL="231140" indent="-231140">
              <a:spcBef>
                <a:spcPts val="600"/>
              </a:spcBef>
            </a:pPr>
            <a:r>
              <a:rPr lang="en-US">
                <a:latin typeface="Aptos"/>
                <a:cs typeface="Segoe UI"/>
              </a:rPr>
              <a:t>Autonomous agents</a:t>
            </a:r>
          </a:p>
          <a:p>
            <a:pPr marL="231140" indent="-231140">
              <a:spcBef>
                <a:spcPts val="600"/>
              </a:spcBef>
            </a:pPr>
            <a:r>
              <a:rPr lang="en-US"/>
              <a:t>Multi-agents</a:t>
            </a:r>
            <a:endParaRPr lang="en-US">
              <a:latin typeface="Aptos"/>
              <a:cs typeface="Segoe UI"/>
            </a:endParaRPr>
          </a:p>
          <a:p>
            <a:pPr marL="231140" indent="-231140">
              <a:spcBef>
                <a:spcPts val="600"/>
              </a:spcBef>
            </a:pPr>
            <a:r>
              <a:rPr lang="en-US">
                <a:latin typeface="Aptos"/>
                <a:cs typeface="Segoe UI"/>
              </a:rPr>
              <a:t>Building multi-lingual agents</a:t>
            </a:r>
          </a:p>
        </p:txBody>
      </p:sp>
    </p:spTree>
    <p:extLst>
      <p:ext uri="{BB962C8B-B14F-4D97-AF65-F5344CB8AC3E}">
        <p14:creationId xmlns:p14="http://schemas.microsoft.com/office/powerpoint/2010/main" val="2397848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89DCF-311E-6DB5-408A-9AD3F3B05ACA}"/>
            </a:ext>
          </a:extLst>
        </p:cNvPr>
        <p:cNvGrpSpPr/>
        <p:nvPr/>
      </p:nvGrpSpPr>
      <p:grpSpPr>
        <a:xfrm>
          <a:off x="0" y="0"/>
          <a:ext cx="0" cy="0"/>
          <a:chOff x="0" y="0"/>
          <a:chExt cx="0" cy="0"/>
        </a:xfrm>
      </p:grpSpPr>
      <p:pic>
        <p:nvPicPr>
          <p:cNvPr id="2" name="Picture 1" descr="Business woman using phone">
            <a:extLst>
              <a:ext uri="{FF2B5EF4-FFF2-40B4-BE49-F238E27FC236}">
                <a16:creationId xmlns:a16="http://schemas.microsoft.com/office/drawing/2014/main" id="{1F5FED52-AF84-58D8-A4B7-873F351012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6116" y="1620099"/>
            <a:ext cx="1353335" cy="4923704"/>
          </a:xfrm>
          <a:prstGeom prst="rect">
            <a:avLst/>
          </a:prstGeom>
        </p:spPr>
      </p:pic>
      <p:sp>
        <p:nvSpPr>
          <p:cNvPr id="21" name="Rectangle: Rounded Corners 20">
            <a:extLst>
              <a:ext uri="{FF2B5EF4-FFF2-40B4-BE49-F238E27FC236}">
                <a16:creationId xmlns:a16="http://schemas.microsoft.com/office/drawing/2014/main" id="{009A7FA4-829B-C5AC-E4B0-405449E2702E}"/>
              </a:ext>
            </a:extLst>
          </p:cNvPr>
          <p:cNvSpPr/>
          <p:nvPr/>
        </p:nvSpPr>
        <p:spPr>
          <a:xfrm>
            <a:off x="7711193" y="4411398"/>
            <a:ext cx="3260501" cy="512736"/>
          </a:xfrm>
          <a:prstGeom prst="roundRect">
            <a:avLst/>
          </a:prstGeom>
          <a:solidFill>
            <a:srgbClr val="0097DB">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accent1"/>
                </a:solidFill>
                <a:effectLst/>
                <a:uLnTx/>
                <a:uFillTx/>
                <a:latin typeface="Segoe UI"/>
                <a:ea typeface="+mn-ea"/>
                <a:cs typeface="+mn-cs"/>
              </a:rPr>
              <a:t>Given this intent, entities, and the context,</a:t>
            </a:r>
            <a:br>
              <a:rPr kumimoji="0" lang="en-US" sz="1200" i="0" u="none" strike="noStrike" kern="0" cap="none" spc="0" normalizeH="0" baseline="0" noProof="0">
                <a:ln>
                  <a:noFill/>
                </a:ln>
                <a:solidFill>
                  <a:schemeClr val="accent1"/>
                </a:solidFill>
                <a:effectLst/>
                <a:uLnTx/>
                <a:uFillTx/>
                <a:latin typeface="Segoe UI"/>
                <a:ea typeface="+mn-ea"/>
                <a:cs typeface="+mn-cs"/>
              </a:rPr>
            </a:br>
            <a:r>
              <a:rPr kumimoji="0" lang="en-US" sz="1200" i="0" u="none" strike="noStrike" kern="0" cap="none" spc="0" normalizeH="0" baseline="0" noProof="0">
                <a:ln>
                  <a:noFill/>
                </a:ln>
                <a:solidFill>
                  <a:schemeClr val="accent1"/>
                </a:solidFill>
                <a:effectLst/>
                <a:uLnTx/>
                <a:uFillTx/>
                <a:latin typeface="Segoe UI"/>
                <a:ea typeface="+mn-ea"/>
                <a:cs typeface="+mn-cs"/>
              </a:rPr>
              <a:t>what would be the best fitting answer?</a:t>
            </a:r>
            <a:endParaRPr kumimoji="0" lang="en-BE" sz="1200" i="0" u="none" strike="noStrike" kern="0" cap="none" spc="0" normalizeH="0" baseline="0" noProof="0">
              <a:ln>
                <a:noFill/>
              </a:ln>
              <a:solidFill>
                <a:schemeClr val="accent1"/>
              </a:solidFill>
              <a:effectLst/>
              <a:uLnTx/>
              <a:uFillTx/>
              <a:latin typeface="Segoe UI"/>
              <a:ea typeface="+mn-ea"/>
              <a:cs typeface="+mn-cs"/>
            </a:endParaRPr>
          </a:p>
        </p:txBody>
      </p:sp>
      <p:sp>
        <p:nvSpPr>
          <p:cNvPr id="22" name="Speech Bubble: Rectangle with Corners Rounded 21">
            <a:extLst>
              <a:ext uri="{FF2B5EF4-FFF2-40B4-BE49-F238E27FC236}">
                <a16:creationId xmlns:a16="http://schemas.microsoft.com/office/drawing/2014/main" id="{23EF267B-61B4-F7B1-5B6E-46C43BE1D037}"/>
              </a:ext>
            </a:extLst>
          </p:cNvPr>
          <p:cNvSpPr/>
          <p:nvPr/>
        </p:nvSpPr>
        <p:spPr>
          <a:xfrm>
            <a:off x="2490155" y="1861197"/>
            <a:ext cx="2876313" cy="442122"/>
          </a:xfrm>
          <a:prstGeom prst="wedgeRoundRectCallout">
            <a:avLst>
              <a:gd name="adj1" fmla="val -59725"/>
              <a:gd name="adj2" fmla="val 31477"/>
              <a:gd name="adj3" fmla="val 16667"/>
            </a:avLst>
          </a:prstGeom>
          <a:solidFill>
            <a:srgbClr val="00B0F0"/>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accent1"/>
                </a:solidFill>
                <a:effectLst/>
                <a:uLnTx/>
                <a:uFillTx/>
                <a:latin typeface="Segoe UI"/>
                <a:ea typeface="+mn-ea"/>
                <a:cs typeface="+mn-cs"/>
              </a:rPr>
              <a:t>I want to book a flight to Paris next week.</a:t>
            </a:r>
            <a:endParaRPr kumimoji="0" lang="en-BE" sz="1200" b="1" i="0" u="none" strike="noStrike" kern="0" cap="none" spc="0" normalizeH="0" baseline="0" noProof="0">
              <a:ln>
                <a:noFill/>
              </a:ln>
              <a:solidFill>
                <a:schemeClr val="accent1"/>
              </a:solidFill>
              <a:effectLst/>
              <a:uLnTx/>
              <a:uFillTx/>
              <a:latin typeface="Segoe UI"/>
              <a:ea typeface="+mn-ea"/>
              <a:cs typeface="+mn-cs"/>
            </a:endParaRPr>
          </a:p>
        </p:txBody>
      </p:sp>
      <p:sp>
        <p:nvSpPr>
          <p:cNvPr id="23" name="Speech Bubble: Rectangle with Corners Rounded 22">
            <a:extLst>
              <a:ext uri="{FF2B5EF4-FFF2-40B4-BE49-F238E27FC236}">
                <a16:creationId xmlns:a16="http://schemas.microsoft.com/office/drawing/2014/main" id="{BE8C91B5-86A8-8586-6D67-7A3EEB7EEA9C}"/>
              </a:ext>
            </a:extLst>
          </p:cNvPr>
          <p:cNvSpPr/>
          <p:nvPr/>
        </p:nvSpPr>
        <p:spPr>
          <a:xfrm>
            <a:off x="3263537" y="3529938"/>
            <a:ext cx="1566756" cy="442122"/>
          </a:xfrm>
          <a:prstGeom prst="wedgeRoundRectCallout">
            <a:avLst>
              <a:gd name="adj1" fmla="val 56909"/>
              <a:gd name="adj2" fmla="val 17785"/>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Great choice!</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574B0BF-618D-20E4-BDCC-48CFD2A9B305}"/>
              </a:ext>
            </a:extLst>
          </p:cNvPr>
          <p:cNvSpPr/>
          <p:nvPr/>
        </p:nvSpPr>
        <p:spPr>
          <a:xfrm>
            <a:off x="6783715" y="1856466"/>
            <a:ext cx="2608763" cy="442122"/>
          </a:xfrm>
          <a:prstGeom prst="rect">
            <a:avLst/>
          </a:prstGeom>
          <a:noFill/>
          <a:ln w="25400" cap="flat" cmpd="sng" algn="ctr">
            <a:noFill/>
            <a:prstDash val="solid"/>
          </a:ln>
          <a:effectLst/>
        </p:spPr>
        <p:txBody>
          <a:bodyPr lIns="0" tIns="0" rIns="0" bIns="0" rtlCol="0" anchor="ctr"/>
          <a:lstStyle/>
          <a:p>
            <a:pPr algn="ctr" defTabSz="1097280"/>
            <a:r>
              <a:rPr lang="en-US" sz="1200" b="1" kern="0">
                <a:solidFill>
                  <a:schemeClr val="accent1"/>
                </a:solidFill>
                <a:latin typeface="Segoe UI"/>
              </a:rPr>
              <a:t>I want to book a flight</a:t>
            </a:r>
            <a:endParaRPr lang="en-BE" sz="1200" b="1" kern="0">
              <a:solidFill>
                <a:schemeClr val="accent1"/>
              </a:solidFill>
              <a:latin typeface="Segoe UI"/>
            </a:endParaRPr>
          </a:p>
        </p:txBody>
      </p:sp>
      <p:sp>
        <p:nvSpPr>
          <p:cNvPr id="25" name="Rectangle 24">
            <a:extLst>
              <a:ext uri="{FF2B5EF4-FFF2-40B4-BE49-F238E27FC236}">
                <a16:creationId xmlns:a16="http://schemas.microsoft.com/office/drawing/2014/main" id="{5B0169B8-C60E-84DF-291C-A8D10AA5EDF7}"/>
              </a:ext>
            </a:extLst>
          </p:cNvPr>
          <p:cNvSpPr/>
          <p:nvPr/>
        </p:nvSpPr>
        <p:spPr>
          <a:xfrm>
            <a:off x="7673989" y="2387562"/>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Intent</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26" name="Left Brace 25">
            <a:extLst>
              <a:ext uri="{FF2B5EF4-FFF2-40B4-BE49-F238E27FC236}">
                <a16:creationId xmlns:a16="http://schemas.microsoft.com/office/drawing/2014/main" id="{D0AF3689-B0CB-BCCD-7A2D-7EB7FB43ED9E}"/>
              </a:ext>
            </a:extLst>
          </p:cNvPr>
          <p:cNvSpPr/>
          <p:nvPr/>
        </p:nvSpPr>
        <p:spPr>
          <a:xfrm rot="16200000">
            <a:off x="7964484" y="1061825"/>
            <a:ext cx="132946" cy="2484000"/>
          </a:xfrm>
          <a:prstGeom prst="leftBrace">
            <a:avLst/>
          </a:prstGeom>
          <a:noFill/>
          <a:ln w="9525" cap="flat" cmpd="sng" algn="ctr">
            <a:solidFill>
              <a:srgbClr val="009985"/>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7" name="Left Brace 26">
            <a:extLst>
              <a:ext uri="{FF2B5EF4-FFF2-40B4-BE49-F238E27FC236}">
                <a16:creationId xmlns:a16="http://schemas.microsoft.com/office/drawing/2014/main" id="{8ACE64ED-A77C-8623-262E-36C08BF839DE}"/>
              </a:ext>
            </a:extLst>
          </p:cNvPr>
          <p:cNvSpPr/>
          <p:nvPr/>
        </p:nvSpPr>
        <p:spPr>
          <a:xfrm rot="16200000">
            <a:off x="9918287" y="2062844"/>
            <a:ext cx="132946" cy="481961"/>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8" name="Left Brace 27">
            <a:extLst>
              <a:ext uri="{FF2B5EF4-FFF2-40B4-BE49-F238E27FC236}">
                <a16:creationId xmlns:a16="http://schemas.microsoft.com/office/drawing/2014/main" id="{A0350E2E-047C-5938-CD90-1726CFA74C01}"/>
              </a:ext>
            </a:extLst>
          </p:cNvPr>
          <p:cNvSpPr/>
          <p:nvPr/>
        </p:nvSpPr>
        <p:spPr>
          <a:xfrm rot="16200000">
            <a:off x="10832720" y="1781825"/>
            <a:ext cx="132946" cy="1044000"/>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a:ln>
                  <a:noFill/>
                </a:ln>
                <a:solidFill>
                  <a:schemeClr val="accent1"/>
                </a:solidFill>
                <a:effectLst/>
                <a:uLnTx/>
                <a:uFillTx/>
                <a:latin typeface="Segoe UI"/>
                <a:ea typeface="+mn-ea"/>
                <a:cs typeface="+mn-cs"/>
              </a:rPr>
              <a:t> </a:t>
            </a: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99AC06B9-19CB-9654-B423-65AAA9415295}"/>
              </a:ext>
            </a:extLst>
          </p:cNvPr>
          <p:cNvSpPr/>
          <p:nvPr/>
        </p:nvSpPr>
        <p:spPr>
          <a:xfrm>
            <a:off x="9765950" y="2387562"/>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Entity</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8DAAF41-57BB-BCB6-9925-C13FEA2FAF83}"/>
              </a:ext>
            </a:extLst>
          </p:cNvPr>
          <p:cNvSpPr/>
          <p:nvPr/>
        </p:nvSpPr>
        <p:spPr>
          <a:xfrm>
            <a:off x="10658211" y="2394699"/>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Entity</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FDB8E94E-B12C-387C-940F-973A46406D61}"/>
              </a:ext>
            </a:extLst>
          </p:cNvPr>
          <p:cNvSpPr/>
          <p:nvPr/>
        </p:nvSpPr>
        <p:spPr>
          <a:xfrm>
            <a:off x="7272660" y="3084330"/>
            <a:ext cx="1534714" cy="733964"/>
          </a:xfrm>
          <a:prstGeom prst="roundRect">
            <a:avLst/>
          </a:prstGeom>
          <a:solidFill>
            <a:srgbClr val="009985">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i="0" u="none" strike="noStrike" kern="0" cap="none" spc="0" normalizeH="0" baseline="0" noProof="0">
                <a:ln>
                  <a:noFill/>
                </a:ln>
                <a:solidFill>
                  <a:schemeClr val="accent1"/>
                </a:solidFill>
                <a:effectLst/>
                <a:uLnTx/>
                <a:uFillTx/>
                <a:latin typeface="Segoe UI"/>
                <a:ea typeface="+mn-ea"/>
                <a:cs typeface="+mn-cs"/>
              </a:rPr>
              <a:t>Customer has the intent to ‘book a flight’</a:t>
            </a:r>
            <a:endParaRPr kumimoji="0" lang="en-BE" sz="1080" i="0" u="none" strike="noStrike" kern="0" cap="none" spc="0" normalizeH="0" baseline="0" noProof="0">
              <a:ln>
                <a:noFill/>
              </a:ln>
              <a:solidFill>
                <a:schemeClr val="accent1"/>
              </a:soli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1B1D4B29-F38A-3496-7FF0-B91C1920A0E0}"/>
              </a:ext>
            </a:extLst>
          </p:cNvPr>
          <p:cNvSpPr/>
          <p:nvPr/>
        </p:nvSpPr>
        <p:spPr>
          <a:xfrm>
            <a:off x="9549908" y="3084330"/>
            <a:ext cx="1871285" cy="733964"/>
          </a:xfrm>
          <a:prstGeom prst="roundRect">
            <a:avLst/>
          </a:prstGeom>
          <a:solidFill>
            <a:srgbClr val="FF9349">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i="0" u="none" strike="noStrike" kern="0" cap="none" spc="0" normalizeH="0" baseline="0" noProof="0">
                <a:ln>
                  <a:noFill/>
                </a:ln>
                <a:solidFill>
                  <a:schemeClr val="accent1"/>
                </a:solidFill>
                <a:effectLst/>
                <a:uLnTx/>
                <a:uFillTx/>
                <a:latin typeface="Segoe UI"/>
                <a:ea typeface="+mn-ea"/>
                <a:cs typeface="+mn-cs"/>
              </a:rPr>
              <a:t>The query already has a ‘Destination’, Paris, and a ‘Travel Date’, next week.</a:t>
            </a:r>
            <a:endParaRPr kumimoji="0" lang="en-BE" sz="1080" i="0" u="none" strike="noStrike" kern="0" cap="none" spc="0" normalizeH="0" baseline="0" noProof="0">
              <a:ln>
                <a:noFill/>
              </a:ln>
              <a:solidFill>
                <a:schemeClr val="accent1"/>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498790F6-4B79-5A51-A6D4-44714FB3DB02}"/>
              </a:ext>
            </a:extLst>
          </p:cNvPr>
          <p:cNvGrpSpPr/>
          <p:nvPr/>
        </p:nvGrpSpPr>
        <p:grpSpPr>
          <a:xfrm>
            <a:off x="7083894" y="4307503"/>
            <a:ext cx="731515" cy="733964"/>
            <a:chOff x="6865622" y="2909706"/>
            <a:chExt cx="569764" cy="569764"/>
          </a:xfrm>
        </p:grpSpPr>
        <p:pic>
          <p:nvPicPr>
            <p:cNvPr id="34" name="Picture 33">
              <a:extLst>
                <a:ext uri="{FF2B5EF4-FFF2-40B4-BE49-F238E27FC236}">
                  <a16:creationId xmlns:a16="http://schemas.microsoft.com/office/drawing/2014/main" id="{B7EDCAD2-3408-0CFD-D46D-9895EBF9D9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5622" y="2909706"/>
              <a:ext cx="569764" cy="569764"/>
            </a:xfrm>
            <a:prstGeom prst="rect">
              <a:avLst/>
            </a:prstGeom>
          </p:spPr>
        </p:pic>
        <p:sp>
          <p:nvSpPr>
            <p:cNvPr id="35" name="Oval 34">
              <a:extLst>
                <a:ext uri="{FF2B5EF4-FFF2-40B4-BE49-F238E27FC236}">
                  <a16:creationId xmlns:a16="http://schemas.microsoft.com/office/drawing/2014/main" id="{A7A2144B-150D-4537-EAFB-0DDC181A45FC}"/>
                </a:ext>
              </a:extLst>
            </p:cNvPr>
            <p:cNvSpPr/>
            <p:nvPr/>
          </p:nvSpPr>
          <p:spPr>
            <a:xfrm>
              <a:off x="6971674" y="3019668"/>
              <a:ext cx="344973" cy="353540"/>
            </a:xfrm>
            <a:prstGeom prst="ellipse">
              <a:avLst/>
            </a:prstGeom>
            <a:solidFill>
              <a:srgbClr val="FFFFFF"/>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i="0" u="none" strike="noStrike" kern="0" cap="none" spc="0" normalizeH="0" baseline="0" noProof="0">
                <a:ln>
                  <a:noFill/>
                </a:ln>
                <a:solidFill>
                  <a:schemeClr val="accent1"/>
                </a:solidFill>
                <a:effectLst/>
                <a:uLnTx/>
                <a:uFillTx/>
                <a:latin typeface="Segoe UI"/>
                <a:ea typeface="+mn-ea"/>
                <a:cs typeface="+mn-cs"/>
              </a:endParaRPr>
            </a:p>
          </p:txBody>
        </p:sp>
      </p:grpSp>
      <p:sp>
        <p:nvSpPr>
          <p:cNvPr id="36" name="Speech Bubble: Rectangle with Corners Rounded 35">
            <a:extLst>
              <a:ext uri="{FF2B5EF4-FFF2-40B4-BE49-F238E27FC236}">
                <a16:creationId xmlns:a16="http://schemas.microsoft.com/office/drawing/2014/main" id="{2FB899F8-0E42-4BE2-C634-887873A3B82B}"/>
              </a:ext>
            </a:extLst>
          </p:cNvPr>
          <p:cNvSpPr/>
          <p:nvPr/>
        </p:nvSpPr>
        <p:spPr>
          <a:xfrm>
            <a:off x="1561741" y="4067022"/>
            <a:ext cx="3293135" cy="807181"/>
          </a:xfrm>
          <a:prstGeom prst="wedgeRoundRectCallout">
            <a:avLst>
              <a:gd name="adj1" fmla="val 52900"/>
              <a:gd name="adj2" fmla="val 20708"/>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To ensure we get it right, could you confirm the departure city and your travel class preference? I’ll take care of the rest!</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7" name="Arrow: Chevron 36">
            <a:extLst>
              <a:ext uri="{FF2B5EF4-FFF2-40B4-BE49-F238E27FC236}">
                <a16:creationId xmlns:a16="http://schemas.microsoft.com/office/drawing/2014/main" id="{634AC897-E7D5-D43A-71B4-5CAA4EF3D991}"/>
              </a:ext>
            </a:extLst>
          </p:cNvPr>
          <p:cNvSpPr/>
          <p:nvPr/>
        </p:nvSpPr>
        <p:spPr>
          <a:xfrm>
            <a:off x="5754920" y="1873355"/>
            <a:ext cx="661852" cy="398850"/>
          </a:xfrm>
          <a:prstGeom prst="chevron">
            <a:avLst/>
          </a:prstGeom>
          <a:solidFill>
            <a:schemeClr val="bg2">
              <a:lumMod val="2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38" name="Arrow: Chevron 37">
            <a:extLst>
              <a:ext uri="{FF2B5EF4-FFF2-40B4-BE49-F238E27FC236}">
                <a16:creationId xmlns:a16="http://schemas.microsoft.com/office/drawing/2014/main" id="{F182B52A-9F01-BDF3-57F0-CB2EE2C51BBB}"/>
              </a:ext>
            </a:extLst>
          </p:cNvPr>
          <p:cNvSpPr/>
          <p:nvPr/>
        </p:nvSpPr>
        <p:spPr>
          <a:xfrm rot="10800000">
            <a:off x="5754918" y="4448521"/>
            <a:ext cx="661852" cy="398850"/>
          </a:xfrm>
          <a:prstGeom prst="chevron">
            <a:avLst/>
          </a:prstGeom>
          <a:solidFill>
            <a:schemeClr val="bg2">
              <a:lumMod val="2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09C4FEE6-AB70-8ECF-1F55-FAC74C2AD4A5}"/>
              </a:ext>
            </a:extLst>
          </p:cNvPr>
          <p:cNvSpPr/>
          <p:nvPr/>
        </p:nvSpPr>
        <p:spPr>
          <a:xfrm>
            <a:off x="3567091" y="2514885"/>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Utterance</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40" name="Left Brace 39">
            <a:extLst>
              <a:ext uri="{FF2B5EF4-FFF2-40B4-BE49-F238E27FC236}">
                <a16:creationId xmlns:a16="http://schemas.microsoft.com/office/drawing/2014/main" id="{8E31FAC5-E35F-A9B5-D038-E112B31F4961}"/>
              </a:ext>
            </a:extLst>
          </p:cNvPr>
          <p:cNvSpPr/>
          <p:nvPr/>
        </p:nvSpPr>
        <p:spPr>
          <a:xfrm rot="16200000">
            <a:off x="3860436" y="999520"/>
            <a:ext cx="134758" cy="2876313"/>
          </a:xfrm>
          <a:prstGeom prst="leftBrace">
            <a:avLst/>
          </a:prstGeom>
          <a:noFill/>
          <a:ln w="9525" cap="flat" cmpd="sng" algn="ctr">
            <a:solidFill>
              <a:srgbClr val="00B0F0"/>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pic>
        <p:nvPicPr>
          <p:cNvPr id="41" name="Picture 50">
            <a:extLst>
              <a:ext uri="{FF2B5EF4-FFF2-40B4-BE49-F238E27FC236}">
                <a16:creationId xmlns:a16="http://schemas.microsoft.com/office/drawing/2014/main" id="{3731E310-EA89-E87D-BD9D-EBB9182BF87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272660" y="4461016"/>
            <a:ext cx="353982" cy="353982"/>
          </a:xfrm>
          <a:prstGeom prst="rect">
            <a:avLst/>
          </a:prstGeom>
        </p:spPr>
      </p:pic>
      <p:pic>
        <p:nvPicPr>
          <p:cNvPr id="42" name="Picture 2" descr="Chatbot Icon - Images et vidéos libres de droits | Adobe Stock">
            <a:extLst>
              <a:ext uri="{FF2B5EF4-FFF2-40B4-BE49-F238E27FC236}">
                <a16:creationId xmlns:a16="http://schemas.microsoft.com/office/drawing/2014/main" id="{174397B7-D660-2F8F-8FF3-36A648DFA94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23460" y="4411224"/>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D4A9C75D-F12F-7B54-9C92-D7D567E6253D}"/>
              </a:ext>
            </a:extLst>
          </p:cNvPr>
          <p:cNvSpPr/>
          <p:nvPr/>
        </p:nvSpPr>
        <p:spPr>
          <a:xfrm>
            <a:off x="9290344" y="1856466"/>
            <a:ext cx="475805" cy="442122"/>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chemeClr val="accent1"/>
                </a:solidFill>
                <a:effectLst/>
                <a:uLnTx/>
                <a:uFillTx/>
                <a:latin typeface="Segoe UI"/>
                <a:ea typeface="+mn-ea"/>
                <a:cs typeface="+mn-cs"/>
              </a:rPr>
              <a:t>to</a:t>
            </a:r>
            <a:endParaRPr kumimoji="0" lang="en-BE" sz="1200" b="0" i="0" u="none" strike="noStrike" kern="0" cap="none" spc="360" normalizeH="0" baseline="0" noProof="0">
              <a:ln>
                <a:noFill/>
              </a:ln>
              <a:solidFill>
                <a:schemeClr val="accent1"/>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0428F3FE-1DEA-8009-F68B-4EAA08DD02B0}"/>
              </a:ext>
            </a:extLst>
          </p:cNvPr>
          <p:cNvSpPr/>
          <p:nvPr/>
        </p:nvSpPr>
        <p:spPr>
          <a:xfrm>
            <a:off x="10335888" y="1856466"/>
            <a:ext cx="1111908" cy="442122"/>
          </a:xfrm>
          <a:prstGeom prst="rect">
            <a:avLst/>
          </a:prstGeom>
          <a:noFill/>
          <a:ln w="25400" cap="flat" cmpd="sng" algn="ctr">
            <a:noFill/>
            <a:prstDash val="solid"/>
          </a:ln>
          <a:effectLst/>
        </p:spPr>
        <p:txBody>
          <a:bodyPr lIns="0" tIns="0" rIns="0" bIns="0" rtlCol="0" anchor="ctr"/>
          <a:lstStyle/>
          <a:p>
            <a:pPr algn="ctr" defTabSz="1097280"/>
            <a:r>
              <a:rPr lang="en-US" sz="1200" b="1" kern="0">
                <a:solidFill>
                  <a:schemeClr val="accent1"/>
                </a:solidFill>
                <a:latin typeface="Segoe UI"/>
              </a:rPr>
              <a:t>next week</a:t>
            </a:r>
            <a:endParaRPr lang="en-BE" sz="1200" b="1" kern="0">
              <a:solidFill>
                <a:schemeClr val="accent1"/>
              </a:solidFill>
              <a:latin typeface="Segoe UI"/>
            </a:endParaRPr>
          </a:p>
        </p:txBody>
      </p:sp>
      <p:sp>
        <p:nvSpPr>
          <p:cNvPr id="45" name="Rectangle 44">
            <a:extLst>
              <a:ext uri="{FF2B5EF4-FFF2-40B4-BE49-F238E27FC236}">
                <a16:creationId xmlns:a16="http://schemas.microsoft.com/office/drawing/2014/main" id="{58FE261A-0E43-C210-CE31-FBA06CF27E77}"/>
              </a:ext>
            </a:extLst>
          </p:cNvPr>
          <p:cNvSpPr/>
          <p:nvPr/>
        </p:nvSpPr>
        <p:spPr>
          <a:xfrm>
            <a:off x="9661409" y="1856466"/>
            <a:ext cx="674479" cy="442122"/>
          </a:xfrm>
          <a:prstGeom prst="rect">
            <a:avLst/>
          </a:prstGeom>
          <a:noFill/>
          <a:ln w="25400" cap="flat" cmpd="sng" algn="ctr">
            <a:noFill/>
            <a:prstDash val="solid"/>
          </a:ln>
          <a:effectLst/>
        </p:spPr>
        <p:txBody>
          <a:bodyPr lIns="0" tIns="0" rIns="0" bIns="0" rtlCol="0" anchor="ctr"/>
          <a:lstStyle/>
          <a:p>
            <a:pPr algn="ctr" defTabSz="1097280"/>
            <a:r>
              <a:rPr lang="en-US" sz="1200" b="1" kern="0">
                <a:solidFill>
                  <a:schemeClr val="accent1"/>
                </a:solidFill>
                <a:latin typeface="Segoe UI"/>
              </a:rPr>
              <a:t>Paris</a:t>
            </a:r>
            <a:endParaRPr lang="en-BE" sz="1200" b="1" kern="0">
              <a:solidFill>
                <a:schemeClr val="accent1"/>
              </a:solidFill>
              <a:latin typeface="Segoe UI"/>
            </a:endParaRPr>
          </a:p>
        </p:txBody>
      </p:sp>
      <p:pic>
        <p:nvPicPr>
          <p:cNvPr id="46" name="Picture 2" descr="Chatbot Icon - Images et vidéos libres de droits | Adobe Stock">
            <a:extLst>
              <a:ext uri="{FF2B5EF4-FFF2-40B4-BE49-F238E27FC236}">
                <a16:creationId xmlns:a16="http://schemas.microsoft.com/office/drawing/2014/main" id="{4577295A-FA76-033E-6ECF-102222B5E36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23460" y="3494662"/>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7" name="Text Placeholder 1">
            <a:extLst>
              <a:ext uri="{FF2B5EF4-FFF2-40B4-BE49-F238E27FC236}">
                <a16:creationId xmlns:a16="http://schemas.microsoft.com/office/drawing/2014/main" id="{C3F034D4-3465-8BF9-150E-48A39DF9B4A4}"/>
              </a:ext>
            </a:extLst>
          </p:cNvPr>
          <p:cNvSpPr txBox="1">
            <a:spLocks/>
          </p:cNvSpPr>
          <p:nvPr/>
        </p:nvSpPr>
        <p:spPr>
          <a:xfrm>
            <a:off x="188651" y="189691"/>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chemeClr val="accent1"/>
                </a:solidFill>
                <a:effectLst/>
                <a:uLnTx/>
                <a:uFillTx/>
                <a:latin typeface="Aptos SemiBold" panose="020B0004020202020204" pitchFamily="34" charset="0"/>
                <a:ea typeface="+mn-ea"/>
                <a:cs typeface="Segoe UI" pitchFamily="34" charset="0"/>
              </a:rPr>
              <a:t>Natural Language Understanding</a:t>
            </a:r>
          </a:p>
        </p:txBody>
      </p:sp>
    </p:spTree>
    <p:extLst>
      <p:ext uri="{BB962C8B-B14F-4D97-AF65-F5344CB8AC3E}">
        <p14:creationId xmlns:p14="http://schemas.microsoft.com/office/powerpoint/2010/main" val="2724216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par>
                          <p:cTn id="51" fill="hold">
                            <p:stCondLst>
                              <p:cond delay="3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childTnLst>
                          </p:cTn>
                        </p:par>
                        <p:par>
                          <p:cTn id="95" fill="hold">
                            <p:stCondLst>
                              <p:cond delay="2000"/>
                            </p:stCondLst>
                            <p:childTnLst>
                              <p:par>
                                <p:cTn id="96" presetID="10" presetClass="entr" presetSubtype="0" fill="hold" nodeType="after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26" grpId="0" animBg="1"/>
      <p:bldP spid="27" grpId="0" animBg="1"/>
      <p:bldP spid="28" grpId="0" animBg="1"/>
      <p:bldP spid="29" grpId="0"/>
      <p:bldP spid="30" grpId="0"/>
      <p:bldP spid="31" grpId="0" animBg="1"/>
      <p:bldP spid="32" grpId="0" animBg="1"/>
      <p:bldP spid="36" grpId="0" animBg="1"/>
      <p:bldP spid="37" grpId="0" animBg="1"/>
      <p:bldP spid="38" grpId="0" animBg="1"/>
      <p:bldP spid="39" grpId="0"/>
      <p:bldP spid="40" grpId="0" animBg="1"/>
      <p:bldP spid="43"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68BF1D-7688-48D3-B930-9D619D717FB0}"/>
              </a:ext>
            </a:extLst>
          </p:cNvPr>
          <p:cNvSpPr/>
          <p:nvPr/>
        </p:nvSpPr>
        <p:spPr>
          <a:xfrm>
            <a:off x="4358937" y="725068"/>
            <a:ext cx="7568665" cy="2062103"/>
          </a:xfrm>
          <a:prstGeom prst="rect">
            <a:avLst/>
          </a:prstGeom>
        </p:spPr>
        <p:txBody>
          <a:bodyPr wrap="square">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a:ln>
                  <a:noFill/>
                </a:ln>
                <a:solidFill>
                  <a:srgbClr val="3B3734"/>
                </a:solidFill>
                <a:effectLst/>
                <a:uLnTx/>
                <a:uFillTx/>
                <a:latin typeface="Aptos" panose="020B0004020202020204" pitchFamily="34" charset="0"/>
                <a:ea typeface="+mn-ea"/>
                <a:cs typeface="+mn-cs"/>
              </a:rPr>
              <a:t>CAT </a:t>
            </a:r>
            <a:r>
              <a:rPr kumimoji="0" lang="en-US" sz="1800" b="0" i="0" u="none" strike="noStrike" kern="1200" cap="none" spc="0" normalizeH="0" baseline="0" noProof="0">
                <a:ln>
                  <a:noFill/>
                </a:ln>
                <a:solidFill>
                  <a:srgbClr val="3B3734"/>
                </a:solidFill>
                <a:effectLst/>
                <a:uLnTx/>
                <a:uFillTx/>
                <a:latin typeface="Aptos" panose="020B0004020202020204" pitchFamily="34" charset="0"/>
                <a:ea typeface="+mn-ea"/>
                <a:cs typeface="+mn-cs"/>
              </a:rPr>
              <a:t>stands for </a:t>
            </a:r>
            <a:r>
              <a:rPr kumimoji="0" lang="en-US" sz="1800" b="1" i="0" u="none" strike="noStrike" kern="1200" cap="none" spc="0" normalizeH="0" baseline="0" noProof="0">
                <a:ln>
                  <a:noFill/>
                </a:ln>
                <a:solidFill>
                  <a:srgbClr val="3B3734"/>
                </a:solidFill>
                <a:effectLst/>
                <a:uLnTx/>
                <a:uFillTx/>
                <a:latin typeface="Aptos" panose="020B0004020202020204" pitchFamily="34" charset="0"/>
                <a:ea typeface="+mn-ea"/>
                <a:cs typeface="+mn-cs"/>
              </a:rPr>
              <a:t>Copilot Acceleration Team</a:t>
            </a:r>
            <a:r>
              <a:rPr kumimoji="0" lang="en-US" sz="1800" b="0" i="0" u="none" strike="noStrike" kern="1200" cap="none" spc="0" normalizeH="0" baseline="0" noProof="0">
                <a:ln>
                  <a:noFill/>
                </a:ln>
                <a:solidFill>
                  <a:srgbClr val="3B3734"/>
                </a:solidFill>
                <a:effectLst/>
                <a:uLnTx/>
                <a:uFillTx/>
                <a:latin typeface="Aptos" panose="020B0004020202020204" pitchFamily="34" charset="0"/>
                <a:ea typeface="+mn-ea"/>
                <a:cs typeface="+mn-cs"/>
              </a:rPr>
              <a:t>.</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3B3734"/>
                </a:solidFill>
                <a:effectLst/>
                <a:uLnTx/>
                <a:uFillTx/>
                <a:latin typeface="Aptos" panose="020B0004020202020204" pitchFamily="34" charset="0"/>
                <a:ea typeface="+mn-ea"/>
                <a:cs typeface="+mn-cs"/>
              </a:rPr>
              <a:t>It is a team of </a:t>
            </a:r>
            <a:r>
              <a:rPr kumimoji="0" lang="en-US" sz="1800" b="1" i="0" u="none" strike="noStrike" kern="1200" cap="none" spc="0" normalizeH="0" baseline="0" noProof="0">
                <a:ln>
                  <a:noFill/>
                </a:ln>
                <a:solidFill>
                  <a:srgbClr val="3B3734"/>
                </a:solidFill>
                <a:effectLst/>
                <a:uLnTx/>
                <a:uFillTx/>
                <a:latin typeface="Aptos" panose="020B0004020202020204" pitchFamily="34" charset="0"/>
                <a:ea typeface="+mn-ea"/>
                <a:cs typeface="+mn-cs"/>
              </a:rPr>
              <a:t>subject matter expert solution architects </a:t>
            </a:r>
            <a:r>
              <a:rPr kumimoji="0" lang="en-US" sz="1800" b="0" i="0" u="none" strike="noStrike" kern="1200" cap="none" spc="0" normalizeH="0" baseline="0" noProof="0">
                <a:ln>
                  <a:noFill/>
                </a:ln>
                <a:solidFill>
                  <a:srgbClr val="3B3734"/>
                </a:solidFill>
                <a:effectLst/>
                <a:uLnTx/>
                <a:uFillTx/>
                <a:latin typeface="Aptos" panose="020B0004020202020204" pitchFamily="34" charset="0"/>
                <a:ea typeface="+mn-ea"/>
                <a:cs typeface="+mn-cs"/>
              </a:rPr>
              <a:t>within engineering focused on helping our customers and their partners be successful in adopting and deploying no-code/low-code solutions. </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3B3734"/>
                </a:solidFill>
                <a:effectLst/>
                <a:uLnTx/>
                <a:uFillTx/>
                <a:latin typeface="Aptos" panose="020B0004020202020204" pitchFamily="34" charset="0"/>
                <a:ea typeface="+mn-ea"/>
                <a:cs typeface="+mn-cs"/>
              </a:rPr>
              <a:t>The Copilot Acceleration Team is engaged during </a:t>
            </a:r>
            <a:r>
              <a:rPr kumimoji="0" lang="en-US" sz="1800" b="1" i="0" u="none" strike="noStrike" kern="1200" cap="none" spc="0" normalizeH="0" baseline="0" noProof="0">
                <a:ln>
                  <a:noFill/>
                </a:ln>
                <a:solidFill>
                  <a:srgbClr val="3B3734"/>
                </a:solidFill>
                <a:effectLst/>
                <a:uLnTx/>
                <a:uFillTx/>
                <a:latin typeface="Aptos" panose="020B0004020202020204" pitchFamily="34" charset="0"/>
                <a:ea typeface="+mn-ea"/>
                <a:cs typeface="+mn-cs"/>
              </a:rPr>
              <a:t>project implementation</a:t>
            </a:r>
            <a:r>
              <a:rPr kumimoji="0" lang="en-US" sz="1800" b="0" i="0" u="none" strike="noStrike" kern="1200" cap="none" spc="0" normalizeH="0" baseline="0" noProof="0">
                <a:ln>
                  <a:noFill/>
                </a:ln>
                <a:solidFill>
                  <a:srgbClr val="3B3734"/>
                </a:solidFill>
                <a:effectLst/>
                <a:uLnTx/>
                <a:uFillTx/>
                <a:latin typeface="Aptos" panose="020B0004020202020204" pitchFamily="34" charset="0"/>
                <a:ea typeface="+mn-ea"/>
                <a:cs typeface="+mn-cs"/>
              </a:rPr>
              <a:t>, typically from </a:t>
            </a:r>
            <a:r>
              <a:rPr kumimoji="0" lang="en-US" sz="1800" b="1" i="0" u="none" strike="noStrike" kern="1200" cap="none" spc="0" normalizeH="0" baseline="0" noProof="0">
                <a:ln>
                  <a:noFill/>
                </a:ln>
                <a:solidFill>
                  <a:srgbClr val="3B3734"/>
                </a:solidFill>
                <a:effectLst/>
                <a:uLnTx/>
                <a:uFillTx/>
                <a:latin typeface="Aptos" panose="020B0004020202020204" pitchFamily="34" charset="0"/>
                <a:ea typeface="+mn-ea"/>
                <a:cs typeface="+mn-cs"/>
              </a:rPr>
              <a:t>technical</a:t>
            </a:r>
            <a:r>
              <a:rPr kumimoji="0" lang="en-US" sz="1800" b="0" i="0" u="none" strike="noStrike" kern="1200" cap="none" spc="0" normalizeH="0" baseline="0" noProof="0">
                <a:ln>
                  <a:noFill/>
                </a:ln>
                <a:solidFill>
                  <a:srgbClr val="3B3734"/>
                </a:solidFill>
                <a:effectLst/>
                <a:uLnTx/>
                <a:uFillTx/>
                <a:latin typeface="Aptos" panose="020B0004020202020204" pitchFamily="34" charset="0"/>
                <a:ea typeface="+mn-ea"/>
                <a:cs typeface="+mn-cs"/>
              </a:rPr>
              <a:t> </a:t>
            </a:r>
            <a:r>
              <a:rPr kumimoji="0" lang="en-US" sz="1800" b="1" i="0" u="none" strike="noStrike" kern="1200" cap="none" spc="0" normalizeH="0" baseline="0" noProof="0">
                <a:ln>
                  <a:noFill/>
                </a:ln>
                <a:solidFill>
                  <a:srgbClr val="3B3734"/>
                </a:solidFill>
                <a:effectLst/>
                <a:uLnTx/>
                <a:uFillTx/>
                <a:latin typeface="Aptos" panose="020B0004020202020204" pitchFamily="34" charset="0"/>
                <a:ea typeface="+mn-ea"/>
                <a:cs typeface="+mn-cs"/>
              </a:rPr>
              <a:t>design</a:t>
            </a:r>
            <a:r>
              <a:rPr kumimoji="0" lang="en-US" sz="1800" b="0" i="0" u="none" strike="noStrike" kern="1200" cap="none" spc="0" normalizeH="0" baseline="0" noProof="0">
                <a:ln>
                  <a:noFill/>
                </a:ln>
                <a:solidFill>
                  <a:srgbClr val="3B3734"/>
                </a:solidFill>
                <a:effectLst/>
                <a:uLnTx/>
                <a:uFillTx/>
                <a:latin typeface="Aptos" panose="020B0004020202020204" pitchFamily="34" charset="0"/>
                <a:ea typeface="+mn-ea"/>
                <a:cs typeface="+mn-cs"/>
              </a:rPr>
              <a:t> review to </a:t>
            </a:r>
            <a:r>
              <a:rPr kumimoji="0" lang="en-US" sz="1800" b="1" i="0" u="none" strike="noStrike" kern="1200" cap="none" spc="0" normalizeH="0" baseline="0" noProof="0">
                <a:ln>
                  <a:noFill/>
                </a:ln>
                <a:solidFill>
                  <a:srgbClr val="3B3734"/>
                </a:solidFill>
                <a:effectLst/>
                <a:uLnTx/>
                <a:uFillTx/>
                <a:latin typeface="Aptos" panose="020B0004020202020204" pitchFamily="34" charset="0"/>
                <a:ea typeface="+mn-ea"/>
                <a:cs typeface="+mn-cs"/>
              </a:rPr>
              <a:t>go-live</a:t>
            </a:r>
            <a:r>
              <a:rPr kumimoji="0" lang="en-US" sz="1800" b="0" i="0" u="none" strike="noStrike" kern="1200" cap="none" spc="0" normalizeH="0" baseline="0" noProof="0">
                <a:ln>
                  <a:noFill/>
                </a:ln>
                <a:solidFill>
                  <a:srgbClr val="3B3734"/>
                </a:solidFill>
                <a:effectLst/>
                <a:uLnTx/>
                <a:uFillTx/>
                <a:latin typeface="Aptos" panose="020B0004020202020204" pitchFamily="34" charset="0"/>
                <a:ea typeface="+mn-ea"/>
                <a:cs typeface="+mn-cs"/>
              </a:rPr>
              <a:t>.</a:t>
            </a:r>
          </a:p>
        </p:txBody>
      </p:sp>
      <p:sp>
        <p:nvSpPr>
          <p:cNvPr id="2" name="Rectangle 1">
            <a:extLst>
              <a:ext uri="{FF2B5EF4-FFF2-40B4-BE49-F238E27FC236}">
                <a16:creationId xmlns:a16="http://schemas.microsoft.com/office/drawing/2014/main" id="{E2845748-1626-C613-1816-32B3B766BC9F}"/>
              </a:ext>
            </a:extLst>
          </p:cNvPr>
          <p:cNvSpPr/>
          <p:nvPr/>
        </p:nvSpPr>
        <p:spPr>
          <a:xfrm>
            <a:off x="1733783" y="3453454"/>
            <a:ext cx="900000" cy="900000"/>
          </a:xfrm>
          <a:prstGeom prst="rect">
            <a:avLst/>
          </a:pr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68A4E16C-3D2E-7577-CE59-818718B459E9}"/>
              </a:ext>
            </a:extLst>
          </p:cNvPr>
          <p:cNvSpPr/>
          <p:nvPr/>
        </p:nvSpPr>
        <p:spPr>
          <a:xfrm>
            <a:off x="5618937" y="3453454"/>
            <a:ext cx="900000" cy="900000"/>
          </a:xfrm>
          <a:prstGeom prst="rect">
            <a:avLst/>
          </a:pr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4CE542BF-A37E-468F-9988-F2A2384A567D}"/>
              </a:ext>
            </a:extLst>
          </p:cNvPr>
          <p:cNvSpPr/>
          <p:nvPr/>
        </p:nvSpPr>
        <p:spPr>
          <a:xfrm>
            <a:off x="9391292" y="3453454"/>
            <a:ext cx="900000" cy="90000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8" name="TextBox 7">
            <a:extLst>
              <a:ext uri="{FF2B5EF4-FFF2-40B4-BE49-F238E27FC236}">
                <a16:creationId xmlns:a16="http://schemas.microsoft.com/office/drawing/2014/main" id="{CD7D6AB7-3829-1F48-A91A-9A49475CE35A}"/>
              </a:ext>
            </a:extLst>
          </p:cNvPr>
          <p:cNvSpPr txBox="1"/>
          <p:nvPr/>
        </p:nvSpPr>
        <p:spPr>
          <a:xfrm>
            <a:off x="586581" y="4477784"/>
            <a:ext cx="3420000" cy="369332"/>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b="1"/>
            </a:pPr>
            <a:r>
              <a:rPr kumimoji="0" lang="en-US" sz="1800" b="1" i="0" u="none" strike="noStrike" kern="1200" cap="none" spc="0" normalizeH="0" baseline="0" noProof="0">
                <a:ln>
                  <a:noFill/>
                </a:ln>
                <a:solidFill>
                  <a:srgbClr val="3B3734"/>
                </a:solidFill>
                <a:effectLst/>
                <a:uLnTx/>
                <a:uFillTx/>
                <a:latin typeface="Aptos" panose="020B0004020202020204" pitchFamily="34" charset="0"/>
                <a:ea typeface="+mn-ea"/>
                <a:cs typeface="+mn-cs"/>
              </a:rPr>
              <a:t>Make customers successful</a:t>
            </a:r>
          </a:p>
        </p:txBody>
      </p:sp>
      <p:sp>
        <p:nvSpPr>
          <p:cNvPr id="9" name="TextBox 8">
            <a:extLst>
              <a:ext uri="{FF2B5EF4-FFF2-40B4-BE49-F238E27FC236}">
                <a16:creationId xmlns:a16="http://schemas.microsoft.com/office/drawing/2014/main" id="{5CCE74D8-2775-57F3-9526-16CE4C5715B4}"/>
              </a:ext>
            </a:extLst>
          </p:cNvPr>
          <p:cNvSpPr txBox="1"/>
          <p:nvPr/>
        </p:nvSpPr>
        <p:spPr>
          <a:xfrm>
            <a:off x="4358937" y="4477784"/>
            <a:ext cx="3420000" cy="369332"/>
          </a:xfrm>
          <a:prstGeom prst="rect">
            <a:avLst/>
          </a:prstGeom>
          <a:noFill/>
        </p:spPr>
        <p:txBody>
          <a:bodyPr wrap="square" lIns="0" rIns="0">
            <a:spAutoFit/>
          </a:bodyPr>
          <a:lstStyle>
            <a:defPPr>
              <a:defRPr lang="en-US"/>
            </a:defPPr>
            <a:lvl1pPr lvl="0">
              <a:defRPr sz="1600" b="1">
                <a:solidFill>
                  <a:srgbClr val="4CCBED"/>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B3734"/>
                </a:solidFill>
                <a:effectLst/>
                <a:uLnTx/>
                <a:uFillTx/>
                <a:latin typeface="Aptos" panose="020B0004020202020204" pitchFamily="34" charset="0"/>
                <a:ea typeface="+mn-ea"/>
                <a:cs typeface="+mn-cs"/>
              </a:rPr>
              <a:t>Invest in scale</a:t>
            </a:r>
          </a:p>
        </p:txBody>
      </p:sp>
      <p:sp>
        <p:nvSpPr>
          <p:cNvPr id="10" name="TextBox 9">
            <a:extLst>
              <a:ext uri="{FF2B5EF4-FFF2-40B4-BE49-F238E27FC236}">
                <a16:creationId xmlns:a16="http://schemas.microsoft.com/office/drawing/2014/main" id="{6197DD9F-77D0-88F2-0759-56958A826F27}"/>
              </a:ext>
            </a:extLst>
          </p:cNvPr>
          <p:cNvSpPr txBox="1"/>
          <p:nvPr/>
        </p:nvSpPr>
        <p:spPr>
          <a:xfrm>
            <a:off x="8131292" y="4477784"/>
            <a:ext cx="3420000" cy="369332"/>
          </a:xfrm>
          <a:prstGeom prst="rect">
            <a:avLst/>
          </a:prstGeom>
          <a:noFill/>
        </p:spPr>
        <p:txBody>
          <a:bodyPr wrap="square" lIns="0" rIns="0">
            <a:spAutoFit/>
          </a:bodyPr>
          <a:lstStyle>
            <a:defPPr>
              <a:defRPr lang="en-US"/>
            </a:defPPr>
            <a:lvl1pPr lvl="0">
              <a:defRPr sz="1600" b="1">
                <a:solidFill>
                  <a:srgbClr val="4CCBED"/>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B3734"/>
                </a:solidFill>
                <a:effectLst/>
                <a:uLnTx/>
                <a:uFillTx/>
                <a:latin typeface="Aptos" panose="020B0004020202020204" pitchFamily="34" charset="0"/>
                <a:ea typeface="+mn-ea"/>
                <a:cs typeface="+mn-cs"/>
              </a:rPr>
              <a:t>Be the voice of the customer</a:t>
            </a:r>
          </a:p>
        </p:txBody>
      </p:sp>
      <p:sp>
        <p:nvSpPr>
          <p:cNvPr id="12" name="TextBox 11">
            <a:extLst>
              <a:ext uri="{FF2B5EF4-FFF2-40B4-BE49-F238E27FC236}">
                <a16:creationId xmlns:a16="http://schemas.microsoft.com/office/drawing/2014/main" id="{2F98C497-F124-5BDC-2791-5C6282A2F8DF}"/>
              </a:ext>
            </a:extLst>
          </p:cNvPr>
          <p:cNvSpPr txBox="1"/>
          <p:nvPr/>
        </p:nvSpPr>
        <p:spPr>
          <a:xfrm>
            <a:off x="586581" y="4971446"/>
            <a:ext cx="3420000" cy="738664"/>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Maximize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the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business value</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 </a:t>
            </a:r>
            <a:b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b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while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minimizing time-to-value</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 </a:t>
            </a:r>
            <a:b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b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for our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strategic customers</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a:t>
            </a:r>
          </a:p>
        </p:txBody>
      </p:sp>
      <p:sp>
        <p:nvSpPr>
          <p:cNvPr id="13" name="TextBox 12">
            <a:extLst>
              <a:ext uri="{FF2B5EF4-FFF2-40B4-BE49-F238E27FC236}">
                <a16:creationId xmlns:a16="http://schemas.microsoft.com/office/drawing/2014/main" id="{FB91DF59-0963-1DCD-478B-902C091F2511}"/>
              </a:ext>
            </a:extLst>
          </p:cNvPr>
          <p:cNvSpPr txBox="1"/>
          <p:nvPr/>
        </p:nvSpPr>
        <p:spPr>
          <a:xfrm>
            <a:off x="4358937" y="4971446"/>
            <a:ext cx="3420000" cy="1590179"/>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Celebrate our customers successes</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 inspiring and giving confidence to others.</a:t>
            </a:r>
          </a:p>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Build a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community of champions</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 who in turn will nurture others.</a:t>
            </a:r>
          </a:p>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Publish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Pattern and Practices</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 that lead to successful implementations.</a:t>
            </a:r>
          </a:p>
        </p:txBody>
      </p:sp>
      <p:sp>
        <p:nvSpPr>
          <p:cNvPr id="14" name="TextBox 13">
            <a:extLst>
              <a:ext uri="{FF2B5EF4-FFF2-40B4-BE49-F238E27FC236}">
                <a16:creationId xmlns:a16="http://schemas.microsoft.com/office/drawing/2014/main" id="{A94CE0E8-260D-D8F1-C14D-6F9E00F813EA}"/>
              </a:ext>
            </a:extLst>
          </p:cNvPr>
          <p:cNvSpPr txBox="1"/>
          <p:nvPr/>
        </p:nvSpPr>
        <p:spPr>
          <a:xfrm>
            <a:off x="8131292" y="4971446"/>
            <a:ext cx="3420000" cy="738664"/>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Ensure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product roadmap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is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influenced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by real-world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customer scenarios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and addresses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true customer pain points</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a:t>
            </a:r>
          </a:p>
        </p:txBody>
      </p:sp>
      <p:pic>
        <p:nvPicPr>
          <p:cNvPr id="16" name="Picture 15" descr="A letter c in a black background&#10;&#10;AI-generated content may be incorrect.">
            <a:extLst>
              <a:ext uri="{FF2B5EF4-FFF2-40B4-BE49-F238E27FC236}">
                <a16:creationId xmlns:a16="http://schemas.microsoft.com/office/drawing/2014/main" id="{C18FEC0F-0A74-8168-9FFF-F0004CA8504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6581" y="1349231"/>
            <a:ext cx="3194404" cy="813775"/>
          </a:xfrm>
          <a:prstGeom prst="rect">
            <a:avLst/>
          </a:prstGeom>
        </p:spPr>
      </p:pic>
    </p:spTree>
    <p:extLst>
      <p:ext uri="{BB962C8B-B14F-4D97-AF65-F5344CB8AC3E}">
        <p14:creationId xmlns:p14="http://schemas.microsoft.com/office/powerpoint/2010/main" val="3323404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953734"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2480"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523107"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Natural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37576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NLU (Natural Language Understanding) is a subfield of NLP (Natural Language Processing) that specializes in the machine's ability to comprehend and make sense of human language in a valuable way, focusing on understanding context, sentiment, and intent.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In Copilot Studio, topic or action triggering can be done in different ways: customers can choose to override the standard NLU model with Azure CLU (</a:t>
            </a:r>
            <a:r>
              <a:rPr kumimoji="0" lang="en-US" sz="1200" b="0" i="0" u="none" strike="noStrike" kern="1200" cap="none" spc="0" normalizeH="0" baseline="0" noProof="0">
                <a:ln>
                  <a:noFill/>
                </a:ln>
                <a:effectLst/>
                <a:uLnTx/>
                <a:uFillTx/>
                <a:latin typeface="Aptos" panose="020B0004020202020204" pitchFamily="34" charset="0"/>
              </a:rPr>
              <a:t>Conversational Language Understanding) </a:t>
            </a:r>
            <a:r>
              <a:rPr lang="en-US" sz="1200">
                <a:latin typeface="Aptos" panose="020B0004020202020204" pitchFamily="34" charset="0"/>
              </a:rPr>
              <a:t>–</a:t>
            </a:r>
            <a:r>
              <a:rPr kumimoji="0" lang="en-US" sz="1200" b="0" i="0" u="none" strike="noStrike" kern="1200" cap="none" spc="0" normalizeH="0" baseline="0" noProof="0">
                <a:ln>
                  <a:noFill/>
                </a:ln>
                <a:effectLst/>
                <a:uLnTx/>
                <a:uFillTx/>
                <a:latin typeface="Aptos" panose="020B0004020202020204" pitchFamily="34" charset="0"/>
              </a:rPr>
              <a:t> the modern equivalent of LUIS – or can be fully replaced with dynamic chaining, an LLM-based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Azure </a:t>
            </a:r>
            <a:r>
              <a:rPr kumimoji="0" lang="en-US" sz="1200" b="0" i="0" u="none" strike="noStrike" kern="1200" cap="none" spc="0" normalizeH="0" baseline="0" noProof="0">
                <a:ln>
                  <a:noFill/>
                </a:ln>
                <a:effectLst/>
                <a:uLnTx/>
                <a:uFillTx/>
                <a:latin typeface="Aptos" panose="020B0004020202020204" pitchFamily="34" charset="0"/>
              </a:rPr>
              <a:t>CLU is a feature of Azure AI Language.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Copilot Studio supported languages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6">
                  <a:extLst>
                    <a:ext uri="{A12FA001-AC4F-418D-AE19-62706E023703}">
                      <ahyp:hlinkClr xmlns:ahyp="http://schemas.microsoft.com/office/drawing/2018/hyperlinkcolor" val="tx"/>
                    </a:ext>
                  </a:extLst>
                </a:hlinkClick>
              </a:rPr>
              <a:t>Azure CLU supported languages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7">
                  <a:extLst>
                    <a:ext uri="{A12FA001-AC4F-418D-AE19-62706E023703}">
                      <ahyp:hlinkClr xmlns:ahyp="http://schemas.microsoft.com/office/drawing/2018/hyperlinkcolor" val="tx"/>
                    </a:ext>
                  </a:extLst>
                </a:hlinkClick>
              </a:rPr>
              <a:t>Azure CLU limits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8">
                  <a:extLst>
                    <a:ext uri="{A12FA001-AC4F-418D-AE19-62706E023703}">
                      <ahyp:hlinkClr xmlns:ahyp="http://schemas.microsoft.com/office/drawing/2018/hyperlinkcolor" val="tx"/>
                    </a:ext>
                  </a:extLst>
                </a:hlinkClick>
              </a:rPr>
              <a:t>Azure CLU pricing</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9">
                  <a:extLst>
                    <a:ext uri="{A12FA001-AC4F-418D-AE19-62706E023703}">
                      <ahyp:hlinkClr xmlns:ahyp="http://schemas.microsoft.com/office/drawing/2018/hyperlinkcolor" val="tx"/>
                    </a:ext>
                  </a:extLst>
                </a:hlinkClick>
              </a:rPr>
              <a:t>How to use CLU as your NLU (video)</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0">
                  <a:extLst>
                    <a:ext uri="{A12FA001-AC4F-418D-AE19-62706E023703}">
                      <ahyp:hlinkClr xmlns:ahyp="http://schemas.microsoft.com/office/drawing/2018/hyperlinkcolor" val="tx"/>
                    </a:ext>
                  </a:extLst>
                </a:hlinkClick>
              </a:rPr>
              <a:t>Generative orchestration</a:t>
            </a:r>
            <a:endParaRPr lang="en-US" sz="1200">
              <a:latin typeface="Aptos" panose="020B0004020202020204" pitchFamily="34" charset="0"/>
            </a:endParaRPr>
          </a:p>
        </p:txBody>
      </p:sp>
      <p:sp>
        <p:nvSpPr>
          <p:cNvPr id="35" name="Rectangle: Rounded Corners 34">
            <a:extLst>
              <a:ext uri="{FF2B5EF4-FFF2-40B4-BE49-F238E27FC236}">
                <a16:creationId xmlns:a16="http://schemas.microsoft.com/office/drawing/2014/main" id="{EC7DA54E-F622-CC21-D568-10FF024020B5}"/>
              </a:ext>
            </a:extLst>
          </p:cNvPr>
          <p:cNvSpPr/>
          <p:nvPr/>
        </p:nvSpPr>
        <p:spPr>
          <a:xfrm>
            <a:off x="373743" y="2121526"/>
            <a:ext cx="8371917" cy="2344147"/>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953734" y="2135447"/>
            <a:ext cx="2448000" cy="2330226"/>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Default, out-of-the-box, model that comes pre-trained, with many predefined entity types.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Configuration is done by adding trigger phrases and custom entities (either closed lists with values and synonyms, or regular expressions).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537852" y="3175967"/>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6" name="Rectangle: Rounded Corners 45">
            <a:extLst>
              <a:ext uri="{FF2B5EF4-FFF2-40B4-BE49-F238E27FC236}">
                <a16:creationId xmlns:a16="http://schemas.microsoft.com/office/drawing/2014/main" id="{876CF3DA-218D-DD92-BA9D-32D5CC25C5F0}"/>
              </a:ext>
            </a:extLst>
          </p:cNvPr>
          <p:cNvSpPr/>
          <p:nvPr/>
        </p:nvSpPr>
        <p:spPr>
          <a:xfrm>
            <a:off x="373742" y="4590389"/>
            <a:ext cx="8371917" cy="1682044"/>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53" name="TextBox 52">
            <a:extLst>
              <a:ext uri="{FF2B5EF4-FFF2-40B4-BE49-F238E27FC236}">
                <a16:creationId xmlns:a16="http://schemas.microsoft.com/office/drawing/2014/main" id="{BEA9DBC2-BA18-106F-09BE-D7569081E862}"/>
              </a:ext>
            </a:extLst>
          </p:cNvPr>
          <p:cNvSpPr txBox="1"/>
          <p:nvPr/>
        </p:nvSpPr>
        <p:spPr>
          <a:xfrm>
            <a:off x="3523107" y="2135446"/>
            <a:ext cx="2448000" cy="2344147"/>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Supports additional languages, with native models.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Allows to further customize the intent triggering model for better intent recognition or to address specific industry requirements.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Advanced entity extraction (e.g., same type, or silent extraction).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Entity extraction can also leverage Copilot Studio standard NLU.</a:t>
            </a:r>
          </a:p>
        </p:txBody>
      </p:sp>
      <p:sp>
        <p:nvSpPr>
          <p:cNvPr id="54" name="TextBox 53">
            <a:extLst>
              <a:ext uri="{FF2B5EF4-FFF2-40B4-BE49-F238E27FC236}">
                <a16:creationId xmlns:a16="http://schemas.microsoft.com/office/drawing/2014/main" id="{03AB48E8-9284-F841-138A-6D36B36E4275}"/>
              </a:ext>
            </a:extLst>
          </p:cNvPr>
          <p:cNvSpPr txBox="1"/>
          <p:nvPr/>
        </p:nvSpPr>
        <p:spPr>
          <a:xfrm>
            <a:off x="3523107" y="4574674"/>
            <a:ext cx="2448000" cy="1697759"/>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Configuration is done in Azure and involves additional costs.</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Has its own service limits that need to be evaluated.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Azure CLU intents and Copilot Studio topics must be carefully kept in sync.</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2480" y="2135447"/>
            <a:ext cx="2448000" cy="2330226"/>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Uses a large language model.</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handle complex utterances with multiple intents, chain topics/actions, and knowledge.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Automatically generate questions for missing inputs.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Allows corrections when running.</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When complete, a unified answer gets generated based on the outputs of all topics, actions, knowledge.</a:t>
            </a:r>
          </a:p>
        </p:txBody>
      </p:sp>
      <p:grpSp>
        <p:nvGrpSpPr>
          <p:cNvPr id="204" name="Group 203">
            <a:extLst>
              <a:ext uri="{FF2B5EF4-FFF2-40B4-BE49-F238E27FC236}">
                <a16:creationId xmlns:a16="http://schemas.microsoft.com/office/drawing/2014/main" id="{D8B9923F-37D4-CC90-81A1-60EF4987F2E7}"/>
              </a:ext>
            </a:extLst>
          </p:cNvPr>
          <p:cNvGrpSpPr/>
          <p:nvPr/>
        </p:nvGrpSpPr>
        <p:grpSpPr>
          <a:xfrm>
            <a:off x="1231277" y="1652522"/>
            <a:ext cx="1986646" cy="360000"/>
            <a:chOff x="1116977" y="1634508"/>
            <a:chExt cx="1986646"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1626798" cy="276999"/>
            </a:xfrm>
            <a:prstGeom prst="rect">
              <a:avLst/>
            </a:prstGeom>
            <a:noFill/>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Built-in NLU model</a:t>
              </a:r>
            </a:p>
          </p:txBody>
        </p:sp>
      </p:grpSp>
      <p:grpSp>
        <p:nvGrpSpPr>
          <p:cNvPr id="205" name="Group 204">
            <a:extLst>
              <a:ext uri="{FF2B5EF4-FFF2-40B4-BE49-F238E27FC236}">
                <a16:creationId xmlns:a16="http://schemas.microsoft.com/office/drawing/2014/main" id="{038AF6CD-3F54-D23A-7CE6-861B155A66AE}"/>
              </a:ext>
            </a:extLst>
          </p:cNvPr>
          <p:cNvGrpSpPr/>
          <p:nvPr/>
        </p:nvGrpSpPr>
        <p:grpSpPr>
          <a:xfrm>
            <a:off x="3642333" y="1652524"/>
            <a:ext cx="2292778" cy="360000"/>
            <a:chOff x="3661383" y="1634510"/>
            <a:chExt cx="2292778"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1932778"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Custom Azure CLU model</a:t>
              </a:r>
            </a:p>
          </p:txBody>
        </p:sp>
      </p:grpSp>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70900" y="1652522"/>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614992" y="1697006"/>
            <a:ext cx="2029914" cy="276999"/>
          </a:xfrm>
          <a:prstGeom prst="rect">
            <a:avLst/>
          </a:prstGeom>
          <a:noFill/>
        </p:spPr>
        <p:txBody>
          <a:bodyPr wrap="square" lIns="91440" tIns="45720" rIns="91440" bIns="45720" anchor="ctr">
            <a:spAutoFit/>
          </a:bodyPr>
          <a:lstStyle>
            <a:defPPr>
              <a:defRPr lang="en-US"/>
            </a:defPPr>
            <a:lvl1pPr marL="447675">
              <a:defRPr sz="12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a:ea typeface="+mn-ea"/>
                <a:cs typeface="+mn-cs"/>
              </a:rPr>
              <a:t>Generative orchestration</a:t>
            </a:r>
            <a:endParaRPr kumimoji="0" lang="en-US" sz="1200" b="0" i="0" u="none" strike="noStrike" kern="1200" cap="none" spc="0" normalizeH="0" baseline="0" noProof="0">
              <a:ln>
                <a:noFill/>
              </a:ln>
              <a:effectLst/>
              <a:uLnTx/>
              <a:uFillTx/>
              <a:latin typeface="Aptos SemiBold" panose="020B0004020202020204" pitchFamily="34" charset="0"/>
              <a:ea typeface="+mn-ea"/>
              <a:cs typeface="+mn-cs"/>
            </a:endParaRPr>
          </a:p>
        </p:txBody>
      </p:sp>
      <p:sp>
        <p:nvSpPr>
          <p:cNvPr id="199" name="TextBox 198">
            <a:extLst>
              <a:ext uri="{FF2B5EF4-FFF2-40B4-BE49-F238E27FC236}">
                <a16:creationId xmlns:a16="http://schemas.microsoft.com/office/drawing/2014/main" id="{85CE4005-2556-AACE-8BCE-61DF01293A68}"/>
              </a:ext>
            </a:extLst>
          </p:cNvPr>
          <p:cNvSpPr txBox="1"/>
          <p:nvPr/>
        </p:nvSpPr>
        <p:spPr>
          <a:xfrm>
            <a:off x="6092480" y="4590388"/>
            <a:ext cx="2448000" cy="1682044"/>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5 messages per topic or action chained in the orchestration.</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Limit of 12</a:t>
            </a:r>
            <a:r>
              <a:rPr lang="en-US" sz="1100"/>
              <a:t>8</a:t>
            </a:r>
            <a:r>
              <a:rPr kumimoji="0" lang="en-US" sz="1100" b="0" i="0" u="none" strike="noStrike" kern="1200" cap="none" spc="0" normalizeH="0" baseline="0" noProof="0">
                <a:ln>
                  <a:noFill/>
                </a:ln>
                <a:effectLst/>
                <a:uLnTx/>
                <a:uFillTx/>
                <a:latin typeface="Aptos" panose="020B0004020202020204" pitchFamily="34" charset="0"/>
                <a:ea typeface="+mn-ea"/>
                <a:cs typeface="+mn-cs"/>
              </a:rPr>
              <a:t> topics and actions allowed for triggering for the orchestration.</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953734" y="4590388"/>
            <a:ext cx="2448000" cy="16977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Cannot be extended.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Slot-filling multiple entities of the same type in the same query requires disambiguation for each (e.g., from and to cities)</a:t>
            </a:r>
          </a:p>
        </p:txBody>
      </p:sp>
      <p:sp>
        <p:nvSpPr>
          <p:cNvPr id="202" name="Text Placeholder 2">
            <a:extLst>
              <a:ext uri="{FF2B5EF4-FFF2-40B4-BE49-F238E27FC236}">
                <a16:creationId xmlns:a16="http://schemas.microsoft.com/office/drawing/2014/main" id="{738ACC9A-DE2E-DCC0-0EDF-6F0F800E3E5D}"/>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Choosing the right option for intent recognition and entity extraction</a:t>
            </a:r>
          </a:p>
        </p:txBody>
      </p:sp>
      <p:grpSp>
        <p:nvGrpSpPr>
          <p:cNvPr id="47" name="Group 46">
            <a:extLst>
              <a:ext uri="{FF2B5EF4-FFF2-40B4-BE49-F238E27FC236}">
                <a16:creationId xmlns:a16="http://schemas.microsoft.com/office/drawing/2014/main" id="{0FCBC7F1-F25F-36A3-39BD-863FFE3837D9}"/>
              </a:ext>
            </a:extLst>
          </p:cNvPr>
          <p:cNvGrpSpPr/>
          <p:nvPr/>
        </p:nvGrpSpPr>
        <p:grpSpPr>
          <a:xfrm>
            <a:off x="538751" y="5321636"/>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27343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B7191-C14F-1704-6109-BAA6A172D6C1}"/>
            </a:ext>
          </a:extLst>
        </p:cNvPr>
        <p:cNvGrpSpPr/>
        <p:nvPr/>
      </p:nvGrpSpPr>
      <p:grpSpPr>
        <a:xfrm>
          <a:off x="0" y="0"/>
          <a:ext cx="0" cy="0"/>
          <a:chOff x="0" y="0"/>
          <a:chExt cx="0" cy="0"/>
        </a:xfrm>
      </p:grpSpPr>
      <p:sp>
        <p:nvSpPr>
          <p:cNvPr id="40" name="TextBox 39">
            <a:extLst>
              <a:ext uri="{FF2B5EF4-FFF2-40B4-BE49-F238E27FC236}">
                <a16:creationId xmlns:a16="http://schemas.microsoft.com/office/drawing/2014/main" id="{E8A423C9-6CAE-7EAD-E6FD-FE6A200CCA47}"/>
              </a:ext>
            </a:extLst>
          </p:cNvPr>
          <p:cNvSpPr txBox="1"/>
          <p:nvPr/>
        </p:nvSpPr>
        <p:spPr>
          <a:xfrm>
            <a:off x="399427" y="1821368"/>
            <a:ext cx="113166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User utterance</a:t>
            </a:r>
          </a:p>
        </p:txBody>
      </p:sp>
      <p:cxnSp>
        <p:nvCxnSpPr>
          <p:cNvPr id="41" name="Straight Arrow Connector 40">
            <a:extLst>
              <a:ext uri="{FF2B5EF4-FFF2-40B4-BE49-F238E27FC236}">
                <a16:creationId xmlns:a16="http://schemas.microsoft.com/office/drawing/2014/main" id="{0C536055-E332-A52D-850A-807DF85C0627}"/>
              </a:ext>
            </a:extLst>
          </p:cNvPr>
          <p:cNvCxnSpPr/>
          <p:nvPr/>
        </p:nvCxnSpPr>
        <p:spPr>
          <a:xfrm>
            <a:off x="1521797" y="2022216"/>
            <a:ext cx="6464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FDCFA15-2453-018D-2701-44E5CE9D9081}"/>
              </a:ext>
            </a:extLst>
          </p:cNvPr>
          <p:cNvSpPr/>
          <p:nvPr/>
        </p:nvSpPr>
        <p:spPr bwMode="auto">
          <a:xfrm>
            <a:off x="2356255" y="4151912"/>
            <a:ext cx="6135476" cy="1109173"/>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 Search over knowledge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Search available knowledge sources and summarize an answer using generative AI if an answer is found.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BA099B43-0AA1-9CC6-8E85-1890F56FDF36}"/>
              </a:ext>
            </a:extLst>
          </p:cNvPr>
          <p:cNvCxnSpPr>
            <a:cxnSpLocks/>
          </p:cNvCxnSpPr>
          <p:nvPr/>
        </p:nvCxnSpPr>
        <p:spPr>
          <a:xfrm>
            <a:off x="4826525" y="2006654"/>
            <a:ext cx="12694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8E5AFF7-9041-DEFF-93E0-02BD6B5B58AB}"/>
              </a:ext>
            </a:extLst>
          </p:cNvPr>
          <p:cNvSpPr/>
          <p:nvPr/>
        </p:nvSpPr>
        <p:spPr bwMode="auto">
          <a:xfrm>
            <a:off x="2361571" y="641748"/>
            <a:ext cx="2360542" cy="2918636"/>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Topic selection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ED30503B-7E0A-199A-7ED9-6477F3A7F862}"/>
              </a:ext>
            </a:extLst>
          </p:cNvPr>
          <p:cNvCxnSpPr>
            <a:cxnSpLocks/>
          </p:cNvCxnSpPr>
          <p:nvPr/>
        </p:nvCxnSpPr>
        <p:spPr>
          <a:xfrm>
            <a:off x="3536526" y="3624184"/>
            <a:ext cx="0" cy="4253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2761DD3-4987-EA9B-6431-B841C4ADC8C4}"/>
              </a:ext>
            </a:extLst>
          </p:cNvPr>
          <p:cNvSpPr/>
          <p:nvPr/>
        </p:nvSpPr>
        <p:spPr bwMode="auto">
          <a:xfrm>
            <a:off x="2356254" y="5784586"/>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System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“Sorry, I didn’t understand that”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5BA3F74D-5F54-13C3-5908-216D65551703}"/>
              </a:ext>
            </a:extLst>
          </p:cNvPr>
          <p:cNvCxnSpPr>
            <a:cxnSpLocks/>
          </p:cNvCxnSpPr>
          <p:nvPr/>
        </p:nvCxnSpPr>
        <p:spPr>
          <a:xfrm>
            <a:off x="3536526" y="5314761"/>
            <a:ext cx="0" cy="4183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BA5232-A420-7DA6-443D-BBFDFEB3CC9A}"/>
              </a:ext>
            </a:extLst>
          </p:cNvPr>
          <p:cNvSpPr/>
          <p:nvPr/>
        </p:nvSpPr>
        <p:spPr bwMode="auto">
          <a:xfrm>
            <a:off x="2493336" y="1194640"/>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49" name="Rectangle 48">
            <a:extLst>
              <a:ext uri="{FF2B5EF4-FFF2-40B4-BE49-F238E27FC236}">
                <a16:creationId xmlns:a16="http://schemas.microsoft.com/office/drawing/2014/main" id="{2A2837CC-2174-F89D-DDEC-0F7A55177B59}"/>
              </a:ext>
            </a:extLst>
          </p:cNvPr>
          <p:cNvSpPr/>
          <p:nvPr/>
        </p:nvSpPr>
        <p:spPr bwMode="auto">
          <a:xfrm>
            <a:off x="2493336" y="1774574"/>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0" name="Rectangle 49">
            <a:extLst>
              <a:ext uri="{FF2B5EF4-FFF2-40B4-BE49-F238E27FC236}">
                <a16:creationId xmlns:a16="http://schemas.microsoft.com/office/drawing/2014/main" id="{5882C980-2E45-7C2D-CE7D-32B442458668}"/>
              </a:ext>
            </a:extLst>
          </p:cNvPr>
          <p:cNvSpPr/>
          <p:nvPr/>
        </p:nvSpPr>
        <p:spPr bwMode="auto">
          <a:xfrm>
            <a:off x="2493336" y="2354508"/>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1" name="Rectangle 50">
            <a:extLst>
              <a:ext uri="{FF2B5EF4-FFF2-40B4-BE49-F238E27FC236}">
                <a16:creationId xmlns:a16="http://schemas.microsoft.com/office/drawing/2014/main" id="{4E0B5412-F424-864D-0318-2B7C6348E1E1}"/>
              </a:ext>
            </a:extLst>
          </p:cNvPr>
          <p:cNvSpPr/>
          <p:nvPr/>
        </p:nvSpPr>
        <p:spPr bwMode="auto">
          <a:xfrm>
            <a:off x="2493336" y="2934442"/>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2" name="Rectangle 51">
            <a:extLst>
              <a:ext uri="{FF2B5EF4-FFF2-40B4-BE49-F238E27FC236}">
                <a16:creationId xmlns:a16="http://schemas.microsoft.com/office/drawing/2014/main" id="{1DFDA6F5-D795-6F1F-7287-4D0867915B3A}"/>
              </a:ext>
            </a:extLst>
          </p:cNvPr>
          <p:cNvSpPr/>
          <p:nvPr/>
        </p:nvSpPr>
        <p:spPr bwMode="auto">
          <a:xfrm>
            <a:off x="6202439" y="881801"/>
            <a:ext cx="2305494" cy="224970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a:p>
            <a:pPr defTabSz="932472" fontAlgn="base">
              <a:spcBef>
                <a:spcPct val="0"/>
              </a:spcBef>
              <a:spcAft>
                <a:spcPct val="0"/>
              </a:spcAft>
            </a:pPr>
            <a:endParaRPr lang="en-US" sz="1600" b="1">
              <a:solidFill>
                <a:schemeClr val="tx1"/>
              </a:solidFill>
              <a:latin typeface="Segoe UI"/>
              <a:cs typeface="Segoe UI" pitchFamily="34" charset="0"/>
            </a:endParaRPr>
          </a:p>
          <a:p>
            <a:pPr defTabSz="932472" fontAlgn="base">
              <a:spcBef>
                <a:spcPct val="0"/>
              </a:spcBef>
              <a:spcAft>
                <a:spcPct val="0"/>
              </a:spcAft>
            </a:pPr>
            <a:r>
              <a:rPr lang="en-US" sz="1600">
                <a:solidFill>
                  <a:schemeClr val="tx1"/>
                </a:solidFill>
                <a:latin typeface="Segoe UI"/>
                <a:cs typeface="Segoe UI" pitchFamily="34" charset="0"/>
              </a:rPr>
              <a:t>Topic is executed as authored by maker, including questions, messages and calls to external data / actions.</a:t>
            </a:r>
          </a:p>
        </p:txBody>
      </p:sp>
      <p:sp>
        <p:nvSpPr>
          <p:cNvPr id="53" name="TextBox 52">
            <a:extLst>
              <a:ext uri="{FF2B5EF4-FFF2-40B4-BE49-F238E27FC236}">
                <a16:creationId xmlns:a16="http://schemas.microsoft.com/office/drawing/2014/main" id="{48930A80-C0B8-E27C-E8D6-641A48D3C9C7}"/>
              </a:ext>
            </a:extLst>
          </p:cNvPr>
          <p:cNvSpPr txBox="1"/>
          <p:nvPr/>
        </p:nvSpPr>
        <p:spPr>
          <a:xfrm>
            <a:off x="3737941" y="3727243"/>
            <a:ext cx="182902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No topic matched</a:t>
            </a:r>
          </a:p>
        </p:txBody>
      </p:sp>
      <p:sp>
        <p:nvSpPr>
          <p:cNvPr id="54" name="TextBox 53">
            <a:extLst>
              <a:ext uri="{FF2B5EF4-FFF2-40B4-BE49-F238E27FC236}">
                <a16:creationId xmlns:a16="http://schemas.microsoft.com/office/drawing/2014/main" id="{09606AC6-EC53-ADDD-78AC-B807B5FCA366}"/>
              </a:ext>
            </a:extLst>
          </p:cNvPr>
          <p:cNvSpPr txBox="1"/>
          <p:nvPr/>
        </p:nvSpPr>
        <p:spPr>
          <a:xfrm>
            <a:off x="3737941" y="5412251"/>
            <a:ext cx="1746119"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No answer found</a:t>
            </a:r>
          </a:p>
        </p:txBody>
      </p:sp>
      <p:sp>
        <p:nvSpPr>
          <p:cNvPr id="55" name="TextBox 54">
            <a:extLst>
              <a:ext uri="{FF2B5EF4-FFF2-40B4-BE49-F238E27FC236}">
                <a16:creationId xmlns:a16="http://schemas.microsoft.com/office/drawing/2014/main" id="{6AFC6626-B96C-D9F8-7509-8AC6B33E399C}"/>
              </a:ext>
            </a:extLst>
          </p:cNvPr>
          <p:cNvSpPr txBox="1"/>
          <p:nvPr/>
        </p:nvSpPr>
        <p:spPr>
          <a:xfrm>
            <a:off x="5045023" y="2145219"/>
            <a:ext cx="88505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Topic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matched</a:t>
            </a:r>
          </a:p>
        </p:txBody>
      </p:sp>
      <p:cxnSp>
        <p:nvCxnSpPr>
          <p:cNvPr id="56" name="Straight Arrow Connector 55">
            <a:extLst>
              <a:ext uri="{FF2B5EF4-FFF2-40B4-BE49-F238E27FC236}">
                <a16:creationId xmlns:a16="http://schemas.microsoft.com/office/drawing/2014/main" id="{9F380420-9811-9AF0-7A01-963C2C095CCA}"/>
              </a:ext>
            </a:extLst>
          </p:cNvPr>
          <p:cNvCxnSpPr>
            <a:cxnSpLocks/>
          </p:cNvCxnSpPr>
          <p:nvPr/>
        </p:nvCxnSpPr>
        <p:spPr>
          <a:xfrm>
            <a:off x="8611524" y="2006654"/>
            <a:ext cx="84082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9F9B366-AD22-517B-15D5-B3181F832231}"/>
              </a:ext>
            </a:extLst>
          </p:cNvPr>
          <p:cNvSpPr/>
          <p:nvPr/>
        </p:nvSpPr>
        <p:spPr bwMode="auto">
          <a:xfrm>
            <a:off x="9617149" y="1748906"/>
            <a:ext cx="2175424" cy="536944"/>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cxnSp>
        <p:nvCxnSpPr>
          <p:cNvPr id="58" name="Straight Arrow Connector 57">
            <a:extLst>
              <a:ext uri="{FF2B5EF4-FFF2-40B4-BE49-F238E27FC236}">
                <a16:creationId xmlns:a16="http://schemas.microsoft.com/office/drawing/2014/main" id="{F2C3CEF7-2B72-65A1-3398-FA2AB08F9513}"/>
              </a:ext>
            </a:extLst>
          </p:cNvPr>
          <p:cNvCxnSpPr>
            <a:cxnSpLocks/>
          </p:cNvCxnSpPr>
          <p:nvPr/>
        </p:nvCxnSpPr>
        <p:spPr>
          <a:xfrm>
            <a:off x="8611524" y="4692224"/>
            <a:ext cx="84082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6A6312E-0901-3727-2C33-FC1EF63B6358}"/>
              </a:ext>
            </a:extLst>
          </p:cNvPr>
          <p:cNvSpPr/>
          <p:nvPr/>
        </p:nvSpPr>
        <p:spPr bwMode="auto">
          <a:xfrm>
            <a:off x="9617149" y="4434476"/>
            <a:ext cx="2175424" cy="536944"/>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60" name="Text Placeholder 1">
            <a:extLst>
              <a:ext uri="{FF2B5EF4-FFF2-40B4-BE49-F238E27FC236}">
                <a16:creationId xmlns:a16="http://schemas.microsoft.com/office/drawing/2014/main" id="{CE75D4B4-DC6C-DDA9-AAB9-6DB96FCE3F1D}"/>
              </a:ext>
            </a:extLst>
          </p:cNvPr>
          <p:cNvSpPr txBox="1">
            <a:spLocks/>
          </p:cNvSpPr>
          <p:nvPr/>
        </p:nvSpPr>
        <p:spPr>
          <a:xfrm>
            <a:off x="0" y="10013"/>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51" normalizeH="0" baseline="0" noProof="0">
                <a:ln w="3175">
                  <a:noFill/>
                </a:ln>
                <a:effectLst/>
                <a:uLnTx/>
                <a:uFillTx/>
                <a:latin typeface="Aptos SemiBold" panose="020B0004020202020204" pitchFamily="34" charset="0"/>
                <a:ea typeface="+mn-ea"/>
                <a:cs typeface="Segoe UI" pitchFamily="34" charset="0"/>
              </a:rPr>
              <a:t>Classic orchestration</a:t>
            </a:r>
            <a:endParaRPr kumimoji="0" lang="en-US" sz="2400" b="0" i="0" u="none" strike="noStrike" kern="1200" cap="none" spc="0" normalizeH="0" baseline="0" noProof="0">
              <a:ln>
                <a:noFill/>
              </a:ln>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962224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 name="Table 2">
            <a:extLst>
              <a:ext uri="{FF2B5EF4-FFF2-40B4-BE49-F238E27FC236}">
                <a16:creationId xmlns:a16="http://schemas.microsoft.com/office/drawing/2014/main" id="{20AA6B57-B346-5F61-2E29-220580C0A2A8}"/>
              </a:ext>
            </a:extLst>
          </p:cNvPr>
          <p:cNvGraphicFramePr>
            <a:graphicFrameLocks noGrp="1"/>
          </p:cNvGraphicFramePr>
          <p:nvPr/>
        </p:nvGraphicFramePr>
        <p:xfrm>
          <a:off x="0" y="1419500"/>
          <a:ext cx="8978608" cy="5448025"/>
        </p:xfrm>
        <a:graphic>
          <a:graphicData uri="http://schemas.openxmlformats.org/drawingml/2006/table">
            <a:tbl>
              <a:tblPr firstRow="1">
                <a:tableStyleId>{8799B23B-EC83-4686-B30A-512413B5E67A}</a:tableStyleId>
              </a:tblPr>
              <a:tblGrid>
                <a:gridCol w="2884304">
                  <a:extLst>
                    <a:ext uri="{9D8B030D-6E8A-4147-A177-3AD203B41FA5}">
                      <a16:colId xmlns:a16="http://schemas.microsoft.com/office/drawing/2014/main" val="3345673983"/>
                    </a:ext>
                  </a:extLst>
                </a:gridCol>
                <a:gridCol w="3068661">
                  <a:extLst>
                    <a:ext uri="{9D8B030D-6E8A-4147-A177-3AD203B41FA5}">
                      <a16:colId xmlns:a16="http://schemas.microsoft.com/office/drawing/2014/main" val="3821226278"/>
                    </a:ext>
                  </a:extLst>
                </a:gridCol>
                <a:gridCol w="3025643">
                  <a:extLst>
                    <a:ext uri="{9D8B030D-6E8A-4147-A177-3AD203B41FA5}">
                      <a16:colId xmlns:a16="http://schemas.microsoft.com/office/drawing/2014/main" val="3618510609"/>
                    </a:ext>
                  </a:extLst>
                </a:gridCol>
              </a:tblGrid>
              <a:tr h="466261">
                <a:tc>
                  <a:txBody>
                    <a:bodyPr/>
                    <a:lstStyle/>
                    <a:p>
                      <a:pPr algn="ctr"/>
                      <a:r>
                        <a:rPr lang="en-US" sz="1200">
                          <a:solidFill>
                            <a:schemeClr val="tx1">
                              <a:lumMod val="95000"/>
                            </a:schemeClr>
                          </a:solidFill>
                        </a:rPr>
                        <a:t>Natural Language Understanding</a:t>
                      </a:r>
                    </a:p>
                    <a:p>
                      <a:pPr algn="ctr"/>
                      <a:r>
                        <a:rPr lang="en-US" sz="1100" b="0">
                          <a:solidFill>
                            <a:schemeClr val="tx1">
                              <a:lumMod val="95000"/>
                            </a:schemeClr>
                          </a:solidFill>
                        </a:rPr>
                        <a:t>Trigger phrases</a:t>
                      </a:r>
                      <a:endParaRPr lang="en-US" sz="1100" b="0">
                        <a:solidFill>
                          <a:schemeClr val="tx1">
                            <a:lumMod val="95000"/>
                          </a:schemeClr>
                        </a:solidFill>
                        <a:latin typeface="Segoe UI" panose="020B0502040204020203" pitchFamily="34" charset="0"/>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“Trigger Phrases” Topics</a:t>
                      </a:r>
                    </a:p>
                    <a:p>
                      <a:pPr marL="0" algn="ctr" defTabSz="914400" rtl="0" eaLnBrk="1" latinLnBrk="0" hangingPunct="1"/>
                      <a:r>
                        <a:rPr lang="en-US" sz="1100" b="0" kern="1200">
                          <a:solidFill>
                            <a:schemeClr val="tx1">
                              <a:lumMod val="95000"/>
                            </a:schemeClr>
                          </a:solidFill>
                        </a:rPr>
                        <a:t>Triggered from trigger phrases or redirects</a:t>
                      </a:r>
                      <a:endParaRPr lang="en-US" sz="1100" b="0" kern="1200">
                        <a:solidFill>
                          <a:schemeClr val="tx1">
                            <a:lumMod val="95000"/>
                          </a:schemeClr>
                        </a:solidFill>
                        <a:latin typeface="Segoe UI" panose="020B0502040204020203" pitchFamily="34" charset="0"/>
                        <a:ea typeface="+mn-ea"/>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tx1">
                              <a:lumMod val="95000"/>
                            </a:schemeClr>
                          </a:solidFill>
                          <a:latin typeface="+mn-lt"/>
                          <a:ea typeface="+mn-ea"/>
                          <a:cs typeface="+mn-cs"/>
                        </a:rPr>
                        <a:t>Explicitly called by topics</a:t>
                      </a:r>
                    </a:p>
                  </a:txBody>
                  <a:tcPr>
                    <a:lnL w="635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4"/>
            <a:ext cx="8591576" cy="602198"/>
          </a:xfrm>
        </p:spPr>
        <p:txBody>
          <a:bodyPr/>
          <a:lstStyle/>
          <a:p>
            <a:r>
              <a:rPr lang="en-US"/>
              <a:t>Topic structure example for disambiguation</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topics triggered by trigger phrases and redirected topics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5988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 example?</a:t>
            </a:r>
          </a:p>
          <a:p>
            <a:pPr marL="85725" defTabSz="914367">
              <a:spcBef>
                <a:spcPts val="300"/>
              </a:spcBef>
              <a:spcAft>
                <a:spcPts val="0"/>
              </a:spcAft>
              <a:buSzTx/>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This example showcases the use of a disambiguation topic. It’s very useful when it’s hard or impossible to be certain of triggering the right topic if the user doesn’t provide enough details in their query. This also prevents triggering a </a:t>
            </a:r>
            <a:r>
              <a:rPr kumimoji="0" lang="en-US" sz="1200" b="0" i="0" u="none" strike="noStrike" kern="1200" cap="none" spc="0" normalizeH="0" baseline="0" noProof="0">
                <a:ln>
                  <a:noFill/>
                </a:ln>
                <a:effectLst/>
                <a:uLnTx/>
                <a:uFillTx/>
              </a:rPr>
              <a:t>multiple topics matched</a:t>
            </a: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 topic that sometime confuse users.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In this example, trigger phrases are </a:t>
            </a:r>
            <a:r>
              <a:rPr lang="en-US" sz="1200">
                <a:latin typeface="Aptos" panose="020B0004020202020204" pitchFamily="34" charset="0"/>
              </a:rPr>
              <a:t>associated to two main topics, that then break down their logic into multiple sub-topics that are called with redirect actions.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Some topics can be called by multiple other topics: that's typically the case with the </a:t>
            </a:r>
            <a:r>
              <a:rPr lang="en-US" sz="1200"/>
              <a:t>End Of Conversation </a:t>
            </a:r>
            <a:r>
              <a:rPr lang="en-US" sz="1200">
                <a:latin typeface="Aptos" panose="020B0004020202020204" pitchFamily="34" charset="0"/>
              </a:rPr>
              <a:t>topic.</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Thanks to slot filling and entity extraction, if a user says "</a:t>
            </a:r>
            <a:r>
              <a:rPr lang="en-US" sz="1200" i="1">
                <a:latin typeface="Aptos" panose="020B0004020202020204" pitchFamily="34" charset="0"/>
              </a:rPr>
              <a:t>I need to unblock my credit card</a:t>
            </a:r>
            <a:r>
              <a:rPr lang="en-US" sz="1200">
                <a:latin typeface="Aptos" panose="020B0004020202020204" pitchFamily="34" charset="0"/>
              </a:rPr>
              <a:t>", the </a:t>
            </a:r>
            <a:r>
              <a:rPr lang="en-US" sz="1200"/>
              <a:t>Card</a:t>
            </a:r>
            <a:r>
              <a:rPr lang="en-US" sz="1200">
                <a:latin typeface="Aptos" panose="020B0004020202020204" pitchFamily="34" charset="0"/>
              </a:rPr>
              <a:t> topic will get triggered and both </a:t>
            </a:r>
            <a:r>
              <a:rPr lang="en-US" sz="1200"/>
              <a:t>Debit/Credit </a:t>
            </a:r>
            <a:r>
              <a:rPr lang="en-US" sz="1200">
                <a:latin typeface="Aptos" panose="020B0004020202020204" pitchFamily="34" charset="0"/>
              </a:rPr>
              <a:t>and </a:t>
            </a:r>
            <a:r>
              <a:rPr lang="en-US" sz="1200"/>
              <a:t>Block/Unblock </a:t>
            </a:r>
            <a:r>
              <a:rPr lang="en-US" sz="1200">
                <a:latin typeface="Aptos" panose="020B0004020202020204" pitchFamily="34" charset="0"/>
              </a:rPr>
              <a:t>questions will be skipped, as the </a:t>
            </a:r>
            <a:r>
              <a:rPr lang="en-US" sz="1200"/>
              <a:t>Card Type </a:t>
            </a:r>
            <a:r>
              <a:rPr lang="en-US" sz="1200">
                <a:latin typeface="Aptos" panose="020B0004020202020204" pitchFamily="34" charset="0"/>
              </a:rPr>
              <a:t>and</a:t>
            </a:r>
            <a:r>
              <a:rPr lang="en-US" sz="1200"/>
              <a:t> Operation Type </a:t>
            </a:r>
            <a:r>
              <a:rPr lang="en-US" sz="1200">
                <a:latin typeface="Aptos" panose="020B0004020202020204" pitchFamily="34" charset="0"/>
              </a:rPr>
              <a:t>will be deduced from the trigger phrase. That way, the appropriate </a:t>
            </a:r>
            <a:r>
              <a:rPr lang="en-US" sz="1200"/>
              <a:t>Credit Card </a:t>
            </a:r>
            <a:r>
              <a:rPr lang="en-US" sz="1200">
                <a:latin typeface="Aptos" panose="020B0004020202020204" pitchFamily="34" charset="0"/>
              </a:rPr>
              <a:t>child topic will automatically be called, without the user providing any additional input or even noticing they went through the disambiguation topic.</a:t>
            </a:r>
          </a:p>
          <a:p>
            <a:pPr marL="285750" indent="-200025" defTabSz="914367">
              <a:spcBef>
                <a:spcPts val="300"/>
              </a:spcBef>
              <a:spcAft>
                <a:spcPts val="0"/>
              </a:spcAft>
              <a:buSzTx/>
              <a:buFont typeface="Arial" panose="020B0604020202020204" pitchFamily="34" charset="0"/>
              <a:buChar char="•"/>
              <a:defRPr/>
            </a:pPr>
            <a:endParaRPr lang="en-US" sz="1200">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Topics best practices</a:t>
            </a:r>
            <a:endParaRPr lang="en-US" sz="1200">
              <a:latin typeface="Aptos" panose="020B0004020202020204" pitchFamily="34" charset="0"/>
            </a:endParaRPr>
          </a:p>
        </p:txBody>
      </p:sp>
      <p:cxnSp>
        <p:nvCxnSpPr>
          <p:cNvPr id="250" name="Connector: Elbow 249">
            <a:extLst>
              <a:ext uri="{FF2B5EF4-FFF2-40B4-BE49-F238E27FC236}">
                <a16:creationId xmlns:a16="http://schemas.microsoft.com/office/drawing/2014/main" id="{0C18F6BE-A563-5194-8715-4788E825314F}"/>
              </a:ext>
            </a:extLst>
          </p:cNvPr>
          <p:cNvCxnSpPr>
            <a:cxnSpLocks/>
          </p:cNvCxnSpPr>
          <p:nvPr/>
        </p:nvCxnSpPr>
        <p:spPr>
          <a:xfrm>
            <a:off x="5417579" y="3043395"/>
            <a:ext cx="996653" cy="252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Lst>
          </p:cNvPr>
          <p:cNvCxnSpPr>
            <a:cxnSpLocks/>
          </p:cNvCxnSpPr>
          <p:nvPr/>
        </p:nvCxnSpPr>
        <p:spPr>
          <a:xfrm flipV="1">
            <a:off x="5417579" y="2297659"/>
            <a:ext cx="999467" cy="612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Lst>
          </p:cNvPr>
          <p:cNvCxnSpPr>
            <a:cxnSpLocks/>
          </p:cNvCxnSpPr>
          <p:nvPr/>
        </p:nvCxnSpPr>
        <p:spPr>
          <a:xfrm flipV="1">
            <a:off x="6425479" y="2459572"/>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Lst>
          </p:cNvPr>
          <p:cNvSpPr/>
          <p:nvPr/>
        </p:nvSpPr>
        <p:spPr>
          <a:xfrm flipH="1">
            <a:off x="6408630" y="2115764"/>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54" name="Graphic 253">
            <a:extLst>
              <a:ext uri="{FF2B5EF4-FFF2-40B4-BE49-F238E27FC236}">
                <a16:creationId xmlns:a16="http://schemas.microsoft.com/office/drawing/2014/main" id="{BDC60AD9-CCBB-B8F1-29C8-F5A17FB9C5A5}"/>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0368" y="2206293"/>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Lst>
          </p:cNvPr>
          <p:cNvGrpSpPr/>
          <p:nvPr/>
        </p:nvGrpSpPr>
        <p:grpSpPr>
          <a:xfrm>
            <a:off x="6628556" y="2625584"/>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Lst>
          </p:cNvPr>
          <p:cNvSpPr/>
          <p:nvPr/>
        </p:nvSpPr>
        <p:spPr>
          <a:xfrm flipH="1">
            <a:off x="6421555" y="3146796"/>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57" name="Graphic 256">
            <a:extLst>
              <a:ext uri="{FF2B5EF4-FFF2-40B4-BE49-F238E27FC236}">
                <a16:creationId xmlns:a16="http://schemas.microsoft.com/office/drawing/2014/main" id="{CCA43D48-21E9-4005-2F2F-FB1C036E737E}"/>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8911" y="3243033"/>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Lst>
          </p:cNvPr>
          <p:cNvGrpSpPr/>
          <p:nvPr/>
        </p:nvGrpSpPr>
        <p:grpSpPr>
          <a:xfrm>
            <a:off x="6625741" y="3648682"/>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Lst>
          </p:cNvPr>
          <p:cNvSpPr/>
          <p:nvPr/>
        </p:nvSpPr>
        <p:spPr>
          <a:xfrm flipH="1">
            <a:off x="6436284" y="4397492"/>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60" name="Graphic 259">
            <a:extLst>
              <a:ext uri="{FF2B5EF4-FFF2-40B4-BE49-F238E27FC236}">
                <a16:creationId xmlns:a16="http://schemas.microsoft.com/office/drawing/2014/main" id="{E9A6DA64-2B81-6811-A826-3AC43189100D}"/>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20917" y="4485151"/>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Lst>
          </p:cNvPr>
          <p:cNvGrpSpPr/>
          <p:nvPr/>
        </p:nvGrpSpPr>
        <p:grpSpPr>
          <a:xfrm>
            <a:off x="6636323" y="4885126"/>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Lst>
          </p:cNvPr>
          <p:cNvCxnSpPr>
            <a:cxnSpLocks/>
          </p:cNvCxnSpPr>
          <p:nvPr/>
        </p:nvCxnSpPr>
        <p:spPr>
          <a:xfrm>
            <a:off x="5417579" y="3672045"/>
            <a:ext cx="1007236" cy="828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Lst>
          </p:cNvPr>
          <p:cNvSpPr/>
          <p:nvPr/>
        </p:nvSpPr>
        <p:spPr>
          <a:xfrm>
            <a:off x="341965" y="2625585"/>
            <a:ext cx="2036892" cy="1320372"/>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Issue with my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Block card </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I need to block my credit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Need help blocking debit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Unblock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Need to unblock credit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Lst>
          </p:cNvPr>
          <p:cNvCxnSpPr>
            <a:cxnSpLocks/>
            <a:stCxn id="263" idx="3"/>
            <a:endCxn id="307" idx="1"/>
          </p:cNvCxnSpPr>
          <p:nvPr/>
        </p:nvCxnSpPr>
        <p:spPr>
          <a:xfrm>
            <a:off x="2378857" y="3285771"/>
            <a:ext cx="1001830" cy="527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Lst>
          </p:cNvPr>
          <p:cNvSpPr/>
          <p:nvPr/>
        </p:nvSpPr>
        <p:spPr>
          <a:xfrm>
            <a:off x="339951" y="5304547"/>
            <a:ext cx="2036892" cy="99381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my nearest bank</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Check branch location</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a bank</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me your nearest location</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Lst>
          </p:cNvPr>
          <p:cNvCxnSpPr>
            <a:cxnSpLocks/>
          </p:cNvCxnSpPr>
          <p:nvPr/>
        </p:nvCxnSpPr>
        <p:spPr>
          <a:xfrm>
            <a:off x="3390214" y="5273808"/>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Lst>
          </p:cNvPr>
          <p:cNvGrpSpPr/>
          <p:nvPr/>
        </p:nvGrpSpPr>
        <p:grpSpPr>
          <a:xfrm>
            <a:off x="3584139" y="5412841"/>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Lst>
          </p:cNvPr>
          <p:cNvSpPr/>
          <p:nvPr/>
        </p:nvSpPr>
        <p:spPr>
          <a:xfrm flipH="1">
            <a:off x="3380687" y="4924397"/>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69" name="Graphic 268">
            <a:extLst>
              <a:ext uri="{FF2B5EF4-FFF2-40B4-BE49-F238E27FC236}">
                <a16:creationId xmlns:a16="http://schemas.microsoft.com/office/drawing/2014/main" id="{8E575C82-DB52-F140-C5BD-AABA6A545D93}"/>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72425" y="5014926"/>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Lst>
          </p:cNvPr>
          <p:cNvGrpSpPr/>
          <p:nvPr/>
        </p:nvGrpSpPr>
        <p:grpSpPr>
          <a:xfrm>
            <a:off x="3584139" y="6340020"/>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Lst>
          </p:cNvPr>
          <p:cNvGrpSpPr/>
          <p:nvPr/>
        </p:nvGrpSpPr>
        <p:grpSpPr>
          <a:xfrm>
            <a:off x="3584139" y="6047415"/>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Message</a:t>
              </a:r>
              <a:endPar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Lst>
          </p:cNvPr>
          <p:cNvSpPr/>
          <p:nvPr/>
        </p:nvSpPr>
        <p:spPr>
          <a:xfrm>
            <a:off x="3584138" y="5728566"/>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Lst>
          </p:cNvPr>
          <p:cNvSpPr/>
          <p:nvPr/>
        </p:nvSpPr>
        <p:spPr>
          <a:xfrm>
            <a:off x="3584139" y="5727911"/>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cxnSp>
        <p:nvCxnSpPr>
          <p:cNvPr id="275" name="Connector: Elbow 274">
            <a:extLst>
              <a:ext uri="{FF2B5EF4-FFF2-40B4-BE49-F238E27FC236}">
                <a16:creationId xmlns:a16="http://schemas.microsoft.com/office/drawing/2014/main" id="{72FEA7F2-6DBA-AAE5-6AB8-FAFAB5289419}"/>
              </a:ext>
            </a:extLst>
          </p:cNvPr>
          <p:cNvCxnSpPr>
            <a:cxnSpLocks/>
          </p:cNvCxnSpPr>
          <p:nvPr/>
        </p:nvCxnSpPr>
        <p:spPr>
          <a:xfrm flipV="1">
            <a:off x="5425997" y="4642926"/>
            <a:ext cx="998818" cy="828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Lst>
          </p:cNvPr>
          <p:cNvCxnSpPr>
            <a:cxnSpLocks/>
            <a:stCxn id="265" idx="3"/>
            <a:endCxn id="270" idx="1"/>
          </p:cNvCxnSpPr>
          <p:nvPr/>
        </p:nvCxnSpPr>
        <p:spPr>
          <a:xfrm>
            <a:off x="2376843" y="5801453"/>
            <a:ext cx="1012262" cy="137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Lst>
          </p:cNvPr>
          <p:cNvCxnSpPr>
            <a:cxnSpLocks/>
          </p:cNvCxnSpPr>
          <p:nvPr/>
        </p:nvCxnSpPr>
        <p:spPr>
          <a:xfrm flipV="1">
            <a:off x="6431082" y="3490730"/>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Lst>
          </p:cNvPr>
          <p:cNvCxnSpPr>
            <a:cxnSpLocks/>
          </p:cNvCxnSpPr>
          <p:nvPr/>
        </p:nvCxnSpPr>
        <p:spPr>
          <a:xfrm flipV="1">
            <a:off x="6432137" y="474737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Lst>
          </p:cNvPr>
          <p:cNvSpPr/>
          <p:nvPr/>
        </p:nvSpPr>
        <p:spPr>
          <a:xfrm>
            <a:off x="6414232" y="3137769"/>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Lst>
          </p:cNvPr>
          <p:cNvSpPr/>
          <p:nvPr/>
        </p:nvSpPr>
        <p:spPr>
          <a:xfrm>
            <a:off x="6424815" y="4383738"/>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Lst>
          </p:cNvPr>
          <p:cNvSpPr/>
          <p:nvPr/>
        </p:nvSpPr>
        <p:spPr>
          <a:xfrm flipH="1">
            <a:off x="6432137" y="564391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82" name="Graphic 281">
            <a:extLst>
              <a:ext uri="{FF2B5EF4-FFF2-40B4-BE49-F238E27FC236}">
                <a16:creationId xmlns:a16="http://schemas.microsoft.com/office/drawing/2014/main" id="{41C1D5D2-DF35-8B7D-02CF-3D5788FCB68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19493" y="5740148"/>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Lst>
          </p:cNvPr>
          <p:cNvGrpSpPr/>
          <p:nvPr/>
        </p:nvGrpSpPr>
        <p:grpSpPr>
          <a:xfrm>
            <a:off x="6636323" y="6145797"/>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Lst>
          </p:cNvPr>
          <p:cNvCxnSpPr>
            <a:cxnSpLocks/>
          </p:cNvCxnSpPr>
          <p:nvPr/>
        </p:nvCxnSpPr>
        <p:spPr>
          <a:xfrm flipV="1">
            <a:off x="6441664" y="5987845"/>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632168" y="5777633"/>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Lst>
          </p:cNvPr>
          <p:cNvCxnSpPr>
            <a:cxnSpLocks/>
          </p:cNvCxnSpPr>
          <p:nvPr/>
        </p:nvCxnSpPr>
        <p:spPr>
          <a:xfrm>
            <a:off x="3381797" y="2373554"/>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Lst>
          </p:cNvPr>
          <p:cNvSpPr/>
          <p:nvPr/>
        </p:nvSpPr>
        <p:spPr>
          <a:xfrm>
            <a:off x="3461784" y="3731565"/>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Lst>
          </p:cNvPr>
          <p:cNvGrpSpPr/>
          <p:nvPr/>
        </p:nvGrpSpPr>
        <p:grpSpPr>
          <a:xfrm>
            <a:off x="3543507" y="2517284"/>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Lst>
          </p:cNvPr>
          <p:cNvGrpSpPr/>
          <p:nvPr/>
        </p:nvGrpSpPr>
        <p:grpSpPr>
          <a:xfrm>
            <a:off x="3543505" y="2805328"/>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Lst>
          </p:cNvPr>
          <p:cNvSpPr/>
          <p:nvPr/>
        </p:nvSpPr>
        <p:spPr>
          <a:xfrm>
            <a:off x="3543507" y="3114586"/>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291" name="Rectangle 290">
            <a:extLst>
              <a:ext uri="{FF2B5EF4-FFF2-40B4-BE49-F238E27FC236}">
                <a16:creationId xmlns:a16="http://schemas.microsoft.com/office/drawing/2014/main" id="{8A7BE751-37D7-623E-9E46-5CBFE3CCBD39}"/>
              </a:ext>
            </a:extLst>
          </p:cNvPr>
          <p:cNvSpPr/>
          <p:nvPr/>
        </p:nvSpPr>
        <p:spPr>
          <a:xfrm>
            <a:off x="3785013" y="3118353"/>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Condition</a:t>
            </a:r>
            <a:endPar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Lst>
          </p:cNvPr>
          <p:cNvSpPr/>
          <p:nvPr/>
        </p:nvSpPr>
        <p:spPr>
          <a:xfrm>
            <a:off x="3540795" y="3114956"/>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3" name="Graphic 292">
            <a:extLst>
              <a:ext uri="{FF2B5EF4-FFF2-40B4-BE49-F238E27FC236}">
                <a16:creationId xmlns:a16="http://schemas.microsoft.com/office/drawing/2014/main" id="{2641F8D0-7F46-2ED5-09D1-354B05A3EE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76383" y="3159427"/>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Lst>
          </p:cNvPr>
          <p:cNvSpPr/>
          <p:nvPr/>
        </p:nvSpPr>
        <p:spPr>
          <a:xfrm>
            <a:off x="4435235" y="3731565"/>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Lst>
          </p:cNvPr>
          <p:cNvSpPr/>
          <p:nvPr/>
        </p:nvSpPr>
        <p:spPr>
          <a:xfrm>
            <a:off x="3460257"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6" name="Graphic 295">
            <a:extLst>
              <a:ext uri="{FF2B5EF4-FFF2-40B4-BE49-F238E27FC236}">
                <a16:creationId xmlns:a16="http://schemas.microsoft.com/office/drawing/2014/main" id="{800D76D9-7203-67D2-8A00-D508D03958B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3768372"/>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Lst>
          </p:cNvPr>
          <p:cNvSpPr/>
          <p:nvPr/>
        </p:nvSpPr>
        <p:spPr>
          <a:xfrm>
            <a:off x="4428150"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8" name="Graphic 297">
            <a:extLst>
              <a:ext uri="{FF2B5EF4-FFF2-40B4-BE49-F238E27FC236}">
                <a16:creationId xmlns:a16="http://schemas.microsoft.com/office/drawing/2014/main" id="{F698C37B-E58C-C998-2B00-833F81EB03B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2565" y="3768372"/>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Lst>
          </p:cNvPr>
          <p:cNvSpPr/>
          <p:nvPr/>
        </p:nvSpPr>
        <p:spPr>
          <a:xfrm flipH="1">
            <a:off x="3372270" y="202414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300" name="Graphic 299">
            <a:extLst>
              <a:ext uri="{FF2B5EF4-FFF2-40B4-BE49-F238E27FC236}">
                <a16:creationId xmlns:a16="http://schemas.microsoft.com/office/drawing/2014/main" id="{DE6EC6E6-C538-DCF0-29C1-8A4CF6F15592}"/>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64008" y="2114671"/>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Lst>
          </p:cNvPr>
          <p:cNvCxnSpPr>
            <a:cxnSpLocks/>
            <a:stCxn id="290" idx="2"/>
            <a:endCxn id="287" idx="0"/>
          </p:cNvCxnSpPr>
          <p:nvPr/>
        </p:nvCxnSpPr>
        <p:spPr>
          <a:xfrm rot="5400000">
            <a:off x="3949288" y="3292909"/>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Lst>
          </p:cNvPr>
          <p:cNvCxnSpPr>
            <a:cxnSpLocks/>
            <a:stCxn id="290" idx="2"/>
            <a:endCxn id="294" idx="0"/>
          </p:cNvCxnSpPr>
          <p:nvPr/>
        </p:nvCxnSpPr>
        <p:spPr>
          <a:xfrm rot="16200000" flipH="1">
            <a:off x="4448442" y="3307921"/>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Lst>
          </p:cNvPr>
          <p:cNvSpPr/>
          <p:nvPr/>
        </p:nvSpPr>
        <p:spPr>
          <a:xfrm>
            <a:off x="3467342" y="4125892"/>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Lst>
          </p:cNvPr>
          <p:cNvSpPr/>
          <p:nvPr/>
        </p:nvSpPr>
        <p:spPr>
          <a:xfrm>
            <a:off x="3460257" y="4125238"/>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05" name="Graphic 304">
            <a:extLst>
              <a:ext uri="{FF2B5EF4-FFF2-40B4-BE49-F238E27FC236}">
                <a16:creationId xmlns:a16="http://schemas.microsoft.com/office/drawing/2014/main" id="{538C1986-CC8B-0825-9AAD-D9476364D0F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4162700"/>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Lst>
          </p:cNvPr>
          <p:cNvCxnSpPr>
            <a:cxnSpLocks/>
          </p:cNvCxnSpPr>
          <p:nvPr/>
        </p:nvCxnSpPr>
        <p:spPr>
          <a:xfrm>
            <a:off x="5425997" y="5662845"/>
            <a:ext cx="998818" cy="180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Lst>
          </p:cNvPr>
          <p:cNvSpPr/>
          <p:nvPr/>
        </p:nvSpPr>
        <p:spPr>
          <a:xfrm>
            <a:off x="3380687" y="2023049"/>
            <a:ext cx="2036892" cy="253599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Card</a:t>
            </a:r>
          </a:p>
        </p:txBody>
      </p:sp>
      <p:pic>
        <p:nvPicPr>
          <p:cNvPr id="308" name="Graphic 307" descr="Robot outline">
            <a:extLst>
              <a:ext uri="{FF2B5EF4-FFF2-40B4-BE49-F238E27FC236}">
                <a16:creationId xmlns:a16="http://schemas.microsoft.com/office/drawing/2014/main" id="{BA33C6CF-CD54-7127-878D-D1B26BCBF20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1676" y="2865993"/>
            <a:ext cx="381176" cy="381176"/>
          </a:xfrm>
          <a:prstGeom prst="rect">
            <a:avLst/>
          </a:prstGeom>
        </p:spPr>
      </p:pic>
      <p:pic>
        <p:nvPicPr>
          <p:cNvPr id="309" name="Graphic 308" descr="Robot outline">
            <a:extLst>
              <a:ext uri="{FF2B5EF4-FFF2-40B4-BE49-F238E27FC236}">
                <a16:creationId xmlns:a16="http://schemas.microsoft.com/office/drawing/2014/main" id="{549B7CD7-2EAA-B2DE-471F-B100846F088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6165" y="5376401"/>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Lst>
          </p:cNvPr>
          <p:cNvSpPr/>
          <p:nvPr/>
        </p:nvSpPr>
        <p:spPr>
          <a:xfrm>
            <a:off x="6417046" y="2114671"/>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Lst>
          </p:cNvPr>
          <p:cNvSpPr/>
          <p:nvPr/>
        </p:nvSpPr>
        <p:spPr>
          <a:xfrm>
            <a:off x="6424815" y="5634884"/>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Lst>
          </p:cNvPr>
          <p:cNvSpPr/>
          <p:nvPr/>
        </p:nvSpPr>
        <p:spPr>
          <a:xfrm>
            <a:off x="3389105" y="4923303"/>
            <a:ext cx="2036892" cy="1783884"/>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Location</a:t>
            </a:r>
          </a:p>
        </p:txBody>
      </p:sp>
    </p:spTree>
    <p:extLst>
      <p:ext uri="{BB962C8B-B14F-4D97-AF65-F5344CB8AC3E}">
        <p14:creationId xmlns:p14="http://schemas.microsoft.com/office/powerpoint/2010/main" val="2334706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a:t>Generative orchestration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Intelligently chain together topics, tools, and knowledge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9751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Actions enables agents with an LLM-powered conversation engine, to trigger connectors, cloud flows, or REST-based APIs and intelligently fill or prompt for missing inputs and with the ability to let the AI summarize the outputs.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Generative orchestration allows to replace Copilot Studio NLU (including Azure CLU) with one based on a large language model, allowing to do multi-intent recognition and advanced entity extraction.</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Copilot Studio agent building experience with generative AI</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How to use plugin actions (video)</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197545124"/>
              </p:ext>
            </p:extLst>
          </p:nvPr>
        </p:nvGraphicFramePr>
        <p:xfrm>
          <a:off x="361951" y="1666779"/>
          <a:ext cx="8334350" cy="4893360"/>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use tools, and if yes, how?</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replace the standard NLU with generative orchestration?</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to perform actions in various systems and letting AI ask for any missing required property for the configured APIs.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Not initially, but generative orchestration will be evaluated for its advanced multi-intent detection (for topics and plugin actions) and multi-entity extraction (even for entities of the same type) compared to traditional natural language understanding capabilities.</a:t>
            </a:r>
          </a:p>
        </p:txBody>
      </p:sp>
    </p:spTree>
    <p:extLst>
      <p:ext uri="{BB962C8B-B14F-4D97-AF65-F5344CB8AC3E}">
        <p14:creationId xmlns:p14="http://schemas.microsoft.com/office/powerpoint/2010/main" val="3188623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E9013-A74E-02AA-100C-46586489C326}"/>
            </a:ext>
          </a:extLst>
        </p:cNvPr>
        <p:cNvGrpSpPr/>
        <p:nvPr/>
      </p:nvGrpSpPr>
      <p:grpSpPr>
        <a:xfrm>
          <a:off x="0" y="0"/>
          <a:ext cx="0" cy="0"/>
          <a:chOff x="0" y="0"/>
          <a:chExt cx="0" cy="0"/>
        </a:xfrm>
      </p:grpSpPr>
      <p:sp>
        <p:nvSpPr>
          <p:cNvPr id="20" name="Text Placeholder 1">
            <a:extLst>
              <a:ext uri="{FF2B5EF4-FFF2-40B4-BE49-F238E27FC236}">
                <a16:creationId xmlns:a16="http://schemas.microsoft.com/office/drawing/2014/main" id="{5CD4A1F4-6437-BA6B-4434-E837F0FD52D5}"/>
              </a:ext>
            </a:extLst>
          </p:cNvPr>
          <p:cNvSpPr txBox="1">
            <a:spLocks/>
          </p:cNvSpPr>
          <p:nvPr/>
        </p:nvSpPr>
        <p:spPr>
          <a:xfrm>
            <a:off x="0" y="0"/>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51" normalizeH="0" baseline="0" noProof="0">
                <a:ln w="3175">
                  <a:noFill/>
                </a:ln>
                <a:effectLst/>
                <a:uLnTx/>
                <a:uFillTx/>
                <a:latin typeface="Aptos SemiBold" panose="020B0004020202020204" pitchFamily="34" charset="0"/>
                <a:ea typeface="+mn-ea"/>
                <a:cs typeface="Segoe UI" panose="020B0502040204020203" pitchFamily="34" charset="0"/>
              </a:rPr>
              <a:t>Generative orchestration</a:t>
            </a:r>
          </a:p>
        </p:txBody>
      </p:sp>
      <p:sp>
        <p:nvSpPr>
          <p:cNvPr id="31" name="TextBox 30">
            <a:extLst>
              <a:ext uri="{FF2B5EF4-FFF2-40B4-BE49-F238E27FC236}">
                <a16:creationId xmlns:a16="http://schemas.microsoft.com/office/drawing/2014/main" id="{FC4CCFEE-E0B9-9F40-01EF-E0D6E230B385}"/>
              </a:ext>
            </a:extLst>
          </p:cNvPr>
          <p:cNvSpPr txBox="1"/>
          <p:nvPr/>
        </p:nvSpPr>
        <p:spPr>
          <a:xfrm>
            <a:off x="399427" y="2019586"/>
            <a:ext cx="1131660"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User utterance</a:t>
            </a:r>
          </a:p>
        </p:txBody>
      </p:sp>
      <p:cxnSp>
        <p:nvCxnSpPr>
          <p:cNvPr id="32" name="Straight Arrow Connector 31">
            <a:extLst>
              <a:ext uri="{FF2B5EF4-FFF2-40B4-BE49-F238E27FC236}">
                <a16:creationId xmlns:a16="http://schemas.microsoft.com/office/drawing/2014/main" id="{B8D7C8E8-2FDA-806C-9987-ED74C3BB64F3}"/>
              </a:ext>
            </a:extLst>
          </p:cNvPr>
          <p:cNvCxnSpPr/>
          <p:nvPr/>
        </p:nvCxnSpPr>
        <p:spPr>
          <a:xfrm>
            <a:off x="1260539" y="2220434"/>
            <a:ext cx="6464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D06CE4-9EFF-AE94-0E8C-6EA5AD5B703F}"/>
              </a:ext>
            </a:extLst>
          </p:cNvPr>
          <p:cNvCxnSpPr>
            <a:cxnSpLocks/>
          </p:cNvCxnSpPr>
          <p:nvPr/>
        </p:nvCxnSpPr>
        <p:spPr>
          <a:xfrm>
            <a:off x="4605406" y="1069275"/>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171A23F-6A5D-1C69-D7AA-69E5847B1A93}"/>
              </a:ext>
            </a:extLst>
          </p:cNvPr>
          <p:cNvSpPr/>
          <p:nvPr/>
        </p:nvSpPr>
        <p:spPr bwMode="auto">
          <a:xfrm>
            <a:off x="2100313" y="839964"/>
            <a:ext cx="2360542" cy="4114805"/>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Plan generation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chemeClr val="tx1"/>
              </a:solidFill>
              <a:effectLst/>
              <a:uLnTx/>
              <a:uFillTx/>
              <a:latin typeface="Segoe UI"/>
              <a:ea typeface="+mn-ea"/>
              <a:cs typeface="+mn-cs"/>
            </a:endParaRPr>
          </a:p>
        </p:txBody>
      </p:sp>
      <p:cxnSp>
        <p:nvCxnSpPr>
          <p:cNvPr id="35" name="Straight Arrow Connector 34">
            <a:extLst>
              <a:ext uri="{FF2B5EF4-FFF2-40B4-BE49-F238E27FC236}">
                <a16:creationId xmlns:a16="http://schemas.microsoft.com/office/drawing/2014/main" id="{39DAABEF-BA50-4DA9-E90D-94C3DA1AD050}"/>
              </a:ext>
            </a:extLst>
          </p:cNvPr>
          <p:cNvCxnSpPr>
            <a:cxnSpLocks/>
          </p:cNvCxnSpPr>
          <p:nvPr/>
        </p:nvCxnSpPr>
        <p:spPr>
          <a:xfrm>
            <a:off x="3269952" y="5061096"/>
            <a:ext cx="0" cy="4837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4E40535-09AD-26AF-36DD-431BEB541323}"/>
              </a:ext>
            </a:extLst>
          </p:cNvPr>
          <p:cNvSpPr/>
          <p:nvPr/>
        </p:nvSpPr>
        <p:spPr bwMode="auto">
          <a:xfrm>
            <a:off x="2100313" y="5661795"/>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System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“Sorry, I didn’t understand that”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BD52DF6-4242-102E-8A6B-4EC6CA09470F}"/>
              </a:ext>
            </a:extLst>
          </p:cNvPr>
          <p:cNvSpPr/>
          <p:nvPr/>
        </p:nvSpPr>
        <p:spPr bwMode="auto">
          <a:xfrm>
            <a:off x="2232078" y="1392858"/>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38" name="Rectangle 37">
            <a:extLst>
              <a:ext uri="{FF2B5EF4-FFF2-40B4-BE49-F238E27FC236}">
                <a16:creationId xmlns:a16="http://schemas.microsoft.com/office/drawing/2014/main" id="{E7EDAE4C-90D3-BA39-1530-52622A208EFE}"/>
              </a:ext>
            </a:extLst>
          </p:cNvPr>
          <p:cNvSpPr/>
          <p:nvPr/>
        </p:nvSpPr>
        <p:spPr bwMode="auto">
          <a:xfrm>
            <a:off x="2232078" y="1972792"/>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39" name="Rectangle 38">
            <a:extLst>
              <a:ext uri="{FF2B5EF4-FFF2-40B4-BE49-F238E27FC236}">
                <a16:creationId xmlns:a16="http://schemas.microsoft.com/office/drawing/2014/main" id="{BC469FE0-DFD6-D993-F28A-683E1B5311F3}"/>
              </a:ext>
            </a:extLst>
          </p:cNvPr>
          <p:cNvSpPr/>
          <p:nvPr/>
        </p:nvSpPr>
        <p:spPr bwMode="auto">
          <a:xfrm>
            <a:off x="2232078" y="2552726"/>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Tool</a:t>
            </a:r>
          </a:p>
        </p:txBody>
      </p:sp>
      <p:sp>
        <p:nvSpPr>
          <p:cNvPr id="60" name="Rectangle 59">
            <a:extLst>
              <a:ext uri="{FF2B5EF4-FFF2-40B4-BE49-F238E27FC236}">
                <a16:creationId xmlns:a16="http://schemas.microsoft.com/office/drawing/2014/main" id="{D954A566-3252-D365-1073-C449AC64C512}"/>
              </a:ext>
            </a:extLst>
          </p:cNvPr>
          <p:cNvSpPr/>
          <p:nvPr/>
        </p:nvSpPr>
        <p:spPr bwMode="auto">
          <a:xfrm>
            <a:off x="2232078" y="3132660"/>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Tool</a:t>
            </a:r>
          </a:p>
        </p:txBody>
      </p:sp>
      <p:sp>
        <p:nvSpPr>
          <p:cNvPr id="61" name="Rectangle 60">
            <a:extLst>
              <a:ext uri="{FF2B5EF4-FFF2-40B4-BE49-F238E27FC236}">
                <a16:creationId xmlns:a16="http://schemas.microsoft.com/office/drawing/2014/main" id="{D146FBAF-4D16-22F9-2178-4578BC94B682}"/>
              </a:ext>
            </a:extLst>
          </p:cNvPr>
          <p:cNvSpPr/>
          <p:nvPr/>
        </p:nvSpPr>
        <p:spPr bwMode="auto">
          <a:xfrm>
            <a:off x="7208630" y="778263"/>
            <a:ext cx="2399435" cy="552893"/>
          </a:xfrm>
          <a:prstGeom prst="rect">
            <a:avLst/>
          </a:prstGeom>
          <a:solidFill>
            <a:schemeClr val="bg2"/>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mn-ea"/>
                <a:cs typeface="Segoe UI" pitchFamily="34" charset="0"/>
              </a:rPr>
              <a:t>Topic</a:t>
            </a:r>
          </a:p>
        </p:txBody>
      </p:sp>
      <p:sp>
        <p:nvSpPr>
          <p:cNvPr id="62" name="TextBox 61">
            <a:extLst>
              <a:ext uri="{FF2B5EF4-FFF2-40B4-BE49-F238E27FC236}">
                <a16:creationId xmlns:a16="http://schemas.microsoft.com/office/drawing/2014/main" id="{6D548EE3-EAC2-83E2-931B-AA0BE752CD31}"/>
              </a:ext>
            </a:extLst>
          </p:cNvPr>
          <p:cNvSpPr txBox="1"/>
          <p:nvPr/>
        </p:nvSpPr>
        <p:spPr>
          <a:xfrm>
            <a:off x="4791688" y="1331230"/>
            <a:ext cx="208610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One or more tools / topics / knowledge matched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A plan is generated using </a:t>
            </a:r>
            <a:r>
              <a:rPr lang="en-US" sz="1800">
                <a:latin typeface="Segoe UI"/>
              </a:rPr>
              <a:t>tools</a:t>
            </a:r>
            <a:r>
              <a:rPr kumimoji="0" lang="en-US" sz="1800" b="0" i="0" u="none" strike="noStrike" kern="1200" cap="none" spc="0" normalizeH="0" baseline="0" noProof="0">
                <a:ln>
                  <a:noFill/>
                </a:ln>
                <a:effectLst/>
                <a:uLnTx/>
                <a:uFillTx/>
                <a:latin typeface="Segoe UI"/>
                <a:ea typeface="+mn-ea"/>
                <a:cs typeface="+mn-cs"/>
              </a:rPr>
              <a:t> / knowledge / topics</a:t>
            </a:r>
          </a:p>
        </p:txBody>
      </p:sp>
      <p:sp>
        <p:nvSpPr>
          <p:cNvPr id="63" name="Rectangle 62">
            <a:extLst>
              <a:ext uri="{FF2B5EF4-FFF2-40B4-BE49-F238E27FC236}">
                <a16:creationId xmlns:a16="http://schemas.microsoft.com/office/drawing/2014/main" id="{92F2311C-F13D-6611-247A-CE3D42E0913B}"/>
              </a:ext>
            </a:extLst>
          </p:cNvPr>
          <p:cNvSpPr/>
          <p:nvPr/>
        </p:nvSpPr>
        <p:spPr bwMode="auto">
          <a:xfrm>
            <a:off x="7247525" y="1627552"/>
            <a:ext cx="2360541" cy="2364974"/>
          </a:xfrm>
          <a:prstGeom prst="rect">
            <a:avLst/>
          </a:prstGeom>
          <a:solidFill>
            <a:schemeClr val="bg2"/>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Tool</a:t>
            </a: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CE99634C-77EC-E76B-93FC-99AF1B7F69DA}"/>
              </a:ext>
            </a:extLst>
          </p:cNvPr>
          <p:cNvSpPr/>
          <p:nvPr/>
        </p:nvSpPr>
        <p:spPr bwMode="auto">
          <a:xfrm>
            <a:off x="7361031" y="2084501"/>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Slot filling</a:t>
            </a:r>
          </a:p>
        </p:txBody>
      </p:sp>
      <p:sp>
        <p:nvSpPr>
          <p:cNvPr id="65" name="Rectangle 64">
            <a:extLst>
              <a:ext uri="{FF2B5EF4-FFF2-40B4-BE49-F238E27FC236}">
                <a16:creationId xmlns:a16="http://schemas.microsoft.com/office/drawing/2014/main" id="{3B17F4D3-46A3-8551-AF62-744FD55B9D04}"/>
              </a:ext>
            </a:extLst>
          </p:cNvPr>
          <p:cNvSpPr/>
          <p:nvPr/>
        </p:nvSpPr>
        <p:spPr bwMode="auto">
          <a:xfrm>
            <a:off x="7361031" y="2676029"/>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Execution</a:t>
            </a:r>
          </a:p>
        </p:txBody>
      </p:sp>
      <p:sp>
        <p:nvSpPr>
          <p:cNvPr id="66" name="Rectangle 65">
            <a:extLst>
              <a:ext uri="{FF2B5EF4-FFF2-40B4-BE49-F238E27FC236}">
                <a16:creationId xmlns:a16="http://schemas.microsoft.com/office/drawing/2014/main" id="{45727E91-84AC-A750-106C-219B08E621F5}"/>
              </a:ext>
            </a:extLst>
          </p:cNvPr>
          <p:cNvSpPr/>
          <p:nvPr/>
        </p:nvSpPr>
        <p:spPr bwMode="auto">
          <a:xfrm>
            <a:off x="7361031" y="3259040"/>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Response</a:t>
            </a:r>
          </a:p>
        </p:txBody>
      </p:sp>
      <p:cxnSp>
        <p:nvCxnSpPr>
          <p:cNvPr id="67" name="Straight Arrow Connector 66">
            <a:extLst>
              <a:ext uri="{FF2B5EF4-FFF2-40B4-BE49-F238E27FC236}">
                <a16:creationId xmlns:a16="http://schemas.microsoft.com/office/drawing/2014/main" id="{F7295E74-9C14-206C-71C3-B16923E87F5B}"/>
              </a:ext>
            </a:extLst>
          </p:cNvPr>
          <p:cNvCxnSpPr>
            <a:cxnSpLocks/>
          </p:cNvCxnSpPr>
          <p:nvPr/>
        </p:nvCxnSpPr>
        <p:spPr>
          <a:xfrm>
            <a:off x="4605406" y="3604892"/>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7D2579A-33C3-CE48-2D68-CE7A3F8ABD6E}"/>
              </a:ext>
            </a:extLst>
          </p:cNvPr>
          <p:cNvSpPr/>
          <p:nvPr/>
        </p:nvSpPr>
        <p:spPr bwMode="auto">
          <a:xfrm>
            <a:off x="2232078" y="3703699"/>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Knowledge</a:t>
            </a:r>
          </a:p>
        </p:txBody>
      </p:sp>
      <p:sp>
        <p:nvSpPr>
          <p:cNvPr id="69" name="Rectangle 68">
            <a:extLst>
              <a:ext uri="{FF2B5EF4-FFF2-40B4-BE49-F238E27FC236}">
                <a16:creationId xmlns:a16="http://schemas.microsoft.com/office/drawing/2014/main" id="{38091A2D-353F-C910-447E-9AC6E4B60974}"/>
              </a:ext>
            </a:extLst>
          </p:cNvPr>
          <p:cNvSpPr/>
          <p:nvPr/>
        </p:nvSpPr>
        <p:spPr bwMode="auto">
          <a:xfrm>
            <a:off x="2232078" y="4283633"/>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Knowledge</a:t>
            </a:r>
          </a:p>
        </p:txBody>
      </p:sp>
      <p:cxnSp>
        <p:nvCxnSpPr>
          <p:cNvPr id="70" name="Straight Arrow Connector 69">
            <a:extLst>
              <a:ext uri="{FF2B5EF4-FFF2-40B4-BE49-F238E27FC236}">
                <a16:creationId xmlns:a16="http://schemas.microsoft.com/office/drawing/2014/main" id="{92B7F9D6-8626-ED0E-40CB-D4B158F02000}"/>
              </a:ext>
            </a:extLst>
          </p:cNvPr>
          <p:cNvCxnSpPr>
            <a:cxnSpLocks/>
          </p:cNvCxnSpPr>
          <p:nvPr/>
        </p:nvCxnSpPr>
        <p:spPr>
          <a:xfrm>
            <a:off x="4605406" y="4315668"/>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E5AB8F0C-9B36-A307-C81C-9CAB70AF39F6}"/>
              </a:ext>
            </a:extLst>
          </p:cNvPr>
          <p:cNvSpPr/>
          <p:nvPr/>
        </p:nvSpPr>
        <p:spPr bwMode="auto">
          <a:xfrm>
            <a:off x="7247525" y="4177594"/>
            <a:ext cx="2360541" cy="2364974"/>
          </a:xfrm>
          <a:prstGeom prst="rect">
            <a:avLst/>
          </a:prstGeom>
          <a:solidFill>
            <a:schemeClr val="bg2"/>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Knowledge</a:t>
            </a: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709CB619-72C7-ACA2-1944-2E9E89B667C6}"/>
              </a:ext>
            </a:extLst>
          </p:cNvPr>
          <p:cNvSpPr/>
          <p:nvPr/>
        </p:nvSpPr>
        <p:spPr bwMode="auto">
          <a:xfrm>
            <a:off x="7380849" y="4659475"/>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Search</a:t>
            </a:r>
          </a:p>
        </p:txBody>
      </p:sp>
      <p:sp>
        <p:nvSpPr>
          <p:cNvPr id="73" name="Rectangle 72">
            <a:extLst>
              <a:ext uri="{FF2B5EF4-FFF2-40B4-BE49-F238E27FC236}">
                <a16:creationId xmlns:a16="http://schemas.microsoft.com/office/drawing/2014/main" id="{39F03A18-95AD-13B3-68E0-A6E9ABF691A7}"/>
              </a:ext>
            </a:extLst>
          </p:cNvPr>
          <p:cNvSpPr/>
          <p:nvPr/>
        </p:nvSpPr>
        <p:spPr bwMode="auto">
          <a:xfrm>
            <a:off x="7380849" y="5251034"/>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Summarize</a:t>
            </a:r>
          </a:p>
        </p:txBody>
      </p:sp>
      <p:sp>
        <p:nvSpPr>
          <p:cNvPr id="74" name="Rectangle 73">
            <a:extLst>
              <a:ext uri="{FF2B5EF4-FFF2-40B4-BE49-F238E27FC236}">
                <a16:creationId xmlns:a16="http://schemas.microsoft.com/office/drawing/2014/main" id="{425AA0AE-20F3-BDDA-7D84-5E3A339BC617}"/>
              </a:ext>
            </a:extLst>
          </p:cNvPr>
          <p:cNvSpPr/>
          <p:nvPr/>
        </p:nvSpPr>
        <p:spPr bwMode="auto">
          <a:xfrm>
            <a:off x="7380849" y="5842593"/>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Citations</a:t>
            </a:r>
          </a:p>
        </p:txBody>
      </p:sp>
      <p:sp>
        <p:nvSpPr>
          <p:cNvPr id="75" name="Rectangle 74">
            <a:extLst>
              <a:ext uri="{FF2B5EF4-FFF2-40B4-BE49-F238E27FC236}">
                <a16:creationId xmlns:a16="http://schemas.microsoft.com/office/drawing/2014/main" id="{F5E2A7B7-2610-6657-D274-1FA6A25E1052}"/>
              </a:ext>
            </a:extLst>
          </p:cNvPr>
          <p:cNvSpPr/>
          <p:nvPr/>
        </p:nvSpPr>
        <p:spPr bwMode="auto">
          <a:xfrm>
            <a:off x="10154435" y="1951688"/>
            <a:ext cx="1648675" cy="3215735"/>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Unified 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A message is generated to answer a user’s question using the outputs from all tools / knowledge / topics in the plan.</a:t>
            </a:r>
          </a:p>
        </p:txBody>
      </p:sp>
      <p:cxnSp>
        <p:nvCxnSpPr>
          <p:cNvPr id="76" name="Straight Arrow Connector 75">
            <a:extLst>
              <a:ext uri="{FF2B5EF4-FFF2-40B4-BE49-F238E27FC236}">
                <a16:creationId xmlns:a16="http://schemas.microsoft.com/office/drawing/2014/main" id="{86074EC4-9D87-B718-864E-BDA4862CB688}"/>
              </a:ext>
            </a:extLst>
          </p:cNvPr>
          <p:cNvCxnSpPr>
            <a:cxnSpLocks/>
            <a:endCxn id="75" idx="1"/>
          </p:cNvCxnSpPr>
          <p:nvPr/>
        </p:nvCxnSpPr>
        <p:spPr>
          <a:xfrm>
            <a:off x="9674868" y="3559556"/>
            <a:ext cx="4795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8AE016F-CDDF-B86F-711A-E07DA22E8BB1}"/>
              </a:ext>
            </a:extLst>
          </p:cNvPr>
          <p:cNvCxnSpPr>
            <a:cxnSpLocks/>
            <a:stCxn id="61" idx="3"/>
            <a:endCxn id="75" idx="0"/>
          </p:cNvCxnSpPr>
          <p:nvPr/>
        </p:nvCxnSpPr>
        <p:spPr>
          <a:xfrm>
            <a:off x="9608065" y="1054710"/>
            <a:ext cx="1370708" cy="89697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9DE7C9D3-3DEA-2054-E9CC-F6F649F8DAD6}"/>
              </a:ext>
            </a:extLst>
          </p:cNvPr>
          <p:cNvCxnSpPr>
            <a:cxnSpLocks/>
            <a:endCxn id="75" idx="2"/>
          </p:cNvCxnSpPr>
          <p:nvPr/>
        </p:nvCxnSpPr>
        <p:spPr>
          <a:xfrm flipV="1">
            <a:off x="9608065" y="5167423"/>
            <a:ext cx="1370708" cy="67516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61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FD3F9-6B6F-911C-C1AB-80C7C04D670D}"/>
            </a:ext>
          </a:extLst>
        </p:cNvPr>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FD9C6D44-8FB9-9ED7-365D-F8564A582910}"/>
              </a:ext>
            </a:extLst>
          </p:cNvPr>
          <p:cNvSpPr/>
          <p:nvPr/>
        </p:nvSpPr>
        <p:spPr>
          <a:xfrm>
            <a:off x="6039160" y="884259"/>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40" name="Rectangle: Rounded Corners 39">
            <a:extLst>
              <a:ext uri="{FF2B5EF4-FFF2-40B4-BE49-F238E27FC236}">
                <a16:creationId xmlns:a16="http://schemas.microsoft.com/office/drawing/2014/main" id="{CA8098E6-BF88-383B-E820-0E0E6BB67631}"/>
              </a:ext>
            </a:extLst>
          </p:cNvPr>
          <p:cNvSpPr/>
          <p:nvPr/>
        </p:nvSpPr>
        <p:spPr>
          <a:xfrm>
            <a:off x="526561" y="884259"/>
            <a:ext cx="5082239" cy="835286"/>
          </a:xfrm>
          <a:prstGeom prst="roundRect">
            <a:avLst>
              <a:gd name="adj" fmla="val 6297"/>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WHEN to call topics and actions</a:t>
            </a:r>
          </a:p>
        </p:txBody>
      </p:sp>
      <p:sp>
        <p:nvSpPr>
          <p:cNvPr id="14" name="Title 13">
            <a:extLst>
              <a:ext uri="{FF2B5EF4-FFF2-40B4-BE49-F238E27FC236}">
                <a16:creationId xmlns:a16="http://schemas.microsoft.com/office/drawing/2014/main" id="{7770EEC9-C82D-4C63-C6C8-5D45724CF76F}"/>
              </a:ext>
            </a:extLst>
          </p:cNvPr>
          <p:cNvSpPr>
            <a:spLocks noGrp="1"/>
          </p:cNvSpPr>
          <p:nvPr>
            <p:ph type="title"/>
          </p:nvPr>
        </p:nvSpPr>
        <p:spPr>
          <a:xfrm>
            <a:off x="529900" y="201374"/>
            <a:ext cx="11018520" cy="492443"/>
          </a:xfrm>
        </p:spPr>
        <p:txBody>
          <a:bodyPr/>
          <a:lstStyle/>
          <a:p>
            <a:r>
              <a:rPr lang="en-IL" sz="3200"/>
              <a:t>How are tools/topics orchestrated?</a:t>
            </a:r>
          </a:p>
        </p:txBody>
      </p:sp>
      <p:sp>
        <p:nvSpPr>
          <p:cNvPr id="29" name="Rectangle: Rounded Corners 41">
            <a:extLst>
              <a:ext uri="{FF2B5EF4-FFF2-40B4-BE49-F238E27FC236}">
                <a16:creationId xmlns:a16="http://schemas.microsoft.com/office/drawing/2014/main" id="{BF8D4CCD-10B0-2F25-F970-C2775D62A517}"/>
              </a:ext>
            </a:extLst>
          </p:cNvPr>
          <p:cNvSpPr/>
          <p:nvPr/>
        </p:nvSpPr>
        <p:spPr>
          <a:xfrm>
            <a:off x="526561" y="1846652"/>
            <a:ext cx="5080464" cy="793990"/>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WHEN knowledge should be used (*)</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30" name="Rectangle: Rounded Corners 41">
            <a:extLst>
              <a:ext uri="{FF2B5EF4-FFF2-40B4-BE49-F238E27FC236}">
                <a16:creationId xmlns:a16="http://schemas.microsoft.com/office/drawing/2014/main" id="{4A43E340-CADE-4CA9-3E7B-1F6725914A3F}"/>
              </a:ext>
            </a:extLst>
          </p:cNvPr>
          <p:cNvSpPr/>
          <p:nvPr/>
        </p:nvSpPr>
        <p:spPr>
          <a:xfrm>
            <a:off x="526561" y="2767186"/>
            <a:ext cx="5080461" cy="835286"/>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response formatting</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5141D736-2395-067B-F01F-611BD51C7CA0}"/>
              </a:ext>
            </a:extLst>
          </p:cNvPr>
          <p:cNvSpPr txBox="1"/>
          <p:nvPr/>
        </p:nvSpPr>
        <p:spPr>
          <a:xfrm>
            <a:off x="526561" y="5690831"/>
            <a:ext cx="3281953" cy="307777"/>
          </a:xfrm>
          <a:prstGeom prst="rect">
            <a:avLst/>
          </a:prstGeom>
          <a:noFill/>
        </p:spPr>
        <p:txBody>
          <a:bodyPr wrap="square">
            <a:spAutoFit/>
          </a:bodyPr>
          <a:lstStyle/>
          <a:p>
            <a:pPr marL="0" marR="0" lvl="0" indent="0" algn="l"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 But not specific sources</a:t>
            </a:r>
          </a:p>
        </p:txBody>
      </p:sp>
      <p:sp>
        <p:nvSpPr>
          <p:cNvPr id="6" name="Rectangle: Rounded Corners 42">
            <a:extLst>
              <a:ext uri="{FF2B5EF4-FFF2-40B4-BE49-F238E27FC236}">
                <a16:creationId xmlns:a16="http://schemas.microsoft.com/office/drawing/2014/main" id="{4C1EAD65-4B76-FABD-04AF-810CAE959DFD}"/>
              </a:ext>
            </a:extLst>
          </p:cNvPr>
          <p:cNvSpPr/>
          <p:nvPr/>
        </p:nvSpPr>
        <p:spPr>
          <a:xfrm>
            <a:off x="8421516" y="884259"/>
            <a:ext cx="3012493"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Topics/Tools</a:t>
            </a:r>
          </a:p>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Names and Descriptions</a:t>
            </a:r>
          </a:p>
        </p:txBody>
      </p:sp>
      <p:sp>
        <p:nvSpPr>
          <p:cNvPr id="15" name="Rectangle: Rounded Corners 41">
            <a:extLst>
              <a:ext uri="{FF2B5EF4-FFF2-40B4-BE49-F238E27FC236}">
                <a16:creationId xmlns:a16="http://schemas.microsoft.com/office/drawing/2014/main" id="{6F9F0C54-89B6-B2D8-772C-6BB18EC0E9B6}"/>
              </a:ext>
            </a:extLst>
          </p:cNvPr>
          <p:cNvSpPr/>
          <p:nvPr/>
        </p:nvSpPr>
        <p:spPr>
          <a:xfrm>
            <a:off x="526561" y="3790573"/>
            <a:ext cx="5080447" cy="836663"/>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populating inputs/outputs (slot filling)</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18" name="Rectangle: Rounded Corners 42">
            <a:extLst>
              <a:ext uri="{FF2B5EF4-FFF2-40B4-BE49-F238E27FC236}">
                <a16:creationId xmlns:a16="http://schemas.microsoft.com/office/drawing/2014/main" id="{C757AF28-60A0-BF06-B716-99D055D8BD1E}"/>
              </a:ext>
            </a:extLst>
          </p:cNvPr>
          <p:cNvSpPr/>
          <p:nvPr/>
        </p:nvSpPr>
        <p:spPr>
          <a:xfrm>
            <a:off x="6039160" y="1820422"/>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19" name="Rectangle: Rounded Corners 42">
            <a:extLst>
              <a:ext uri="{FF2B5EF4-FFF2-40B4-BE49-F238E27FC236}">
                <a16:creationId xmlns:a16="http://schemas.microsoft.com/office/drawing/2014/main" id="{2A8671FC-FAC7-2DFC-3966-54416CC55E54}"/>
              </a:ext>
            </a:extLst>
          </p:cNvPr>
          <p:cNvSpPr/>
          <p:nvPr/>
        </p:nvSpPr>
        <p:spPr>
          <a:xfrm>
            <a:off x="6039160" y="2739946"/>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20" name="Rectangle: Rounded Corners 42">
            <a:extLst>
              <a:ext uri="{FF2B5EF4-FFF2-40B4-BE49-F238E27FC236}">
                <a16:creationId xmlns:a16="http://schemas.microsoft.com/office/drawing/2014/main" id="{2205BE12-3D74-644F-CE4F-495DF3F675CE}"/>
              </a:ext>
            </a:extLst>
          </p:cNvPr>
          <p:cNvSpPr/>
          <p:nvPr/>
        </p:nvSpPr>
        <p:spPr>
          <a:xfrm>
            <a:off x="8421517" y="2739946"/>
            <a:ext cx="3012493"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Generative Answers Instructions</a:t>
            </a:r>
          </a:p>
        </p:txBody>
      </p:sp>
      <p:sp>
        <p:nvSpPr>
          <p:cNvPr id="21" name="Rectangle: Rounded Corners 42">
            <a:extLst>
              <a:ext uri="{FF2B5EF4-FFF2-40B4-BE49-F238E27FC236}">
                <a16:creationId xmlns:a16="http://schemas.microsoft.com/office/drawing/2014/main" id="{4EE21D0F-7CB5-0E9E-6835-85A6FC06D4E0}"/>
              </a:ext>
            </a:extLst>
          </p:cNvPr>
          <p:cNvSpPr/>
          <p:nvPr/>
        </p:nvSpPr>
        <p:spPr>
          <a:xfrm>
            <a:off x="6039166" y="3791950"/>
            <a:ext cx="5394844"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Input/Output descriptions</a:t>
            </a:r>
          </a:p>
        </p:txBody>
      </p:sp>
      <p:sp>
        <p:nvSpPr>
          <p:cNvPr id="22" name="Rectangle: Rounded Corners 41">
            <a:extLst>
              <a:ext uri="{FF2B5EF4-FFF2-40B4-BE49-F238E27FC236}">
                <a16:creationId xmlns:a16="http://schemas.microsoft.com/office/drawing/2014/main" id="{AD39E484-04AD-C036-CE32-2C6C0DADB72C}"/>
              </a:ext>
            </a:extLst>
          </p:cNvPr>
          <p:cNvSpPr/>
          <p:nvPr/>
        </p:nvSpPr>
        <p:spPr>
          <a:xfrm>
            <a:off x="526561" y="4817678"/>
            <a:ext cx="5080447" cy="836663"/>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which knowledge sources to use</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23" name="Rectangle: Rounded Corners 42">
            <a:extLst>
              <a:ext uri="{FF2B5EF4-FFF2-40B4-BE49-F238E27FC236}">
                <a16:creationId xmlns:a16="http://schemas.microsoft.com/office/drawing/2014/main" id="{4F9A82A6-89D0-5F69-8C07-B3EA407E4E51}"/>
              </a:ext>
            </a:extLst>
          </p:cNvPr>
          <p:cNvSpPr/>
          <p:nvPr/>
        </p:nvSpPr>
        <p:spPr>
          <a:xfrm>
            <a:off x="6039166" y="4855545"/>
            <a:ext cx="5394844"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Knowledge source descriptions (**)</a:t>
            </a:r>
          </a:p>
        </p:txBody>
      </p:sp>
      <p:sp>
        <p:nvSpPr>
          <p:cNvPr id="3" name="TextBox 2">
            <a:extLst>
              <a:ext uri="{FF2B5EF4-FFF2-40B4-BE49-F238E27FC236}">
                <a16:creationId xmlns:a16="http://schemas.microsoft.com/office/drawing/2014/main" id="{00874478-35AB-E095-CE45-E336468E6F03}"/>
              </a:ext>
            </a:extLst>
          </p:cNvPr>
          <p:cNvSpPr txBox="1"/>
          <p:nvPr/>
        </p:nvSpPr>
        <p:spPr>
          <a:xfrm>
            <a:off x="526561" y="5973741"/>
            <a:ext cx="6097280" cy="307777"/>
          </a:xfrm>
          <a:prstGeom prst="rect">
            <a:avLst/>
          </a:prstGeom>
          <a:noFill/>
        </p:spPr>
        <p:txBody>
          <a:bodyPr wrap="square">
            <a:spAutoFit/>
          </a:bodyPr>
          <a:lstStyle>
            <a:defPPr>
              <a:defRPr lang="en-US"/>
            </a:defPPr>
            <a:lvl1pPr marR="0" lvl="0" indent="0" defTabSz="760067" fontAlgn="base">
              <a:lnSpc>
                <a:spcPct val="100000"/>
              </a:lnSpc>
              <a:spcBef>
                <a:spcPct val="0"/>
              </a:spcBef>
              <a:spcAft>
                <a:spcPct val="0"/>
              </a:spcAft>
              <a:buClrTx/>
              <a:buSzTx/>
              <a:buFontTx/>
              <a:buNone/>
              <a:tabLst>
                <a:tab pos="750370" algn="l"/>
              </a:tabLst>
              <a:defRPr sz="1400">
                <a:ln w="3175">
                  <a:noFill/>
                </a:ln>
                <a:solidFill>
                  <a:srgbClr val="FFFFFF"/>
                </a:solidFill>
                <a:latin typeface="Segoe UI Semibold"/>
                <a:cs typeface="Segoe UI Semibold"/>
              </a:defRPr>
            </a:lvl1pPr>
          </a:lstStyle>
          <a:p>
            <a:pPr marL="0" marR="0" lvl="0" indent="0" algn="l"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 This is used only opportunistically</a:t>
            </a:r>
          </a:p>
        </p:txBody>
      </p:sp>
    </p:spTree>
    <p:extLst>
      <p:ext uri="{BB962C8B-B14F-4D97-AF65-F5344CB8AC3E}">
        <p14:creationId xmlns:p14="http://schemas.microsoft.com/office/powerpoint/2010/main" val="1123410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5" grpId="0"/>
      <p:bldP spid="15" grpId="0" animBg="1"/>
      <p:bldP spid="18" grpId="0" animBg="1"/>
      <p:bldP spid="19" grpId="0" animBg="1"/>
      <p:bldP spid="20" grpId="0" animBg="1"/>
      <p:bldP spid="21" grpId="0" animBg="1"/>
      <p:bldP spid="22" grpId="0" animBg="1"/>
      <p:bldP spid="23" grpId="0"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65520-A949-3167-6615-19318E4E1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A0C20-15F0-6BFA-647F-8510DAB7DE06}"/>
              </a:ext>
            </a:extLst>
          </p:cNvPr>
          <p:cNvSpPr>
            <a:spLocks noGrp="1"/>
          </p:cNvSpPr>
          <p:nvPr>
            <p:ph type="title"/>
          </p:nvPr>
        </p:nvSpPr>
        <p:spPr/>
        <p:txBody>
          <a:bodyPr/>
          <a:lstStyle/>
          <a:p>
            <a:r>
              <a:rPr lang="en-US"/>
              <a:t>Best practices for agent instructions💡</a:t>
            </a:r>
          </a:p>
        </p:txBody>
      </p:sp>
      <p:sp>
        <p:nvSpPr>
          <p:cNvPr id="3" name="Text Placeholder 2">
            <a:extLst>
              <a:ext uri="{FF2B5EF4-FFF2-40B4-BE49-F238E27FC236}">
                <a16:creationId xmlns:a16="http://schemas.microsoft.com/office/drawing/2014/main" id="{827B9502-62C4-1144-DFCB-781BF246B6A1}"/>
              </a:ext>
            </a:extLst>
          </p:cNvPr>
          <p:cNvSpPr>
            <a:spLocks noGrp="1"/>
          </p:cNvSpPr>
          <p:nvPr>
            <p:ph type="body" sz="quarter" idx="11"/>
          </p:nvPr>
        </p:nvSpPr>
        <p:spPr/>
        <p:txBody>
          <a:bodyPr>
            <a:normAutofit fontScale="92500" lnSpcReduction="10000"/>
          </a:bodyPr>
          <a:lstStyle/>
          <a:p>
            <a:pPr marL="0" indent="0">
              <a:buNone/>
            </a:pPr>
            <a:r>
              <a:rPr lang="en-US" sz="2400" b="1">
                <a:latin typeface="+mn-lt"/>
              </a:rPr>
              <a:t>Contextual Relevance:</a:t>
            </a:r>
            <a:endParaRPr lang="en-US" sz="2400">
              <a:latin typeface="+mn-lt"/>
            </a:endParaRPr>
          </a:p>
          <a:p>
            <a:pPr lvl="1"/>
            <a:r>
              <a:rPr lang="en-US" sz="2000">
                <a:latin typeface="+mn-lt"/>
              </a:rPr>
              <a:t>Ensure instructions are grounded in configured actions and knowledge sources. </a:t>
            </a:r>
          </a:p>
          <a:p>
            <a:pPr lvl="1"/>
            <a:r>
              <a:rPr lang="en-US" sz="2000" b="1">
                <a:latin typeface="+mn-lt"/>
              </a:rPr>
              <a:t>Use tool names, variables and </a:t>
            </a:r>
            <a:r>
              <a:rPr lang="en-US" sz="2000" b="1" err="1">
                <a:latin typeface="+mn-lt"/>
              </a:rPr>
              <a:t>PowerFX</a:t>
            </a:r>
            <a:r>
              <a:rPr lang="en-US" sz="2000" b="1">
                <a:latin typeface="+mn-lt"/>
              </a:rPr>
              <a:t>.</a:t>
            </a:r>
          </a:p>
          <a:p>
            <a:pPr lvl="1"/>
            <a:endParaRPr lang="en-US" sz="2000" b="1">
              <a:latin typeface="+mn-lt"/>
            </a:endParaRPr>
          </a:p>
          <a:p>
            <a:pPr marL="0" indent="0">
              <a:buNone/>
            </a:pPr>
            <a:r>
              <a:rPr lang="en-US" sz="2400" b="1">
                <a:latin typeface="+mn-lt"/>
              </a:rPr>
              <a:t>Conversational-Based Instructions:</a:t>
            </a:r>
            <a:endParaRPr lang="en-US" sz="2400">
              <a:latin typeface="+mn-lt"/>
            </a:endParaRPr>
          </a:p>
          <a:p>
            <a:pPr lvl="1"/>
            <a:r>
              <a:rPr lang="en-US" sz="2000">
                <a:latin typeface="+mn-lt"/>
              </a:rPr>
              <a:t>Define constraints, response format, and guidance.</a:t>
            </a:r>
            <a:r>
              <a:rPr lang="en-US" sz="2000"/>
              <a:t> </a:t>
            </a:r>
            <a:r>
              <a:rPr lang="en-US" sz="2000" b="1"/>
              <a:t>Start with simple instructions and refine, do not over engineer it!</a:t>
            </a:r>
          </a:p>
          <a:p>
            <a:pPr lvl="1"/>
            <a:r>
              <a:rPr lang="en-US" sz="2000"/>
              <a:t>Do not try to change native behavior of the platform such as fallback mechanisms, knowledge retrieval, citations. This could cause your agent to stop working. </a:t>
            </a:r>
            <a:r>
              <a:rPr lang="en-US" sz="2000" b="1">
                <a:solidFill>
                  <a:schemeClr val="accent3"/>
                </a:solidFill>
                <a:hlinkClick r:id="rId3">
                  <a:extLst>
                    <a:ext uri="{A12FA001-AC4F-418D-AE19-62706E023703}">
                      <ahyp:hlinkClr xmlns:ahyp="http://schemas.microsoft.com/office/drawing/2018/hyperlinkcolor" val="tx"/>
                    </a:ext>
                  </a:extLst>
                </a:hlinkClick>
              </a:rPr>
              <a:t>See our guidance.</a:t>
            </a:r>
            <a:endParaRPr lang="en-US" sz="2000" b="1">
              <a:solidFill>
                <a:schemeClr val="accent3"/>
              </a:solidFill>
            </a:endParaRPr>
          </a:p>
          <a:p>
            <a:pPr lvl="1"/>
            <a:endParaRPr lang="en-US" sz="2000">
              <a:latin typeface="+mn-lt"/>
            </a:endParaRPr>
          </a:p>
          <a:p>
            <a:pPr marL="0" indent="0">
              <a:buNone/>
            </a:pPr>
            <a:r>
              <a:rPr lang="en-US" sz="2400" b="1">
                <a:latin typeface="+mn-lt"/>
              </a:rPr>
              <a:t>Determining Actions / Knowledge:</a:t>
            </a:r>
            <a:endParaRPr lang="en-US" sz="2400">
              <a:latin typeface="+mn-lt"/>
            </a:endParaRPr>
          </a:p>
          <a:p>
            <a:pPr lvl="1"/>
            <a:r>
              <a:rPr lang="en-US" sz="2000">
                <a:latin typeface="+mn-lt"/>
              </a:rPr>
              <a:t>Use accurate names and descriptions. </a:t>
            </a:r>
            <a:r>
              <a:rPr lang="en-US" sz="2000" b="1">
                <a:latin typeface="+mn-lt"/>
              </a:rPr>
              <a:t>Names are more important than descriptions. </a:t>
            </a:r>
            <a:endParaRPr lang="en-US" sz="2000">
              <a:latin typeface="+mn-lt"/>
            </a:endParaRPr>
          </a:p>
          <a:p>
            <a:pPr lvl="1"/>
            <a:r>
              <a:rPr lang="en-US" sz="2000">
                <a:latin typeface="+mn-lt"/>
              </a:rPr>
              <a:t>Specific knowledge cannot be named explicitly. </a:t>
            </a:r>
            <a:r>
              <a:rPr lang="en-US" sz="2000" b="1">
                <a:latin typeface="+mn-lt"/>
              </a:rPr>
              <a:t>Dynamic filtering is coming.</a:t>
            </a:r>
          </a:p>
          <a:p>
            <a:pPr lvl="1"/>
            <a:endParaRPr lang="en-US" sz="2000" b="1">
              <a:latin typeface="+mn-lt"/>
            </a:endParaRPr>
          </a:p>
          <a:p>
            <a:pPr marL="0" indent="0">
              <a:buNone/>
            </a:pPr>
            <a:r>
              <a:rPr lang="en-US" sz="2400" b="1">
                <a:latin typeface="+mn-lt"/>
              </a:rPr>
              <a:t>Autonomous-Based Instructions:</a:t>
            </a:r>
            <a:endParaRPr lang="en-US" sz="2400">
              <a:latin typeface="+mn-lt"/>
            </a:endParaRPr>
          </a:p>
          <a:p>
            <a:pPr lvl="1"/>
            <a:r>
              <a:rPr lang="en-US" sz="2000">
                <a:latin typeface="+mn-lt"/>
              </a:rPr>
              <a:t>Define the </a:t>
            </a:r>
            <a:r>
              <a:rPr lang="en-US" sz="2000" b="1">
                <a:latin typeface="+mn-lt"/>
              </a:rPr>
              <a:t>sequence of actions </a:t>
            </a:r>
            <a:r>
              <a:rPr lang="en-US" sz="2000">
                <a:latin typeface="+mn-lt"/>
              </a:rPr>
              <a:t>for each process and</a:t>
            </a:r>
            <a:r>
              <a:rPr lang="en-US" sz="2000" b="1">
                <a:latin typeface="+mn-lt"/>
              </a:rPr>
              <a:t> combine this with specific prompts.</a:t>
            </a:r>
            <a:endParaRPr lang="en-US" sz="2000">
              <a:latin typeface="+mn-lt"/>
            </a:endParaRPr>
          </a:p>
        </p:txBody>
      </p:sp>
    </p:spTree>
    <p:extLst>
      <p:ext uri="{BB962C8B-B14F-4D97-AF65-F5344CB8AC3E}">
        <p14:creationId xmlns:p14="http://schemas.microsoft.com/office/powerpoint/2010/main" val="3378298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fade">
                                      <p:cBhvr>
                                        <p:cTn id="43"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FC2A-9B99-EC55-3658-EC0C6D2DD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9808F-475D-06E9-6C2C-4BA1F828BCC7}"/>
              </a:ext>
            </a:extLst>
          </p:cNvPr>
          <p:cNvSpPr>
            <a:spLocks noGrp="1"/>
          </p:cNvSpPr>
          <p:nvPr>
            <p:ph type="title"/>
          </p:nvPr>
        </p:nvSpPr>
        <p:spPr/>
        <p:txBody>
          <a:bodyPr/>
          <a:lstStyle/>
          <a:p>
            <a:r>
              <a:rPr lang="en-US"/>
              <a:t>Best practices for topic inputs &amp; outputs💡</a:t>
            </a:r>
          </a:p>
        </p:txBody>
      </p:sp>
      <p:sp>
        <p:nvSpPr>
          <p:cNvPr id="3" name="Text Placeholder 2">
            <a:extLst>
              <a:ext uri="{FF2B5EF4-FFF2-40B4-BE49-F238E27FC236}">
                <a16:creationId xmlns:a16="http://schemas.microsoft.com/office/drawing/2014/main" id="{F56907FC-7C51-BDE1-125B-FC2AF7B3BFDE}"/>
              </a:ext>
            </a:extLst>
          </p:cNvPr>
          <p:cNvSpPr>
            <a:spLocks noGrp="1"/>
          </p:cNvSpPr>
          <p:nvPr>
            <p:ph type="body" sz="quarter" idx="11"/>
          </p:nvPr>
        </p:nvSpPr>
        <p:spPr>
          <a:xfrm>
            <a:off x="584200" y="1152939"/>
            <a:ext cx="8504382" cy="5116099"/>
          </a:xfrm>
        </p:spPr>
        <p:txBody>
          <a:bodyPr/>
          <a:lstStyle/>
          <a:p>
            <a:pPr marL="0" indent="0">
              <a:buNone/>
            </a:pPr>
            <a:r>
              <a:rPr lang="en-US" sz="2400" b="1">
                <a:latin typeface="+mn-lt"/>
              </a:rPr>
              <a:t>Topic inputs</a:t>
            </a:r>
          </a:p>
          <a:p>
            <a:pPr lvl="1">
              <a:buFont typeface="Wingdings" panose="05000000000000000000" pitchFamily="2" charset="2"/>
              <a:buChar char="§"/>
            </a:pPr>
            <a:r>
              <a:rPr lang="en-US" sz="2000">
                <a:latin typeface="+mn-lt"/>
              </a:rPr>
              <a:t>Write clear description, use example</a:t>
            </a:r>
          </a:p>
          <a:p>
            <a:pPr lvl="1">
              <a:buFont typeface="Wingdings" panose="05000000000000000000" pitchFamily="2" charset="2"/>
              <a:buChar char="§"/>
            </a:pPr>
            <a:r>
              <a:rPr lang="en-US" sz="2000">
                <a:latin typeface="+mn-lt"/>
              </a:rPr>
              <a:t>Explain if data must be extracted / manipulated</a:t>
            </a:r>
          </a:p>
          <a:p>
            <a:pPr lvl="1">
              <a:buFont typeface="Wingdings" panose="05000000000000000000" pitchFamily="2" charset="2"/>
              <a:buChar char="§"/>
            </a:pPr>
            <a:r>
              <a:rPr lang="en-US" sz="2000">
                <a:latin typeface="+mn-lt"/>
              </a:rPr>
              <a:t>Use list of values if you need data validation</a:t>
            </a:r>
          </a:p>
          <a:p>
            <a:pPr lvl="1">
              <a:buFont typeface="Wingdings" panose="05000000000000000000" pitchFamily="2" charset="2"/>
              <a:buChar char="§"/>
            </a:pPr>
            <a:r>
              <a:rPr lang="en-US" sz="2000">
                <a:latin typeface="+mn-lt"/>
              </a:rPr>
              <a:t>Filled by conversation context or a dynamic question</a:t>
            </a:r>
          </a:p>
          <a:p>
            <a:pPr lvl="1"/>
            <a:endParaRPr lang="en-US">
              <a:latin typeface="+mn-lt"/>
            </a:endParaRPr>
          </a:p>
          <a:p>
            <a:pPr marL="0" indent="0">
              <a:buNone/>
            </a:pPr>
            <a:r>
              <a:rPr lang="en-US" sz="2400" b="1">
                <a:latin typeface="+mn-lt"/>
              </a:rPr>
              <a:t>Topic outputs</a:t>
            </a:r>
          </a:p>
          <a:p>
            <a:pPr lvl="1">
              <a:buFont typeface="Wingdings" panose="05000000000000000000" pitchFamily="2" charset="2"/>
              <a:buChar char="§"/>
            </a:pPr>
            <a:r>
              <a:rPr lang="en-US" sz="2000"/>
              <a:t>Will be used by orchestrator to generate a response</a:t>
            </a:r>
          </a:p>
          <a:p>
            <a:pPr lvl="1">
              <a:buFont typeface="Wingdings" panose="05000000000000000000" pitchFamily="2" charset="2"/>
              <a:buChar char="§"/>
            </a:pPr>
            <a:r>
              <a:rPr lang="en-US" sz="2000"/>
              <a:t>Avoid “double paying” by sending data to an AI prompt</a:t>
            </a:r>
          </a:p>
          <a:p>
            <a:pPr lvl="1">
              <a:buFont typeface="Wingdings" panose="05000000000000000000" pitchFamily="2" charset="2"/>
              <a:buChar char="§"/>
            </a:pPr>
            <a:r>
              <a:rPr lang="en-US" sz="2000"/>
              <a:t>Stop the orchestrator by using “End all Topics” to avoid “double responses”</a:t>
            </a:r>
          </a:p>
        </p:txBody>
      </p:sp>
      <p:pic>
        <p:nvPicPr>
          <p:cNvPr id="5" name="Picture 4">
            <a:extLst>
              <a:ext uri="{FF2B5EF4-FFF2-40B4-BE49-F238E27FC236}">
                <a16:creationId xmlns:a16="http://schemas.microsoft.com/office/drawing/2014/main" id="{76FBC878-C3CD-181E-A10F-6FC012F50E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67418" y="1011198"/>
            <a:ext cx="2644755" cy="5627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4667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ACAE3-49F3-81F9-3EE8-19E5CF311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80779-056C-F0F9-3B0A-E25879A4CEB3}"/>
              </a:ext>
            </a:extLst>
          </p:cNvPr>
          <p:cNvSpPr>
            <a:spLocks noGrp="1"/>
          </p:cNvSpPr>
          <p:nvPr>
            <p:ph type="title"/>
          </p:nvPr>
        </p:nvSpPr>
        <p:spPr>
          <a:xfrm>
            <a:off x="588263" y="457200"/>
            <a:ext cx="11018520" cy="492443"/>
          </a:xfrm>
        </p:spPr>
        <p:txBody>
          <a:bodyPr/>
          <a:lstStyle/>
          <a:p>
            <a:r>
              <a:rPr lang="en-US"/>
              <a:t>Session outcome detection for Generative Orchestration🧠</a:t>
            </a:r>
            <a:endParaRPr lang="en-US" sz="2800"/>
          </a:p>
        </p:txBody>
      </p:sp>
      <p:sp>
        <p:nvSpPr>
          <p:cNvPr id="3" name="Text Placeholder 2">
            <a:extLst>
              <a:ext uri="{FF2B5EF4-FFF2-40B4-BE49-F238E27FC236}">
                <a16:creationId xmlns:a16="http://schemas.microsoft.com/office/drawing/2014/main" id="{443F7AE6-3C04-07C2-2E3E-54912F17731B}"/>
              </a:ext>
            </a:extLst>
          </p:cNvPr>
          <p:cNvSpPr>
            <a:spLocks noGrp="1"/>
          </p:cNvSpPr>
          <p:nvPr>
            <p:ph type="body" sz="quarter" idx="10"/>
          </p:nvPr>
        </p:nvSpPr>
        <p:spPr>
          <a:xfrm>
            <a:off x="586391" y="2015388"/>
            <a:ext cx="5104198" cy="3767185"/>
          </a:xfrm>
        </p:spPr>
        <p:txBody>
          <a:bodyPr/>
          <a:lstStyle/>
          <a:p>
            <a:r>
              <a:rPr lang="en-US" sz="2400"/>
              <a:t>After 15 minutes of inactivity:</a:t>
            </a:r>
            <a:br>
              <a:rPr lang="en-US" sz="2400"/>
            </a:br>
            <a:br>
              <a:rPr lang="en-US" sz="2400"/>
            </a:br>
            <a:r>
              <a:rPr lang="en-US" sz="2400"/>
              <a:t>If there are no active plans (i.e., nothing is waiting for user input), the session is flagged as ✅ resolved.</a:t>
            </a:r>
            <a:br>
              <a:rPr lang="en-US" sz="2400"/>
            </a:br>
            <a:br>
              <a:rPr lang="en-US" sz="2400"/>
            </a:br>
            <a:r>
              <a:rPr lang="en-US" sz="2400"/>
              <a:t>If an agent asked a question and the user doesn’t reply, it’s still marked as ❌ abandoned.</a:t>
            </a:r>
          </a:p>
          <a:p>
            <a:endParaRPr lang="en-US" sz="2400">
              <a:latin typeface="+mn-lt"/>
            </a:endParaRPr>
          </a:p>
        </p:txBody>
      </p:sp>
      <p:pic>
        <p:nvPicPr>
          <p:cNvPr id="1026" name="Picture 2" descr="diagram">
            <a:extLst>
              <a:ext uri="{FF2B5EF4-FFF2-40B4-BE49-F238E27FC236}">
                <a16:creationId xmlns:a16="http://schemas.microsoft.com/office/drawing/2014/main" id="{E67E8ED0-5F40-FF5E-5F69-DB0A874143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90589" y="2015388"/>
            <a:ext cx="6305134" cy="38570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425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B26F96E-CDE7-C75A-5FC8-B3DC4A405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5E22D-40F8-1A00-C2F5-8A6B62FF2E7C}"/>
              </a:ext>
            </a:extLst>
          </p:cNvPr>
          <p:cNvSpPr>
            <a:spLocks noGrp="1"/>
          </p:cNvSpPr>
          <p:nvPr>
            <p:ph type="title"/>
          </p:nvPr>
        </p:nvSpPr>
        <p:spPr/>
        <p:txBody>
          <a:bodyPr/>
          <a:lstStyle/>
          <a:p>
            <a:r>
              <a:rPr lang="en-US"/>
              <a:t>New Generative Orchestration Triggers 😻</a:t>
            </a:r>
          </a:p>
        </p:txBody>
      </p:sp>
      <p:sp>
        <p:nvSpPr>
          <p:cNvPr id="3" name="Text Placeholder 2">
            <a:extLst>
              <a:ext uri="{FF2B5EF4-FFF2-40B4-BE49-F238E27FC236}">
                <a16:creationId xmlns:a16="http://schemas.microsoft.com/office/drawing/2014/main" id="{DB949E41-DBD1-7B2D-ACCE-5A391F56DC6E}"/>
              </a:ext>
            </a:extLst>
          </p:cNvPr>
          <p:cNvSpPr>
            <a:spLocks noGrp="1"/>
          </p:cNvSpPr>
          <p:nvPr>
            <p:ph type="body" sz="quarter" idx="10"/>
          </p:nvPr>
        </p:nvSpPr>
        <p:spPr/>
        <p:txBody>
          <a:bodyPr/>
          <a:lstStyle/>
          <a:p>
            <a:pPr marL="914400" lvl="1" indent="-457200">
              <a:buFont typeface="+mj-lt"/>
              <a:buAutoNum type="arabicPeriod"/>
            </a:pPr>
            <a:r>
              <a:rPr lang="en-US" sz="3200">
                <a:latin typeface="+mn-lt"/>
              </a:rPr>
              <a:t>On Knowledge Requested</a:t>
            </a:r>
          </a:p>
          <a:p>
            <a:pPr marL="914400" lvl="1" indent="-457200">
              <a:buFont typeface="+mj-lt"/>
              <a:buAutoNum type="arabicPeriod"/>
            </a:pPr>
            <a:r>
              <a:rPr lang="en-US" sz="3200">
                <a:latin typeface="+mn-lt"/>
              </a:rPr>
              <a:t>AI Response Generated</a:t>
            </a:r>
          </a:p>
          <a:p>
            <a:pPr marL="914400" lvl="1" indent="-457200">
              <a:buFont typeface="+mj-lt"/>
              <a:buAutoNum type="arabicPeriod"/>
            </a:pPr>
            <a:r>
              <a:rPr lang="en-US" sz="3200">
                <a:latin typeface="+mn-lt"/>
              </a:rPr>
              <a:t>On Plan Complete</a:t>
            </a:r>
          </a:p>
          <a:p>
            <a:pPr lvl="1"/>
            <a:endParaRPr lang="en-US">
              <a:latin typeface="+mn-lt"/>
            </a:endParaRPr>
          </a:p>
        </p:txBody>
      </p:sp>
      <p:graphicFrame>
        <p:nvGraphicFramePr>
          <p:cNvPr id="4" name="Diagram 3">
            <a:extLst>
              <a:ext uri="{FF2B5EF4-FFF2-40B4-BE49-F238E27FC236}">
                <a16:creationId xmlns:a16="http://schemas.microsoft.com/office/drawing/2014/main" id="{5BD71BCA-9727-6BA9-3097-063A00DED7FB}"/>
              </a:ext>
            </a:extLst>
          </p:cNvPr>
          <p:cNvGraphicFramePr/>
          <p:nvPr/>
        </p:nvGraphicFramePr>
        <p:xfrm>
          <a:off x="2032000" y="3126922"/>
          <a:ext cx="8128000" cy="3150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5324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14823E-8016-EB40-6D6D-A3FA0089753D}"/>
              </a:ext>
            </a:extLst>
          </p:cNvPr>
          <p:cNvSpPr txBox="1"/>
          <p:nvPr/>
        </p:nvSpPr>
        <p:spPr>
          <a:xfrm>
            <a:off x="681535" y="1453360"/>
            <a:ext cx="10914180" cy="3362459"/>
          </a:xfrm>
          <a:prstGeom prst="rect">
            <a:avLst/>
          </a:prstGeom>
          <a:noFill/>
        </p:spPr>
        <p:txBody>
          <a:bodyPr wrap="square" lIns="91440" tIns="45720" rIns="91440" bIns="45720" anchor="t">
            <a:spAutoFit/>
          </a:bodyPr>
          <a:lstStyle/>
          <a:p>
            <a:r>
              <a:rPr lang="en-US" sz="2000" b="1">
                <a:ea typeface="+mn-lt"/>
                <a:cs typeface="+mn-lt"/>
              </a:rPr>
              <a:t>What are partners &amp; customers looking to get out of the implementation guide?</a:t>
            </a:r>
          </a:p>
          <a:p>
            <a:endParaRPr lang="en-US" sz="1750">
              <a:cs typeface="Segoe UI"/>
            </a:endParaRPr>
          </a:p>
          <a:p>
            <a:pPr marL="285750" indent="-285750">
              <a:buFont typeface="Arial"/>
              <a:buChar char="•"/>
            </a:pPr>
            <a:r>
              <a:rPr lang="en-US" sz="1750" b="1">
                <a:ea typeface="+mn-lt"/>
                <a:cs typeface="+mn-lt"/>
              </a:rPr>
              <a:t>Enhanced Confidence</a:t>
            </a:r>
            <a:r>
              <a:rPr lang="en-US" sz="1750">
                <a:ea typeface="+mn-lt"/>
                <a:cs typeface="+mn-lt"/>
              </a:rPr>
              <a:t>: audience should feel more confident in creating robust architectures that meet large-scale needs. Improve Implementation Skills: The guide aims to equip partners &amp; customers with the necessary skills to implement solutions effectively, ensuring seamless and successful projects</a:t>
            </a:r>
          </a:p>
          <a:p>
            <a:pPr marL="285750" indent="-285750">
              <a:buFont typeface="Arial"/>
              <a:buChar char="•"/>
            </a:pPr>
            <a:endParaRPr lang="en-US" sz="1750">
              <a:ea typeface="+mn-lt"/>
              <a:cs typeface="+mn-lt"/>
            </a:endParaRPr>
          </a:p>
          <a:p>
            <a:pPr marL="285750" indent="-285750">
              <a:buFont typeface="Arial"/>
              <a:buChar char="•"/>
            </a:pPr>
            <a:r>
              <a:rPr lang="en-US" sz="1750" b="1">
                <a:ea typeface="+mn-lt"/>
                <a:cs typeface="+mn-lt"/>
              </a:rPr>
              <a:t>Increased Customer Success Rate</a:t>
            </a:r>
            <a:r>
              <a:rPr lang="en-US" sz="1750">
                <a:ea typeface="+mn-lt"/>
                <a:cs typeface="+mn-lt"/>
              </a:rPr>
              <a:t>: By sharing best practices and avoiding common pitfalls, the guide can help partners &amp; customers increase the success rate of their implementations</a:t>
            </a:r>
            <a:endParaRPr lang="en-US" sz="1750">
              <a:cs typeface="Segoe UI"/>
            </a:endParaRPr>
          </a:p>
          <a:p>
            <a:endParaRPr lang="en-US" sz="1750">
              <a:ea typeface="+mn-lt"/>
              <a:cs typeface="+mn-lt"/>
            </a:endParaRPr>
          </a:p>
          <a:p>
            <a:r>
              <a:rPr lang="en-US" sz="1750">
                <a:ea typeface="+mn-lt"/>
                <a:cs typeface="+mn-lt"/>
              </a:rPr>
              <a:t>Essentially, this is a 300+ level guide that will eventually help de-risk or course-correct, derailed implementations and create product feedback. </a:t>
            </a:r>
            <a:endParaRPr lang="en-US"/>
          </a:p>
          <a:p>
            <a:endParaRPr lang="en-US" sz="175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AEAC5FFF-B585-19A6-0984-9EE371F9C72A}"/>
              </a:ext>
            </a:extLst>
          </p:cNvPr>
          <p:cNvSpPr>
            <a:spLocks noGrp="1"/>
          </p:cNvSpPr>
          <p:nvPr>
            <p:ph type="title"/>
          </p:nvPr>
        </p:nvSpPr>
        <p:spPr>
          <a:xfrm>
            <a:off x="681535" y="339222"/>
            <a:ext cx="6589150" cy="553998"/>
          </a:xfrm>
        </p:spPr>
        <p:txBody>
          <a:bodyPr>
            <a:normAutofit/>
          </a:bodyPr>
          <a:lstStyle/>
          <a:p>
            <a:r>
              <a:rPr lang="en-US" b="1">
                <a:cs typeface="Segoe UI"/>
              </a:rPr>
              <a:t>Implementation Guide Objectives</a:t>
            </a:r>
            <a:endParaRPr lang="en-US" b="1"/>
          </a:p>
        </p:txBody>
      </p:sp>
      <p:sp>
        <p:nvSpPr>
          <p:cNvPr id="2" name="TextBox 1">
            <a:extLst>
              <a:ext uri="{FF2B5EF4-FFF2-40B4-BE49-F238E27FC236}">
                <a16:creationId xmlns:a16="http://schemas.microsoft.com/office/drawing/2014/main" id="{8E348C2A-557B-7D08-D7D8-C48F6C4F9A7F}"/>
              </a:ext>
            </a:extLst>
          </p:cNvPr>
          <p:cNvSpPr txBox="1"/>
          <p:nvPr/>
        </p:nvSpPr>
        <p:spPr>
          <a:xfrm>
            <a:off x="882314" y="5112201"/>
            <a:ext cx="9142955" cy="10795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b="1">
                <a:ea typeface="+mn-lt"/>
                <a:cs typeface="+mn-lt"/>
              </a:rPr>
              <a:t>Start your Copilot Studio Journey with Microsoft Learn and hands-on Labs</a:t>
            </a:r>
          </a:p>
          <a:p>
            <a:pPr marL="285750" indent="-285750">
              <a:buFont typeface="Arial" panose="020B0604020202020204" pitchFamily="34" charset="0"/>
              <a:buChar char="•"/>
            </a:pPr>
            <a:r>
              <a:rPr lang="en-US" sz="1750">
                <a:ea typeface="+mn-lt"/>
                <a:cs typeface="+mn-lt"/>
                <a:hlinkClick r:id="rId3">
                  <a:extLst>
                    <a:ext uri="{A12FA001-AC4F-418D-AE19-62706E023703}">
                      <ahyp:hlinkClr xmlns:ahyp="http://schemas.microsoft.com/office/drawing/2018/hyperlinkcolor" val="tx"/>
                    </a:ext>
                  </a:extLst>
                </a:hlinkClick>
              </a:rPr>
              <a:t>Copilot Studio on Learn</a:t>
            </a:r>
            <a:r>
              <a:rPr lang="en-US" sz="1750">
                <a:ea typeface="+mn-lt"/>
                <a:cs typeface="+mn-lt"/>
              </a:rPr>
              <a:t> </a:t>
            </a:r>
          </a:p>
          <a:p>
            <a:pPr marL="285750" indent="-285750">
              <a:buFont typeface="Arial" panose="020B0604020202020204" pitchFamily="34" charset="0"/>
              <a:buChar char="•"/>
            </a:pPr>
            <a:r>
              <a:rPr lang="en-US" sz="1750">
                <a:ea typeface="+mn-lt"/>
                <a:cs typeface="+mn-lt"/>
                <a:hlinkClick r:id="rId4">
                  <a:extLst>
                    <a:ext uri="{A12FA001-AC4F-418D-AE19-62706E023703}">
                      <ahyp:hlinkClr xmlns:ahyp="http://schemas.microsoft.com/office/drawing/2018/hyperlinkcolor" val="tx"/>
                    </a:ext>
                  </a:extLst>
                </a:hlinkClick>
              </a:rPr>
              <a:t>https://microsoft.github.io/mcs-labs/ </a:t>
            </a:r>
            <a:endParaRPr lang="en-US" sz="1750">
              <a:ea typeface="+mn-lt"/>
              <a:cs typeface="+mn-lt"/>
            </a:endParaRPr>
          </a:p>
          <a:p>
            <a:endParaRPr lang="en-US"/>
          </a:p>
        </p:txBody>
      </p:sp>
    </p:spTree>
    <p:extLst>
      <p:ext uri="{BB962C8B-B14F-4D97-AF65-F5344CB8AC3E}">
        <p14:creationId xmlns:p14="http://schemas.microsoft.com/office/powerpoint/2010/main" val="328690024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A0F5-E8EA-4AAB-9334-CE3CFC432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B347F-3D15-B684-4E97-D3B38A1502E8}"/>
              </a:ext>
            </a:extLst>
          </p:cNvPr>
          <p:cNvSpPr>
            <a:spLocks noGrp="1"/>
          </p:cNvSpPr>
          <p:nvPr>
            <p:ph type="title"/>
          </p:nvPr>
        </p:nvSpPr>
        <p:spPr/>
        <p:txBody>
          <a:bodyPr/>
          <a:lstStyle/>
          <a:p>
            <a:r>
              <a:rPr lang="en-US"/>
              <a:t>On Knowledge Requested 📖</a:t>
            </a:r>
          </a:p>
        </p:txBody>
      </p:sp>
      <p:sp>
        <p:nvSpPr>
          <p:cNvPr id="3" name="Text Placeholder 2">
            <a:extLst>
              <a:ext uri="{FF2B5EF4-FFF2-40B4-BE49-F238E27FC236}">
                <a16:creationId xmlns:a16="http://schemas.microsoft.com/office/drawing/2014/main" id="{BA20D250-59DF-80D9-BBF4-7D52E0A86ECE}"/>
              </a:ext>
            </a:extLst>
          </p:cNvPr>
          <p:cNvSpPr>
            <a:spLocks noGrp="1"/>
          </p:cNvSpPr>
          <p:nvPr>
            <p:ph type="body" sz="quarter" idx="10"/>
          </p:nvPr>
        </p:nvSpPr>
        <p:spPr>
          <a:xfrm>
            <a:off x="586390" y="1434370"/>
            <a:ext cx="5862950" cy="4949047"/>
          </a:xfrm>
        </p:spPr>
        <p:txBody>
          <a:bodyPr/>
          <a:lstStyle/>
          <a:p>
            <a:pPr marL="0" indent="0">
              <a:buNone/>
            </a:pPr>
            <a:r>
              <a:rPr lang="en-US" sz="2400">
                <a:latin typeface="+mn-lt"/>
              </a:rPr>
              <a:t>Triggered </a:t>
            </a:r>
            <a:r>
              <a:rPr lang="en-US" sz="2400" b="1">
                <a:latin typeface="+mn-lt"/>
              </a:rPr>
              <a:t>before Knowledge </a:t>
            </a:r>
            <a:r>
              <a:rPr lang="en-US" sz="2400">
                <a:latin typeface="+mn-lt"/>
              </a:rPr>
              <a:t>is called.</a:t>
            </a:r>
          </a:p>
          <a:p>
            <a:pPr marL="0" indent="0">
              <a:buNone/>
            </a:pPr>
            <a:endParaRPr lang="en-US" sz="1600">
              <a:latin typeface="+mn-lt"/>
            </a:endParaRPr>
          </a:p>
          <a:p>
            <a:pPr marL="0" indent="0">
              <a:buNone/>
            </a:pPr>
            <a:r>
              <a:rPr lang="en-US" sz="2400"/>
              <a:t>Access</a:t>
            </a:r>
            <a:r>
              <a:rPr lang="en-US" sz="2400">
                <a:latin typeface="+mn-lt"/>
              </a:rPr>
              <a:t> keywords and semantic search with query rewrite (read only variables)</a:t>
            </a:r>
          </a:p>
          <a:p>
            <a:pPr marL="0" indent="0">
              <a:buNone/>
            </a:pPr>
            <a:endParaRPr lang="en-US" sz="1600">
              <a:latin typeface="+mn-lt"/>
            </a:endParaRPr>
          </a:p>
          <a:p>
            <a:pPr marL="0" indent="0">
              <a:buNone/>
            </a:pPr>
            <a:r>
              <a:rPr lang="en-US" sz="2400">
                <a:latin typeface="+mn-lt"/>
              </a:rPr>
              <a:t>Can be used to </a:t>
            </a:r>
            <a:r>
              <a:rPr lang="en-US" sz="2400" b="1">
                <a:latin typeface="+mn-lt"/>
              </a:rPr>
              <a:t>add custom data </a:t>
            </a:r>
            <a:r>
              <a:rPr lang="en-US" sz="2400">
                <a:latin typeface="+mn-lt"/>
              </a:rPr>
              <a:t>into the knowledge search via the “</a:t>
            </a:r>
            <a:r>
              <a:rPr lang="en-US" sz="2400" err="1">
                <a:latin typeface="+mn-lt"/>
              </a:rPr>
              <a:t>SearchResults</a:t>
            </a:r>
            <a:r>
              <a:rPr lang="en-US" sz="2400">
                <a:latin typeface="+mn-lt"/>
              </a:rPr>
              <a:t>” system variable</a:t>
            </a:r>
            <a:r>
              <a:rPr lang="en-US" sz="2400"/>
              <a:t>.</a:t>
            </a:r>
            <a:endParaRPr lang="en-US" sz="2400">
              <a:latin typeface="+mn-lt"/>
            </a:endParaRPr>
          </a:p>
          <a:p>
            <a:pPr marL="0" indent="0">
              <a:buNone/>
            </a:pPr>
            <a:endParaRPr lang="en-US" sz="1600">
              <a:latin typeface="+mn-lt"/>
            </a:endParaRPr>
          </a:p>
          <a:p>
            <a:pPr marL="0" indent="0">
              <a:buNone/>
            </a:pPr>
            <a:r>
              <a:rPr lang="en-US" sz="2400">
                <a:latin typeface="+mn-lt"/>
              </a:rPr>
              <a:t>“Secret” trigger that can be enabled using “</a:t>
            </a:r>
            <a:r>
              <a:rPr lang="en-US" sz="2400" err="1">
                <a:latin typeface="+mn-lt"/>
              </a:rPr>
              <a:t>OnKnowledgeRequested</a:t>
            </a:r>
            <a:r>
              <a:rPr lang="en-US" sz="2400">
                <a:latin typeface="+mn-lt"/>
              </a:rPr>
              <a:t>” in the YAML.</a:t>
            </a:r>
          </a:p>
          <a:p>
            <a:endParaRPr lang="en-US" sz="2400">
              <a:latin typeface="+mn-lt"/>
            </a:endParaRPr>
          </a:p>
          <a:p>
            <a:endParaRPr lang="en-US" sz="2400">
              <a:latin typeface="+mn-lt"/>
            </a:endParaRPr>
          </a:p>
        </p:txBody>
      </p:sp>
      <p:pic>
        <p:nvPicPr>
          <p:cNvPr id="6" name="Picture 5">
            <a:extLst>
              <a:ext uri="{FF2B5EF4-FFF2-40B4-BE49-F238E27FC236}">
                <a16:creationId xmlns:a16="http://schemas.microsoft.com/office/drawing/2014/main" id="{EB6D5C34-B601-0965-671A-CB2B1BEEB3C4}"/>
              </a:ext>
            </a:extLst>
          </p:cNvPr>
          <p:cNvPicPr>
            <a:picLocks noChangeAspect="1"/>
          </p:cNvPicPr>
          <p:nvPr/>
        </p:nvPicPr>
        <p:blipFill>
          <a:blip r:embed="rId3"/>
          <a:stretch>
            <a:fillRect/>
          </a:stretch>
        </p:blipFill>
        <p:spPr>
          <a:xfrm>
            <a:off x="6985828" y="1434369"/>
            <a:ext cx="5015145" cy="46253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553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B81D-6B82-05FB-DCC8-2F4C70C17884}"/>
              </a:ext>
            </a:extLst>
          </p:cNvPr>
          <p:cNvSpPr>
            <a:spLocks noGrp="1"/>
          </p:cNvSpPr>
          <p:nvPr>
            <p:ph type="title"/>
          </p:nvPr>
        </p:nvSpPr>
        <p:spPr/>
        <p:txBody>
          <a:bodyPr/>
          <a:lstStyle/>
          <a:p>
            <a:r>
              <a:rPr lang="en-US"/>
              <a:t>AI Response Generated 🪄</a:t>
            </a:r>
          </a:p>
        </p:txBody>
      </p:sp>
      <p:sp>
        <p:nvSpPr>
          <p:cNvPr id="3" name="Text Placeholder 2">
            <a:extLst>
              <a:ext uri="{FF2B5EF4-FFF2-40B4-BE49-F238E27FC236}">
                <a16:creationId xmlns:a16="http://schemas.microsoft.com/office/drawing/2014/main" id="{7D406455-B98A-4C43-9654-68BF58F7C75E}"/>
              </a:ext>
            </a:extLst>
          </p:cNvPr>
          <p:cNvSpPr>
            <a:spLocks noGrp="1"/>
          </p:cNvSpPr>
          <p:nvPr>
            <p:ph type="body" sz="quarter" idx="10"/>
          </p:nvPr>
        </p:nvSpPr>
        <p:spPr>
          <a:xfrm>
            <a:off x="586390" y="1434370"/>
            <a:ext cx="7829245" cy="4431983"/>
          </a:xfrm>
        </p:spPr>
        <p:txBody>
          <a:bodyPr/>
          <a:lstStyle/>
          <a:p>
            <a:pPr marL="0" indent="0">
              <a:buNone/>
            </a:pPr>
            <a:r>
              <a:rPr lang="en-US" sz="2400">
                <a:latin typeface="+mn-lt"/>
              </a:rPr>
              <a:t>Triggered </a:t>
            </a:r>
            <a:r>
              <a:rPr lang="en-US" sz="2400" b="1">
                <a:latin typeface="+mn-lt"/>
              </a:rPr>
              <a:t>after the AI response generation </a:t>
            </a:r>
            <a:r>
              <a:rPr lang="en-US" sz="2400">
                <a:latin typeface="+mn-lt"/>
              </a:rPr>
              <a:t>and before sending the message to the user</a:t>
            </a:r>
          </a:p>
          <a:p>
            <a:pPr marL="0" indent="0">
              <a:buNone/>
            </a:pPr>
            <a:endParaRPr lang="en-US" sz="2400">
              <a:latin typeface="+mn-lt"/>
            </a:endParaRPr>
          </a:p>
          <a:p>
            <a:pPr marL="0" indent="0">
              <a:buNone/>
            </a:pPr>
            <a:r>
              <a:rPr lang="en-US" sz="2400">
                <a:latin typeface="+mn-lt"/>
              </a:rPr>
              <a:t>Can be used to </a:t>
            </a:r>
            <a:r>
              <a:rPr lang="en-US" sz="2400" b="1">
                <a:latin typeface="+mn-lt"/>
              </a:rPr>
              <a:t>enrich the responses or change the citation </a:t>
            </a:r>
            <a:r>
              <a:rPr lang="en-US" sz="2400">
                <a:latin typeface="+mn-lt"/>
              </a:rPr>
              <a:t>links</a:t>
            </a:r>
          </a:p>
          <a:p>
            <a:pPr marL="457200" lvl="1" indent="0">
              <a:buNone/>
            </a:pPr>
            <a:r>
              <a:rPr lang="en-US" sz="2000">
                <a:solidFill>
                  <a:schemeClr val="accent3"/>
                </a:solidFill>
                <a:latin typeface="+mn-lt"/>
                <a:hlinkClick r:id="rId3">
                  <a:extLst>
                    <a:ext uri="{A12FA001-AC4F-418D-AE19-62706E023703}">
                      <ahyp:hlinkClr xmlns:ahyp="http://schemas.microsoft.com/office/drawing/2018/hyperlinkcolor" val="tx"/>
                    </a:ext>
                  </a:extLst>
                </a:hlinkClick>
              </a:rPr>
              <a:t>aka.ms/</a:t>
            </a:r>
            <a:r>
              <a:rPr lang="en-US" sz="2000" err="1">
                <a:solidFill>
                  <a:schemeClr val="accent3"/>
                </a:solidFill>
                <a:latin typeface="+mn-lt"/>
                <a:hlinkClick r:id="rId3">
                  <a:extLst>
                    <a:ext uri="{A12FA001-AC4F-418D-AE19-62706E023703}">
                      <ahyp:hlinkClr xmlns:ahyp="http://schemas.microsoft.com/office/drawing/2018/hyperlinkcolor" val="tx"/>
                    </a:ext>
                  </a:extLst>
                </a:hlinkClick>
              </a:rPr>
              <a:t>CopilotStudioSamples</a:t>
            </a:r>
            <a:endParaRPr lang="en-US" sz="2000">
              <a:solidFill>
                <a:schemeClr val="accent3"/>
              </a:solidFill>
              <a:latin typeface="+mn-lt"/>
            </a:endParaRPr>
          </a:p>
          <a:p>
            <a:pPr marL="0" indent="0">
              <a:buNone/>
            </a:pPr>
            <a:endParaRPr lang="en-US" sz="2400">
              <a:latin typeface="+mn-lt"/>
            </a:endParaRPr>
          </a:p>
          <a:p>
            <a:pPr marL="0" indent="0">
              <a:buNone/>
            </a:pPr>
            <a:r>
              <a:rPr lang="en-US" sz="2400">
                <a:latin typeface="+mn-lt"/>
              </a:rPr>
              <a:t>Maker can decide whether to </a:t>
            </a:r>
            <a:r>
              <a:rPr lang="en-US" sz="2400" b="1">
                <a:latin typeface="+mn-lt"/>
              </a:rPr>
              <a:t>send manually a message or let the orchestrator send it </a:t>
            </a:r>
            <a:r>
              <a:rPr lang="en-US" sz="2400">
                <a:latin typeface="+mn-lt"/>
              </a:rPr>
              <a:t>using the “</a:t>
            </a:r>
            <a:r>
              <a:rPr lang="en-US" sz="2400" err="1">
                <a:latin typeface="+mn-lt"/>
              </a:rPr>
              <a:t>ContinueResponse</a:t>
            </a:r>
            <a:r>
              <a:rPr lang="en-US" sz="2400">
                <a:latin typeface="+mn-lt"/>
              </a:rPr>
              <a:t>” system variable</a:t>
            </a:r>
          </a:p>
          <a:p>
            <a:endParaRPr lang="en-US" sz="2400">
              <a:latin typeface="+mn-lt"/>
            </a:endParaRPr>
          </a:p>
        </p:txBody>
      </p:sp>
      <p:pic>
        <p:nvPicPr>
          <p:cNvPr id="7" name="Picture 6">
            <a:extLst>
              <a:ext uri="{FF2B5EF4-FFF2-40B4-BE49-F238E27FC236}">
                <a16:creationId xmlns:a16="http://schemas.microsoft.com/office/drawing/2014/main" id="{3ABE4D33-550E-BBF8-F2F5-55ECD585D64C}"/>
              </a:ext>
            </a:extLst>
          </p:cNvPr>
          <p:cNvPicPr>
            <a:picLocks noChangeAspect="1"/>
          </p:cNvPicPr>
          <p:nvPr/>
        </p:nvPicPr>
        <p:blipFill>
          <a:blip r:embed="rId4"/>
          <a:stretch>
            <a:fillRect/>
          </a:stretch>
        </p:blipFill>
        <p:spPr>
          <a:xfrm>
            <a:off x="8415635" y="251792"/>
            <a:ext cx="3230410" cy="58997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10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7959E-3CFC-D0D9-7F6C-BFFA572B750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C2CDEF5-3C7C-2FE3-A83A-FB212CB93AB9}"/>
              </a:ext>
            </a:extLst>
          </p:cNvPr>
          <p:cNvSpPr>
            <a:spLocks noGrp="1"/>
          </p:cNvSpPr>
          <p:nvPr>
            <p:ph type="title"/>
          </p:nvPr>
        </p:nvSpPr>
        <p:spPr/>
        <p:txBody>
          <a:bodyPr/>
          <a:lstStyle/>
          <a:p>
            <a:r>
              <a:rPr lang="en-US"/>
              <a:t>On Plan Complete ✅</a:t>
            </a:r>
          </a:p>
        </p:txBody>
      </p:sp>
      <p:sp>
        <p:nvSpPr>
          <p:cNvPr id="3" name="Text Placeholder 2">
            <a:extLst>
              <a:ext uri="{FF2B5EF4-FFF2-40B4-BE49-F238E27FC236}">
                <a16:creationId xmlns:a16="http://schemas.microsoft.com/office/drawing/2014/main" id="{0CBEC173-6E37-553C-178A-4E1148D944C6}"/>
              </a:ext>
            </a:extLst>
          </p:cNvPr>
          <p:cNvSpPr>
            <a:spLocks noGrp="1"/>
          </p:cNvSpPr>
          <p:nvPr>
            <p:ph type="body" sz="quarter" idx="10"/>
          </p:nvPr>
        </p:nvSpPr>
        <p:spPr>
          <a:xfrm>
            <a:off x="586390" y="1434370"/>
            <a:ext cx="5735200" cy="2308324"/>
          </a:xfrm>
        </p:spPr>
        <p:txBody>
          <a:bodyPr/>
          <a:lstStyle/>
          <a:p>
            <a:pPr marL="0" indent="0">
              <a:buNone/>
            </a:pPr>
            <a:r>
              <a:rPr lang="en-US" sz="2400">
                <a:latin typeface="+mn-lt"/>
              </a:rPr>
              <a:t>Triggered </a:t>
            </a:r>
            <a:r>
              <a:rPr lang="en-US" sz="2400" b="1">
                <a:latin typeface="+mn-lt"/>
              </a:rPr>
              <a:t>after the orchestrator </a:t>
            </a:r>
            <a:r>
              <a:rPr lang="en-US" sz="2400">
                <a:latin typeface="+mn-lt"/>
              </a:rPr>
              <a:t>has finished executing its plan and sent the response.</a:t>
            </a:r>
          </a:p>
          <a:p>
            <a:pPr marL="0" indent="0">
              <a:buNone/>
            </a:pPr>
            <a:endParaRPr lang="en-US" sz="2400">
              <a:latin typeface="+mn-lt"/>
            </a:endParaRPr>
          </a:p>
          <a:p>
            <a:pPr marL="0" indent="0">
              <a:buNone/>
            </a:pPr>
            <a:r>
              <a:rPr lang="en-US" sz="2400">
                <a:latin typeface="+mn-lt"/>
              </a:rPr>
              <a:t>Can be used to </a:t>
            </a:r>
            <a:r>
              <a:rPr lang="en-US" sz="2400" b="1">
                <a:latin typeface="+mn-lt"/>
              </a:rPr>
              <a:t>redirect the user to the end of conversation topic</a:t>
            </a:r>
            <a:r>
              <a:rPr lang="en-US" sz="2400">
                <a:latin typeface="+mn-lt"/>
              </a:rPr>
              <a:t>.</a:t>
            </a:r>
          </a:p>
          <a:p>
            <a:pPr marL="0" indent="0">
              <a:buNone/>
            </a:pPr>
            <a:endParaRPr lang="en-US" sz="2400">
              <a:latin typeface="+mn-lt"/>
            </a:endParaRPr>
          </a:p>
          <a:p>
            <a:pPr marL="0" indent="0">
              <a:buNone/>
            </a:pPr>
            <a:r>
              <a:rPr lang="en-US" sz="2400">
                <a:latin typeface="+mn-lt"/>
              </a:rPr>
              <a:t>Best practice is to build a logic to </a:t>
            </a:r>
            <a:r>
              <a:rPr lang="en-US" sz="2400" b="1">
                <a:latin typeface="+mn-lt"/>
              </a:rPr>
              <a:t>not trigger the end of conversation after each questions</a:t>
            </a:r>
            <a:r>
              <a:rPr lang="en-US" sz="2400">
                <a:latin typeface="+mn-lt"/>
              </a:rPr>
              <a:t>.</a:t>
            </a:r>
          </a:p>
          <a:p>
            <a:pPr marL="0" indent="0">
              <a:buNone/>
            </a:pPr>
            <a:endParaRPr lang="en-US" sz="2400">
              <a:latin typeface="+mn-lt"/>
            </a:endParaRPr>
          </a:p>
          <a:p>
            <a:endParaRPr lang="en-US" sz="2400">
              <a:latin typeface="+mn-lt"/>
            </a:endParaRPr>
          </a:p>
        </p:txBody>
      </p:sp>
      <p:pic>
        <p:nvPicPr>
          <p:cNvPr id="5" name="Picture 4">
            <a:extLst>
              <a:ext uri="{FF2B5EF4-FFF2-40B4-BE49-F238E27FC236}">
                <a16:creationId xmlns:a16="http://schemas.microsoft.com/office/drawing/2014/main" id="{108A6646-234B-C65C-99CF-2B0575FD985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21590" y="723207"/>
            <a:ext cx="5870410" cy="5411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9197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FF8F0-EEC6-65A8-0DB1-EA2193571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2C65B-CAC0-3351-40EF-A0D1186173C2}"/>
              </a:ext>
            </a:extLst>
          </p:cNvPr>
          <p:cNvSpPr>
            <a:spLocks noGrp="1"/>
          </p:cNvSpPr>
          <p:nvPr>
            <p:ph type="title"/>
          </p:nvPr>
        </p:nvSpPr>
        <p:spPr/>
        <p:txBody>
          <a:bodyPr vert="horz" wrap="square" lIns="0" tIns="0" rIns="0" bIns="0" rtlCol="0" anchor="t">
            <a:spAutoFit/>
          </a:bodyPr>
          <a:lstStyle/>
          <a:p>
            <a:r>
              <a:rPr lang="en-US" sz="3600" spc="-50">
                <a:solidFill>
                  <a:srgbClr val="3B3734"/>
                </a:solidFill>
                <a:latin typeface="+mj-lt"/>
                <a:cs typeface="Segoe UI" pitchFamily="34" charset="0"/>
              </a:rPr>
              <a:t>Checklist</a:t>
            </a:r>
          </a:p>
        </p:txBody>
      </p:sp>
      <p:sp>
        <p:nvSpPr>
          <p:cNvPr id="3" name="Text Placeholder 2">
            <a:extLst>
              <a:ext uri="{FF2B5EF4-FFF2-40B4-BE49-F238E27FC236}">
                <a16:creationId xmlns:a16="http://schemas.microsoft.com/office/drawing/2014/main" id="{E1387EEC-98E4-7AF4-CFBC-EA93E1936908}"/>
              </a:ext>
            </a:extLst>
          </p:cNvPr>
          <p:cNvSpPr>
            <a:spLocks noGrp="1"/>
          </p:cNvSpPr>
          <p:nvPr>
            <p:ph type="body" sz="quarter" idx="11"/>
          </p:nvPr>
        </p:nvSpPr>
        <p:spPr/>
        <p:txBody>
          <a:bodyPr>
            <a:normAutofit fontScale="92500" lnSpcReduction="20000"/>
          </a:bodyPr>
          <a:lstStyle/>
          <a:p>
            <a:pPr marL="0" indent="0">
              <a:buNone/>
            </a:pPr>
            <a:r>
              <a:rPr lang="en-US" b="1"/>
              <a:t>✅ General Setup</a:t>
            </a:r>
          </a:p>
          <a:p>
            <a:pPr marL="0" indent="0">
              <a:buNone/>
            </a:pPr>
            <a:r>
              <a:rPr lang="en-US"/>
              <a:t>Configure your agent with the </a:t>
            </a:r>
            <a:r>
              <a:rPr lang="en-US" b="1"/>
              <a:t>correct tools and knowledge sources</a:t>
            </a:r>
            <a:r>
              <a:rPr lang="en-US"/>
              <a:t> before writing instructions.</a:t>
            </a:r>
          </a:p>
          <a:p>
            <a:pPr marL="0" indent="0">
              <a:buNone/>
            </a:pPr>
            <a:r>
              <a:rPr lang="en-US"/>
              <a:t>Ensure tools and knowledge sources are added to </a:t>
            </a:r>
            <a:r>
              <a:rPr lang="en-US" b="1"/>
              <a:t>topics</a:t>
            </a:r>
            <a:r>
              <a:rPr lang="en-US"/>
              <a:t> for deterministic orchestration.</a:t>
            </a:r>
          </a:p>
          <a:p>
            <a:pPr marL="0" indent="0">
              <a:buNone/>
            </a:pPr>
            <a:r>
              <a:rPr lang="en-US"/>
              <a:t>Use </a:t>
            </a:r>
            <a:r>
              <a:rPr lang="en-US" b="1"/>
              <a:t>accurate and specific names and descriptions</a:t>
            </a:r>
            <a:r>
              <a:rPr lang="en-US"/>
              <a:t> for tools and knowledge sources.</a:t>
            </a:r>
          </a:p>
          <a:p>
            <a:pPr marL="0" indent="0">
              <a:buNone/>
            </a:pPr>
            <a:r>
              <a:rPr lang="en-US"/>
              <a:t>Keeping </a:t>
            </a:r>
            <a:r>
              <a:rPr lang="en-US" b="1"/>
              <a:t>the general knowledge of the model ON </a:t>
            </a:r>
            <a:r>
              <a:rPr lang="en-US"/>
              <a:t>can yield better results for complex instructions.</a:t>
            </a:r>
          </a:p>
          <a:p>
            <a:pPr marL="0" indent="0">
              <a:buNone/>
            </a:pPr>
            <a:endParaRPr lang="en-US"/>
          </a:p>
          <a:p>
            <a:pPr marL="0" indent="0">
              <a:buNone/>
            </a:pPr>
            <a:r>
              <a:rPr lang="en-US" b="1"/>
              <a:t>🧠 Writing Effective Instructions</a:t>
            </a:r>
          </a:p>
          <a:p>
            <a:pPr marL="0" indent="0">
              <a:buNone/>
            </a:pPr>
            <a:r>
              <a:rPr lang="en-US"/>
              <a:t>Use </a:t>
            </a:r>
            <a:r>
              <a:rPr lang="en-US" b="1"/>
              <a:t>clear constraints, response formats, and guidance</a:t>
            </a:r>
            <a:r>
              <a:rPr lang="en-US"/>
              <a:t> in conversational instructions.</a:t>
            </a:r>
          </a:p>
          <a:p>
            <a:pPr marL="0" indent="0">
              <a:buNone/>
            </a:pPr>
            <a:r>
              <a:rPr lang="en-US"/>
              <a:t>Avoid referencing tools or sources the agent doesn’t have access to.</a:t>
            </a:r>
          </a:p>
          <a:p>
            <a:pPr marL="0" indent="0">
              <a:buNone/>
            </a:pPr>
            <a:r>
              <a:rPr lang="en-US"/>
              <a:t>Use </a:t>
            </a:r>
            <a:r>
              <a:rPr lang="en-US" b="1"/>
              <a:t>Markdown formatting</a:t>
            </a:r>
            <a:r>
              <a:rPr lang="en-US"/>
              <a:t> to improve readability and comprehension.</a:t>
            </a:r>
          </a:p>
          <a:p>
            <a:pPr marL="0" indent="0">
              <a:buNone/>
            </a:pPr>
            <a:r>
              <a:rPr lang="en-US"/>
              <a:t>Specify </a:t>
            </a:r>
            <a:r>
              <a:rPr lang="en-US" b="1"/>
              <a:t>when and how</a:t>
            </a:r>
            <a:r>
              <a:rPr lang="en-US"/>
              <a:t> to use certain tools or knowledge sources.</a:t>
            </a:r>
          </a:p>
          <a:p>
            <a:pPr marL="0" indent="0">
              <a:buNone/>
            </a:pPr>
            <a:r>
              <a:rPr lang="en-US"/>
              <a:t>Include </a:t>
            </a:r>
            <a:r>
              <a:rPr lang="en-US" b="1"/>
              <a:t>guardrails</a:t>
            </a:r>
            <a:r>
              <a:rPr lang="en-US"/>
              <a:t> to prevent undesired responses or actions.</a:t>
            </a:r>
          </a:p>
          <a:p>
            <a:pPr marL="0" indent="0">
              <a:buNone/>
            </a:pPr>
            <a:br>
              <a:rPr lang="en-US"/>
            </a:br>
            <a:endParaRPr lang="en-US"/>
          </a:p>
          <a:p>
            <a:pPr marL="0" indent="0">
              <a:buNone/>
            </a:pPr>
            <a:r>
              <a:rPr lang="en-US" b="1"/>
              <a:t>🗣️ Conversational Instructions</a:t>
            </a:r>
          </a:p>
          <a:p>
            <a:pPr marL="0" indent="0">
              <a:buNone/>
            </a:pPr>
            <a:r>
              <a:rPr lang="en-US"/>
              <a:t>Define </a:t>
            </a:r>
            <a:r>
              <a:rPr lang="en-US" b="1"/>
              <a:t>response formats</a:t>
            </a:r>
            <a:r>
              <a:rPr lang="en-US"/>
              <a:t> (e.g., tables, bold/underline text).</a:t>
            </a:r>
          </a:p>
          <a:p>
            <a:pPr marL="0" indent="0">
              <a:buNone/>
            </a:pPr>
            <a:r>
              <a:rPr lang="en-US"/>
              <a:t>Provide </a:t>
            </a:r>
            <a:r>
              <a:rPr lang="en-US" b="1"/>
              <a:t>contextual guidance</a:t>
            </a:r>
            <a:r>
              <a:rPr lang="en-US"/>
              <a:t> (e.g., search within country-specific folders).</a:t>
            </a:r>
          </a:p>
          <a:p>
            <a:pPr marL="0" indent="0">
              <a:buNone/>
            </a:pPr>
            <a:r>
              <a:rPr lang="en-US"/>
              <a:t>Use instructions to help the agent </a:t>
            </a:r>
            <a:r>
              <a:rPr lang="en-US" b="1"/>
              <a:t>fill tool inputs</a:t>
            </a:r>
            <a:r>
              <a:rPr lang="en-US"/>
              <a:t> using conversation history.</a:t>
            </a:r>
          </a:p>
          <a:p>
            <a:pPr marL="0" indent="0">
              <a:buNone/>
            </a:pPr>
            <a:endParaRPr lang="en-US"/>
          </a:p>
        </p:txBody>
      </p:sp>
    </p:spTree>
    <p:extLst>
      <p:ext uri="{BB962C8B-B14F-4D97-AF65-F5344CB8AC3E}">
        <p14:creationId xmlns:p14="http://schemas.microsoft.com/office/powerpoint/2010/main" val="4156941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7363B-7B8C-4108-28A3-7C6D3DE8E11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FC5F97-674B-900D-3E12-4BCB7D1EE7AC}"/>
              </a:ext>
            </a:extLst>
          </p:cNvPr>
          <p:cNvSpPr>
            <a:spLocks noGrp="1"/>
          </p:cNvSpPr>
          <p:nvPr>
            <p:ph type="body" sz="quarter" idx="11"/>
          </p:nvPr>
        </p:nvSpPr>
        <p:spPr>
          <a:xfrm>
            <a:off x="276200" y="237133"/>
            <a:ext cx="8420100" cy="553998"/>
          </a:xfrm>
        </p:spPr>
        <p:txBody>
          <a:bodyPr/>
          <a:lstStyle/>
          <a:p>
            <a:pPr>
              <a:spcBef>
                <a:spcPts val="600"/>
              </a:spcBef>
            </a:pPr>
            <a:r>
              <a:rPr lang="en-US"/>
              <a:t>Autonomous agents</a:t>
            </a:r>
          </a:p>
        </p:txBody>
      </p:sp>
      <p:sp>
        <p:nvSpPr>
          <p:cNvPr id="3" name="Text Placeholder 2">
            <a:extLst>
              <a:ext uri="{FF2B5EF4-FFF2-40B4-BE49-F238E27FC236}">
                <a16:creationId xmlns:a16="http://schemas.microsoft.com/office/drawing/2014/main" id="{E335C13F-E27D-2778-1DC2-489EAB4E6224}"/>
              </a:ext>
            </a:extLst>
          </p:cNvPr>
          <p:cNvSpPr>
            <a:spLocks noGrp="1"/>
          </p:cNvSpPr>
          <p:nvPr>
            <p:ph type="body" sz="quarter" idx="12"/>
          </p:nvPr>
        </p:nvSpPr>
        <p:spPr>
          <a:xfrm>
            <a:off x="712343" y="945198"/>
            <a:ext cx="7983957" cy="246221"/>
          </a:xfrm>
        </p:spPr>
        <p:txBody>
          <a:bodyPr/>
          <a:lstStyle/>
          <a:p>
            <a:r>
              <a:rPr lang="en-US"/>
              <a:t>Execute agents from external triggers</a:t>
            </a:r>
          </a:p>
        </p:txBody>
      </p:sp>
      <p:sp>
        <p:nvSpPr>
          <p:cNvPr id="7" name="Text Placeholder 4">
            <a:extLst>
              <a:ext uri="{FF2B5EF4-FFF2-40B4-BE49-F238E27FC236}">
                <a16:creationId xmlns:a16="http://schemas.microsoft.com/office/drawing/2014/main" id="{F38B9D53-7FC3-3358-8839-F3AFD134442A}"/>
              </a:ext>
            </a:extLst>
          </p:cNvPr>
          <p:cNvSpPr>
            <a:spLocks noGrp="1"/>
          </p:cNvSpPr>
          <p:nvPr>
            <p:ph type="body" sz="quarter" idx="15"/>
          </p:nvPr>
        </p:nvSpPr>
        <p:spPr>
          <a:xfrm>
            <a:off x="8967788" y="0"/>
            <a:ext cx="3224212" cy="55986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In addition to the traditional conversational agents, Copilot Studio lets you create autonomous agents that can be triggered by external events.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Autonomous agents can help streamline processes by automating tasks in the background, requesting human validation when needed.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Multi-turn reasoning: Ability to handle complex tasks requiring multiple steps and decisions.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Contextual memory: Retains context throughout interactions to inform decisions and responses.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Tool orchestration: Agents can call external services through APIs and connectors.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Hybrid agents: Autonomous agents also be used as conversational agents. One agent can also have multiple autonomous triggers.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Event trigger overview</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Add an event trigger</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E9EE7CC4-AE3D-6736-8778-BD40D83874FC}"/>
              </a:ext>
            </a:extLst>
          </p:cNvPr>
          <p:cNvGraphicFramePr>
            <a:graphicFrameLocks noGrp="1"/>
          </p:cNvGraphicFramePr>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use the autonomous agents to solve some of your scenarios?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u="none" strike="noStrike" kern="1200" cap="none" spc="0" normalizeH="0" baseline="0" noProof="0">
                          <a:ln>
                            <a:noFill/>
                          </a:ln>
                          <a:solidFill>
                            <a:schemeClr val="tx1"/>
                          </a:solidFill>
                          <a:effectLst/>
                          <a:uLnTx/>
                          <a:uFillTx/>
                        </a:rPr>
                      </a:br>
                      <a:r>
                        <a:rPr kumimoji="0" lang="en-US" sz="1600" b="0" u="none" strike="noStrike" kern="1200" cap="none" spc="0" normalizeH="0" baseline="0" noProof="0">
                          <a:ln>
                            <a:noFill/>
                          </a:ln>
                          <a:solidFill>
                            <a:schemeClr val="tx1"/>
                          </a:solidFill>
                          <a:effectLst/>
                          <a:uLnTx/>
                          <a:uFillTx/>
                        </a:rPr>
                        <a:t>Please describe how</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C57D92A5-C440-1053-4089-2759F7E0A22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we plan on creating an autonomous agent that will monitor a Dataverse table to automatically re-order equipment when stock is running low.</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business rules for re-ordering are explained in the document “Stock policy.doc”</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When the autonomous agent detects that we are running low on stock it will suggest an order for review by the IT stock manager. </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Once the order has been approved it should send an email to procurement with the details of the PO.</a:t>
            </a:r>
          </a:p>
        </p:txBody>
      </p:sp>
    </p:spTree>
    <p:extLst>
      <p:ext uri="{BB962C8B-B14F-4D97-AF65-F5344CB8AC3E}">
        <p14:creationId xmlns:p14="http://schemas.microsoft.com/office/powerpoint/2010/main" val="1110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42C5F-CB3F-0C7B-1C89-B8341CE14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A493B-F9D5-D4C9-D6CC-7345133A91B8}"/>
              </a:ext>
            </a:extLst>
          </p:cNvPr>
          <p:cNvSpPr>
            <a:spLocks noGrp="1"/>
          </p:cNvSpPr>
          <p:nvPr>
            <p:ph type="title"/>
          </p:nvPr>
        </p:nvSpPr>
        <p:spPr/>
        <p:txBody>
          <a:bodyPr vert="horz" wrap="square" lIns="0" tIns="0" rIns="0" bIns="0" rtlCol="0" anchor="t">
            <a:spAutoFit/>
          </a:bodyPr>
          <a:lstStyle/>
          <a:p>
            <a:r>
              <a:rPr lang="en-US" sz="3600" spc="-50">
                <a:solidFill>
                  <a:srgbClr val="3B3734"/>
                </a:solidFill>
                <a:latin typeface="+mj-lt"/>
                <a:cs typeface="Segoe UI" pitchFamily="34" charset="0"/>
              </a:rPr>
              <a:t>Checklist</a:t>
            </a:r>
          </a:p>
        </p:txBody>
      </p:sp>
      <p:sp>
        <p:nvSpPr>
          <p:cNvPr id="3" name="Text Placeholder 2">
            <a:extLst>
              <a:ext uri="{FF2B5EF4-FFF2-40B4-BE49-F238E27FC236}">
                <a16:creationId xmlns:a16="http://schemas.microsoft.com/office/drawing/2014/main" id="{B3438201-EAEE-B5A5-4865-4CDED67AD93F}"/>
              </a:ext>
            </a:extLst>
          </p:cNvPr>
          <p:cNvSpPr>
            <a:spLocks noGrp="1"/>
          </p:cNvSpPr>
          <p:nvPr>
            <p:ph type="body" sz="quarter" idx="11"/>
          </p:nvPr>
        </p:nvSpPr>
        <p:spPr/>
        <p:txBody>
          <a:bodyPr>
            <a:normAutofit fontScale="92500" lnSpcReduction="20000"/>
          </a:bodyPr>
          <a:lstStyle/>
          <a:p>
            <a:pPr marL="0" indent="0">
              <a:buNone/>
            </a:pPr>
            <a:r>
              <a:rPr lang="en-US" b="1"/>
              <a:t>🤖 Autonomous Instructions</a:t>
            </a:r>
          </a:p>
          <a:p>
            <a:pPr marL="0" indent="0">
              <a:buNone/>
            </a:pPr>
            <a:r>
              <a:rPr lang="en-US"/>
              <a:t>Clearly define the </a:t>
            </a:r>
            <a:r>
              <a:rPr lang="en-US" b="1"/>
              <a:t>sequence of tools</a:t>
            </a:r>
            <a:r>
              <a:rPr lang="en-US"/>
              <a:t> to be used for each scenario.</a:t>
            </a:r>
          </a:p>
          <a:p>
            <a:pPr marL="0" indent="0">
              <a:buNone/>
            </a:pPr>
            <a:r>
              <a:rPr lang="en-US"/>
              <a:t>Use numbered or bulleted lists for </a:t>
            </a:r>
            <a:r>
              <a:rPr lang="en-US" b="1"/>
              <a:t>step-by-step instructions</a:t>
            </a:r>
            <a:r>
              <a:rPr lang="en-US"/>
              <a:t>.</a:t>
            </a:r>
          </a:p>
          <a:p>
            <a:pPr marL="0" indent="0">
              <a:buNone/>
            </a:pPr>
            <a:r>
              <a:rPr lang="en-US"/>
              <a:t>Use “/” to access </a:t>
            </a:r>
            <a:r>
              <a:rPr lang="en-US" b="1"/>
              <a:t>tool names, topics, variables</a:t>
            </a:r>
            <a:r>
              <a:rPr lang="en-US"/>
              <a:t>, </a:t>
            </a:r>
            <a:r>
              <a:rPr lang="en-US" err="1"/>
              <a:t>etc</a:t>
            </a:r>
            <a:r>
              <a:rPr lang="en-US"/>
              <a:t> in instructions. </a:t>
            </a:r>
          </a:p>
          <a:p>
            <a:pPr marL="0" indent="0">
              <a:buNone/>
            </a:pPr>
            <a:r>
              <a:rPr lang="en-US"/>
              <a:t>Put </a:t>
            </a:r>
            <a:r>
              <a:rPr lang="en-US" b="1"/>
              <a:t>instructions where they belong </a:t>
            </a:r>
            <a:r>
              <a:rPr lang="en-US"/>
              <a:t>(child agent, tool input, topic input).</a:t>
            </a:r>
          </a:p>
          <a:p>
            <a:pPr marL="0" indent="0">
              <a:buNone/>
            </a:pPr>
            <a:br>
              <a:rPr lang="en-US"/>
            </a:br>
            <a:endParaRPr lang="en-US"/>
          </a:p>
          <a:p>
            <a:pPr marL="0" indent="0">
              <a:buNone/>
            </a:pPr>
            <a:r>
              <a:rPr lang="en-US" b="1"/>
              <a:t>🔐 Security &amp; Guardrails</a:t>
            </a:r>
          </a:p>
          <a:p>
            <a:pPr marL="0" indent="0">
              <a:buNone/>
            </a:pPr>
            <a:r>
              <a:rPr lang="en-US"/>
              <a:t>Limit tool usage and parameters to prevent </a:t>
            </a:r>
            <a:r>
              <a:rPr lang="en-US" b="1"/>
              <a:t>jailbreak attacks</a:t>
            </a:r>
            <a:r>
              <a:rPr lang="en-US"/>
              <a:t>.</a:t>
            </a:r>
          </a:p>
          <a:p>
            <a:pPr marL="0" indent="0">
              <a:buNone/>
            </a:pPr>
            <a:r>
              <a:rPr lang="en-US"/>
              <a:t>Include instructions like “only email after checking a knowledge source.”</a:t>
            </a:r>
          </a:p>
          <a:p>
            <a:pPr marL="0" indent="0">
              <a:buNone/>
            </a:pPr>
            <a:r>
              <a:rPr lang="en-US"/>
              <a:t>Use </a:t>
            </a:r>
            <a:r>
              <a:rPr lang="en-US" b="1"/>
              <a:t>topics with manually authored responses</a:t>
            </a:r>
            <a:r>
              <a:rPr lang="en-US"/>
              <a:t> to block sensitive subjects.</a:t>
            </a:r>
          </a:p>
          <a:p>
            <a:pPr marL="0" indent="0">
              <a:buNone/>
            </a:pPr>
            <a:br>
              <a:rPr lang="en-US"/>
            </a:br>
            <a:endParaRPr lang="en-US"/>
          </a:p>
          <a:p>
            <a:pPr marL="0" indent="0">
              <a:buNone/>
            </a:pPr>
            <a:r>
              <a:rPr lang="en-US" b="1"/>
              <a:t>📩 Triggers &amp; Payloads</a:t>
            </a:r>
          </a:p>
          <a:p>
            <a:pPr marL="0" indent="0">
              <a:buNone/>
            </a:pPr>
            <a:r>
              <a:rPr lang="en-US" b="1"/>
              <a:t>Edit triggers after creation</a:t>
            </a:r>
            <a:r>
              <a:rPr lang="en-US"/>
              <a:t> to refine the prompt and limit useless execution by adding filters.</a:t>
            </a:r>
          </a:p>
          <a:p>
            <a:pPr marL="0" indent="0">
              <a:buNone/>
            </a:pPr>
            <a:r>
              <a:rPr lang="en-US"/>
              <a:t>Modify flow to </a:t>
            </a:r>
            <a:r>
              <a:rPr lang="en-US" b="1"/>
              <a:t>include only necessary variables to limit the size of the payload.</a:t>
            </a:r>
            <a:endParaRPr lang="en-US"/>
          </a:p>
          <a:p>
            <a:pPr marL="0" indent="0">
              <a:buNone/>
            </a:pPr>
            <a:r>
              <a:rPr lang="en-US" b="1"/>
              <a:t>Provide clear instructions </a:t>
            </a:r>
            <a:r>
              <a:rPr lang="en-US"/>
              <a:t>on what the agent should do with the prompt and payload.</a:t>
            </a:r>
          </a:p>
          <a:p>
            <a:pPr marL="0" indent="0">
              <a:buNone/>
            </a:pPr>
            <a:endParaRPr lang="en-US"/>
          </a:p>
        </p:txBody>
      </p:sp>
    </p:spTree>
    <p:extLst>
      <p:ext uri="{BB962C8B-B14F-4D97-AF65-F5344CB8AC3E}">
        <p14:creationId xmlns:p14="http://schemas.microsoft.com/office/powerpoint/2010/main" val="2826970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6E9E1-32C8-E194-CD88-EB47D7F6C247}"/>
            </a:ext>
          </a:extLst>
        </p:cNvPr>
        <p:cNvGrpSpPr/>
        <p:nvPr/>
      </p:nvGrpSpPr>
      <p:grpSpPr>
        <a:xfrm>
          <a:off x="0" y="0"/>
          <a:ext cx="0" cy="0"/>
          <a:chOff x="0" y="0"/>
          <a:chExt cx="0" cy="0"/>
        </a:xfrm>
      </p:grpSpPr>
      <p:sp>
        <p:nvSpPr>
          <p:cNvPr id="48" name="box 1">
            <a:extLst>
              <a:ext uri="{FF2B5EF4-FFF2-40B4-BE49-F238E27FC236}">
                <a16:creationId xmlns:a16="http://schemas.microsoft.com/office/drawing/2014/main" id="{BEA1777D-A985-96C4-FD7B-59F722916569}"/>
              </a:ext>
              <a:ext uri="{C183D7F6-B498-43B3-948B-1728B52AA6E4}">
                <adec:decorative xmlns:adec="http://schemas.microsoft.com/office/drawing/2017/decorative" val="1"/>
              </a:ext>
            </a:extLst>
          </p:cNvPr>
          <p:cNvSpPr txBox="1"/>
          <p:nvPr/>
        </p:nvSpPr>
        <p:spPr>
          <a:xfrm>
            <a:off x="8915400" y="1463040"/>
            <a:ext cx="2691383" cy="4809172"/>
          </a:xfrm>
          <a:prstGeom prst="roundRect">
            <a:avLst>
              <a:gd name="adj" fmla="val 5331"/>
            </a:avLst>
          </a:prstGeom>
          <a:solidFill>
            <a:schemeClr val="bg2">
              <a:lumMod val="25000"/>
              <a:lumOff val="75000"/>
            </a:schemeClr>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51" name="Rectangle: Rounded Corners 50">
            <a:extLst>
              <a:ext uri="{FF2B5EF4-FFF2-40B4-BE49-F238E27FC236}">
                <a16:creationId xmlns:a16="http://schemas.microsoft.com/office/drawing/2014/main" id="{4FAB07F1-6DE6-3166-2A98-03CC80F10DB0}"/>
              </a:ext>
              <a:ext uri="{C183D7F6-B498-43B3-948B-1728B52AA6E4}">
                <adec:decorative xmlns:adec="http://schemas.microsoft.com/office/drawing/2017/decorative" val="1"/>
              </a:ext>
            </a:extLst>
          </p:cNvPr>
          <p:cNvSpPr/>
          <p:nvPr/>
        </p:nvSpPr>
        <p:spPr>
          <a:xfrm>
            <a:off x="9046654" y="1598135"/>
            <a:ext cx="2428875" cy="828000"/>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67" name="Picture 66">
            <a:extLst>
              <a:ext uri="{FF2B5EF4-FFF2-40B4-BE49-F238E27FC236}">
                <a16:creationId xmlns:a16="http://schemas.microsoft.com/office/drawing/2014/main" id="{4EBB61C2-C2C3-A741-CA11-D36260199866}"/>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9205681" y="1735010"/>
            <a:ext cx="545022" cy="545022"/>
          </a:xfrm>
          <a:prstGeom prst="rect">
            <a:avLst/>
          </a:prstGeom>
        </p:spPr>
      </p:pic>
      <p:sp>
        <p:nvSpPr>
          <p:cNvPr id="3" name="Title 2">
            <a:extLst>
              <a:ext uri="{FF2B5EF4-FFF2-40B4-BE49-F238E27FC236}">
                <a16:creationId xmlns:a16="http://schemas.microsoft.com/office/drawing/2014/main" id="{2B8D61FA-A388-E0E2-682E-82611F7B9D8A}"/>
              </a:ext>
            </a:extLst>
          </p:cNvPr>
          <p:cNvSpPr>
            <a:spLocks noGrp="1"/>
          </p:cNvSpPr>
          <p:nvPr>
            <p:ph type="title"/>
          </p:nvPr>
        </p:nvSpPr>
        <p:spPr>
          <a:xfrm>
            <a:off x="588263" y="753586"/>
            <a:ext cx="7285737" cy="430887"/>
          </a:xfrm>
        </p:spPr>
        <p:txBody>
          <a:bodyPr vert="horz" wrap="square" lIns="1097280" tIns="0" rIns="0" bIns="0" rtlCol="0" anchor="ctr">
            <a:spAutoFit/>
          </a:bodyPr>
          <a:lstStyle/>
          <a:p>
            <a:r>
              <a:rPr lang="en-US" sz="2800"/>
              <a:t>Copilot Studio agent   </a:t>
            </a:r>
          </a:p>
        </p:txBody>
      </p:sp>
      <p:sp>
        <p:nvSpPr>
          <p:cNvPr id="83" name="box 1">
            <a:extLst>
              <a:ext uri="{FF2B5EF4-FFF2-40B4-BE49-F238E27FC236}">
                <a16:creationId xmlns:a16="http://schemas.microsoft.com/office/drawing/2014/main" id="{A1003C71-CD69-8CAD-F45F-51D464ADC707}"/>
              </a:ext>
              <a:ext uri="{C183D7F6-B498-43B3-948B-1728B52AA6E4}">
                <adec:decorative xmlns:adec="http://schemas.microsoft.com/office/drawing/2017/decorative" val="1"/>
              </a:ext>
            </a:extLst>
          </p:cNvPr>
          <p:cNvSpPr txBox="1"/>
          <p:nvPr/>
        </p:nvSpPr>
        <p:spPr>
          <a:xfrm>
            <a:off x="588962" y="1463040"/>
            <a:ext cx="7653338" cy="4809172"/>
          </a:xfrm>
          <a:prstGeom prst="roundRect">
            <a:avLst>
              <a:gd name="adj" fmla="val 344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4" name="Rectangle: Rounded Corners 83">
            <a:extLst>
              <a:ext uri="{FF2B5EF4-FFF2-40B4-BE49-F238E27FC236}">
                <a16:creationId xmlns:a16="http://schemas.microsoft.com/office/drawing/2014/main" id="{2E0E5932-5CCE-62D0-CF73-DB2609FC6CFE}"/>
              </a:ext>
            </a:extLst>
          </p:cNvPr>
          <p:cNvSpPr/>
          <p:nvPr/>
        </p:nvSpPr>
        <p:spPr bwMode="auto">
          <a:xfrm rot="16200000">
            <a:off x="-1205208" y="3556961"/>
            <a:ext cx="4515399" cy="621329"/>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Orchestrator</a:t>
            </a:r>
          </a:p>
        </p:txBody>
      </p:sp>
      <p:sp>
        <p:nvSpPr>
          <p:cNvPr id="85" name="Rectangle: Rounded Corners 84">
            <a:extLst>
              <a:ext uri="{FF2B5EF4-FFF2-40B4-BE49-F238E27FC236}">
                <a16:creationId xmlns:a16="http://schemas.microsoft.com/office/drawing/2014/main" id="{0CB1EB50-D0B5-A7D2-C014-789A6FF77378}"/>
              </a:ext>
            </a:extLst>
          </p:cNvPr>
          <p:cNvSpPr/>
          <p:nvPr/>
        </p:nvSpPr>
        <p:spPr bwMode="auto">
          <a:xfrm>
            <a:off x="3283048" y="1588618"/>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System Topics</a:t>
            </a:r>
          </a:p>
        </p:txBody>
      </p:sp>
      <p:sp>
        <p:nvSpPr>
          <p:cNvPr id="86" name="Rectangle: Rounded Corners 85">
            <a:extLst>
              <a:ext uri="{FF2B5EF4-FFF2-40B4-BE49-F238E27FC236}">
                <a16:creationId xmlns:a16="http://schemas.microsoft.com/office/drawing/2014/main" id="{0A0C967F-E052-379B-7661-27A149306C1C}"/>
              </a:ext>
            </a:extLst>
          </p:cNvPr>
          <p:cNvSpPr/>
          <p:nvPr/>
        </p:nvSpPr>
        <p:spPr bwMode="auto">
          <a:xfrm>
            <a:off x="4924986" y="1588618"/>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User Topics</a:t>
            </a:r>
          </a:p>
        </p:txBody>
      </p:sp>
      <p:sp>
        <p:nvSpPr>
          <p:cNvPr id="87" name="Rectangle: Rounded Corners 86">
            <a:extLst>
              <a:ext uri="{FF2B5EF4-FFF2-40B4-BE49-F238E27FC236}">
                <a16:creationId xmlns:a16="http://schemas.microsoft.com/office/drawing/2014/main" id="{844C3FAA-7605-3107-DFB7-523BD9B7654E}"/>
              </a:ext>
            </a:extLst>
          </p:cNvPr>
          <p:cNvSpPr/>
          <p:nvPr/>
        </p:nvSpPr>
        <p:spPr bwMode="auto">
          <a:xfrm>
            <a:off x="1522074" y="1581902"/>
            <a:ext cx="1641549" cy="816757"/>
          </a:xfrm>
          <a:prstGeom prst="roundRect">
            <a:avLst>
              <a:gd name="adj" fmla="val 7102"/>
            </a:avLst>
          </a:prstGeom>
          <a:solidFill>
            <a:srgbClr val="1C313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effectLst/>
                <a:uLnTx/>
                <a:uFillTx/>
                <a:latin typeface="Segoe UI Semibold"/>
                <a:ea typeface="+mn-ea"/>
                <a:cs typeface="+mn-cs"/>
              </a:rPr>
              <a:t>System Instructions</a:t>
            </a:r>
          </a:p>
        </p:txBody>
      </p:sp>
      <p:sp>
        <p:nvSpPr>
          <p:cNvPr id="88" name="Rectangle: Rounded Corners 87">
            <a:extLst>
              <a:ext uri="{FF2B5EF4-FFF2-40B4-BE49-F238E27FC236}">
                <a16:creationId xmlns:a16="http://schemas.microsoft.com/office/drawing/2014/main" id="{306A6C97-6F6A-9224-80DB-6B5F59A6B11F}"/>
              </a:ext>
            </a:extLst>
          </p:cNvPr>
          <p:cNvSpPr/>
          <p:nvPr/>
        </p:nvSpPr>
        <p:spPr bwMode="auto">
          <a:xfrm>
            <a:off x="6566924" y="1609926"/>
            <a:ext cx="1522513" cy="816757"/>
          </a:xfrm>
          <a:prstGeom prst="roundRect">
            <a:avLst>
              <a:gd name="adj" fmla="val 7102"/>
            </a:avLst>
          </a:prstGeom>
          <a:solidFill>
            <a:schemeClr val="bg2">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UI Semibold"/>
                <a:ea typeface="+mn-ea"/>
                <a:cs typeface="+mn-cs"/>
              </a:rPr>
              <a:t>Child Agents</a:t>
            </a:r>
          </a:p>
        </p:txBody>
      </p:sp>
      <p:sp>
        <p:nvSpPr>
          <p:cNvPr id="89" name="Rectangle: Rounded Corners 88">
            <a:extLst>
              <a:ext uri="{FF2B5EF4-FFF2-40B4-BE49-F238E27FC236}">
                <a16:creationId xmlns:a16="http://schemas.microsoft.com/office/drawing/2014/main" id="{49EF9AD6-6CAD-E28C-E8F1-1C1EBC705708}"/>
              </a:ext>
            </a:extLst>
          </p:cNvPr>
          <p:cNvSpPr/>
          <p:nvPr/>
        </p:nvSpPr>
        <p:spPr bwMode="auto">
          <a:xfrm>
            <a:off x="1515970" y="2548839"/>
            <a:ext cx="203963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Knowledge</a:t>
            </a:r>
          </a:p>
        </p:txBody>
      </p:sp>
      <p:sp>
        <p:nvSpPr>
          <p:cNvPr id="90" name="Rectangle: Rounded Corners 89">
            <a:extLst>
              <a:ext uri="{FF2B5EF4-FFF2-40B4-BE49-F238E27FC236}">
                <a16:creationId xmlns:a16="http://schemas.microsoft.com/office/drawing/2014/main" id="{D78AB48A-2079-0C8E-AC2D-1EB33376B64A}"/>
              </a:ext>
            </a:extLst>
          </p:cNvPr>
          <p:cNvSpPr/>
          <p:nvPr/>
        </p:nvSpPr>
        <p:spPr bwMode="auto">
          <a:xfrm>
            <a:off x="1523769" y="3177645"/>
            <a:ext cx="2039637" cy="414000"/>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Websites</a:t>
            </a:r>
          </a:p>
        </p:txBody>
      </p:sp>
      <p:sp>
        <p:nvSpPr>
          <p:cNvPr id="91" name="Rectangle: Rounded Corners 90">
            <a:extLst>
              <a:ext uri="{FF2B5EF4-FFF2-40B4-BE49-F238E27FC236}">
                <a16:creationId xmlns:a16="http://schemas.microsoft.com/office/drawing/2014/main" id="{0D69B1AB-CBF9-DF05-099C-00C173724432}"/>
              </a:ext>
            </a:extLst>
          </p:cNvPr>
          <p:cNvSpPr/>
          <p:nvPr/>
        </p:nvSpPr>
        <p:spPr bwMode="auto">
          <a:xfrm>
            <a:off x="1523767" y="3687978"/>
            <a:ext cx="2039637" cy="414000"/>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SharePoint</a:t>
            </a:r>
          </a:p>
        </p:txBody>
      </p:sp>
      <p:sp>
        <p:nvSpPr>
          <p:cNvPr id="92" name="Rectangle: Rounded Corners 91">
            <a:extLst>
              <a:ext uri="{FF2B5EF4-FFF2-40B4-BE49-F238E27FC236}">
                <a16:creationId xmlns:a16="http://schemas.microsoft.com/office/drawing/2014/main" id="{832BBC7A-DAA3-3C11-9D6A-ECF730B58003}"/>
              </a:ext>
            </a:extLst>
          </p:cNvPr>
          <p:cNvSpPr/>
          <p:nvPr/>
        </p:nvSpPr>
        <p:spPr bwMode="auto">
          <a:xfrm>
            <a:off x="1523767" y="4198310"/>
            <a:ext cx="2039637" cy="414000"/>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OneDrive</a:t>
            </a:r>
          </a:p>
        </p:txBody>
      </p:sp>
      <p:sp>
        <p:nvSpPr>
          <p:cNvPr id="94" name="Rectangle: Rounded Corners 93">
            <a:extLst>
              <a:ext uri="{FF2B5EF4-FFF2-40B4-BE49-F238E27FC236}">
                <a16:creationId xmlns:a16="http://schemas.microsoft.com/office/drawing/2014/main" id="{650AF0DF-9467-043E-6217-95C2F3D610FE}"/>
              </a:ext>
            </a:extLst>
          </p:cNvPr>
          <p:cNvSpPr/>
          <p:nvPr/>
        </p:nvSpPr>
        <p:spPr bwMode="auto">
          <a:xfrm>
            <a:off x="3692050" y="2548839"/>
            <a:ext cx="439738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Tools</a:t>
            </a:r>
          </a:p>
        </p:txBody>
      </p:sp>
      <p:sp>
        <p:nvSpPr>
          <p:cNvPr id="95" name="Rectangle: Rounded Corners 94">
            <a:extLst>
              <a:ext uri="{FF2B5EF4-FFF2-40B4-BE49-F238E27FC236}">
                <a16:creationId xmlns:a16="http://schemas.microsoft.com/office/drawing/2014/main" id="{5B508263-E6B7-401A-24B6-D783D171A974}"/>
              </a:ext>
            </a:extLst>
          </p:cNvPr>
          <p:cNvSpPr/>
          <p:nvPr/>
        </p:nvSpPr>
        <p:spPr bwMode="auto">
          <a:xfrm>
            <a:off x="3692050"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Connectors</a:t>
            </a:r>
          </a:p>
        </p:txBody>
      </p:sp>
      <p:sp>
        <p:nvSpPr>
          <p:cNvPr id="96" name="Rectangle: Rounded Corners 95">
            <a:extLst>
              <a:ext uri="{FF2B5EF4-FFF2-40B4-BE49-F238E27FC236}">
                <a16:creationId xmlns:a16="http://schemas.microsoft.com/office/drawing/2014/main" id="{E727014C-B1BD-4140-B842-11F56AFA3595}"/>
              </a:ext>
            </a:extLst>
          </p:cNvPr>
          <p:cNvSpPr/>
          <p:nvPr/>
        </p:nvSpPr>
        <p:spPr bwMode="auto">
          <a:xfrm>
            <a:off x="5178603"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Flows</a:t>
            </a:r>
          </a:p>
        </p:txBody>
      </p:sp>
      <p:sp>
        <p:nvSpPr>
          <p:cNvPr id="99" name="Rectangle: Rounded Corners 98">
            <a:extLst>
              <a:ext uri="{FF2B5EF4-FFF2-40B4-BE49-F238E27FC236}">
                <a16:creationId xmlns:a16="http://schemas.microsoft.com/office/drawing/2014/main" id="{2FAD7F67-DC01-F674-93A7-5E4AC02D2EF9}"/>
              </a:ext>
            </a:extLst>
          </p:cNvPr>
          <p:cNvSpPr/>
          <p:nvPr/>
        </p:nvSpPr>
        <p:spPr bwMode="auto">
          <a:xfrm>
            <a:off x="6678317"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Prompts</a:t>
            </a:r>
          </a:p>
        </p:txBody>
      </p:sp>
      <p:sp>
        <p:nvSpPr>
          <p:cNvPr id="101" name="Rectangle: Rounded Corners 100">
            <a:extLst>
              <a:ext uri="{FF2B5EF4-FFF2-40B4-BE49-F238E27FC236}">
                <a16:creationId xmlns:a16="http://schemas.microsoft.com/office/drawing/2014/main" id="{B758C225-6DC0-45E4-5E33-205962CF0A68}"/>
              </a:ext>
            </a:extLst>
          </p:cNvPr>
          <p:cNvSpPr/>
          <p:nvPr/>
        </p:nvSpPr>
        <p:spPr bwMode="auto">
          <a:xfrm>
            <a:off x="3692051"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MCPs</a:t>
            </a:r>
          </a:p>
        </p:txBody>
      </p:sp>
      <p:sp>
        <p:nvSpPr>
          <p:cNvPr id="102" name="Rectangle: Rounded Corners 101">
            <a:extLst>
              <a:ext uri="{FF2B5EF4-FFF2-40B4-BE49-F238E27FC236}">
                <a16:creationId xmlns:a16="http://schemas.microsoft.com/office/drawing/2014/main" id="{93AA525B-78F7-7DDF-23F8-9402C0379D9C}"/>
              </a:ext>
            </a:extLst>
          </p:cNvPr>
          <p:cNvSpPr/>
          <p:nvPr/>
        </p:nvSpPr>
        <p:spPr bwMode="auto">
          <a:xfrm>
            <a:off x="5178603"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Computer use</a:t>
            </a:r>
          </a:p>
        </p:txBody>
      </p:sp>
      <p:sp>
        <p:nvSpPr>
          <p:cNvPr id="104" name="Rectangle: Rounded Corners 103">
            <a:extLst>
              <a:ext uri="{FF2B5EF4-FFF2-40B4-BE49-F238E27FC236}">
                <a16:creationId xmlns:a16="http://schemas.microsoft.com/office/drawing/2014/main" id="{4885F491-6537-38B0-9B74-197716AE8455}"/>
              </a:ext>
            </a:extLst>
          </p:cNvPr>
          <p:cNvSpPr/>
          <p:nvPr/>
        </p:nvSpPr>
        <p:spPr bwMode="auto">
          <a:xfrm>
            <a:off x="6678319"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Rest APIs</a:t>
            </a:r>
          </a:p>
        </p:txBody>
      </p:sp>
      <p:pic>
        <p:nvPicPr>
          <p:cNvPr id="47" name="Picture 46">
            <a:extLst>
              <a:ext uri="{FF2B5EF4-FFF2-40B4-BE49-F238E27FC236}">
                <a16:creationId xmlns:a16="http://schemas.microsoft.com/office/drawing/2014/main" id="{A53FBC07-8579-B505-AB32-00C75C1AF0F2}"/>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8963" y="498714"/>
            <a:ext cx="817560" cy="817560"/>
          </a:xfrm>
          <a:prstGeom prst="rect">
            <a:avLst/>
          </a:prstGeom>
        </p:spPr>
      </p:pic>
      <p:cxnSp>
        <p:nvCxnSpPr>
          <p:cNvPr id="78" name="Straight Arrow Connector 77" descr="An arrow pointing right">
            <a:extLst>
              <a:ext uri="{FF2B5EF4-FFF2-40B4-BE49-F238E27FC236}">
                <a16:creationId xmlns:a16="http://schemas.microsoft.com/office/drawing/2014/main" id="{7BCE813F-0A93-6CC5-D3E8-CEA5B7268DB8}"/>
              </a:ext>
            </a:extLst>
          </p:cNvPr>
          <p:cNvCxnSpPr/>
          <p:nvPr/>
        </p:nvCxnSpPr>
        <p:spPr>
          <a:xfrm>
            <a:off x="8367440" y="3714750"/>
            <a:ext cx="48208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cxnSp>
        <p:nvCxnSpPr>
          <p:cNvPr id="79" name="Straight Arrow Connector 78" descr="An arrow pointing left">
            <a:extLst>
              <a:ext uri="{FF2B5EF4-FFF2-40B4-BE49-F238E27FC236}">
                <a16:creationId xmlns:a16="http://schemas.microsoft.com/office/drawing/2014/main" id="{C1415497-D77E-BB74-2A85-25D3A6A21273}"/>
              </a:ext>
            </a:extLst>
          </p:cNvPr>
          <p:cNvCxnSpPr/>
          <p:nvPr/>
        </p:nvCxnSpPr>
        <p:spPr>
          <a:xfrm flipH="1">
            <a:off x="8308182" y="4020502"/>
            <a:ext cx="53560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CF9C6ABA-403C-0B98-5F81-C742E6B2DB0F}"/>
              </a:ext>
            </a:extLst>
          </p:cNvPr>
          <p:cNvSpPr txBox="1"/>
          <p:nvPr/>
        </p:nvSpPr>
        <p:spPr>
          <a:xfrm>
            <a:off x="8779762" y="753586"/>
            <a:ext cx="2962658" cy="430887"/>
          </a:xfrm>
          <a:prstGeom prst="rect">
            <a:avLst/>
          </a:prstGeom>
        </p:spPr>
        <p:txBody>
          <a:bodyPr vert="horz" wrap="square" lIns="0" tIns="0" rIns="0" bIns="0" rtlCol="0" anchor="ctr">
            <a:spAutoFit/>
          </a:bodyPr>
          <a:lstStyle>
            <a:lvl1pPr defTabSz="932742">
              <a:lnSpc>
                <a:spcPct val="100000"/>
              </a:lnSpc>
              <a:spcBef>
                <a:spcPct val="0"/>
              </a:spcBef>
              <a:buNone/>
              <a:defRPr lang="en-US" sz="2800" b="0" cap="none" spc="-50" baseline="0" dirty="0" smtClean="0">
                <a:ln w="3175">
                  <a:noFill/>
                </a:ln>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Connected agents</a:t>
            </a:r>
          </a:p>
        </p:txBody>
      </p:sp>
      <p:sp>
        <p:nvSpPr>
          <p:cNvPr id="62" name="TextBox 61">
            <a:extLst>
              <a:ext uri="{FF2B5EF4-FFF2-40B4-BE49-F238E27FC236}">
                <a16:creationId xmlns:a16="http://schemas.microsoft.com/office/drawing/2014/main" id="{857627FA-D37E-4F0C-2323-BD64D29A16FC}"/>
              </a:ext>
            </a:extLst>
          </p:cNvPr>
          <p:cNvSpPr txBox="1"/>
          <p:nvPr/>
        </p:nvSpPr>
        <p:spPr>
          <a:xfrm>
            <a:off x="9951720" y="1644504"/>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Copilot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agents</a:t>
            </a:r>
          </a:p>
        </p:txBody>
      </p:sp>
      <p:sp>
        <p:nvSpPr>
          <p:cNvPr id="2" name="Rectangle: Rounded Corners 1">
            <a:extLst>
              <a:ext uri="{FF2B5EF4-FFF2-40B4-BE49-F238E27FC236}">
                <a16:creationId xmlns:a16="http://schemas.microsoft.com/office/drawing/2014/main" id="{477181F4-8CDB-BA6F-254B-B23366D4FA40}"/>
              </a:ext>
            </a:extLst>
          </p:cNvPr>
          <p:cNvSpPr/>
          <p:nvPr/>
        </p:nvSpPr>
        <p:spPr bwMode="auto">
          <a:xfrm>
            <a:off x="1523767" y="4693402"/>
            <a:ext cx="2039637" cy="414000"/>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defRPr/>
            </a:pPr>
            <a:r>
              <a:rPr lang="en-US" kern="0">
                <a:solidFill>
                  <a:srgbClr val="FFFFFF"/>
                </a:solidFill>
                <a:latin typeface="Segoe UI Semibold"/>
              </a:rPr>
              <a:t>Dataverse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ectangle: Rounded Corners 3">
            <a:extLst>
              <a:ext uri="{FF2B5EF4-FFF2-40B4-BE49-F238E27FC236}">
                <a16:creationId xmlns:a16="http://schemas.microsoft.com/office/drawing/2014/main" id="{4399B3EC-5899-4C6E-A93A-CD0DE4721E30}"/>
              </a:ext>
            </a:extLst>
          </p:cNvPr>
          <p:cNvSpPr/>
          <p:nvPr/>
        </p:nvSpPr>
        <p:spPr bwMode="auto">
          <a:xfrm>
            <a:off x="1523765" y="5203735"/>
            <a:ext cx="2039637" cy="414000"/>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defRPr/>
            </a:pPr>
            <a:r>
              <a:rPr lang="en-US" kern="0">
                <a:solidFill>
                  <a:srgbClr val="FFFFFF"/>
                </a:solidFill>
                <a:latin typeface="Segoe UI Semibold"/>
              </a:rPr>
              <a:t>AI Search</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 name="Rectangle: Rounded Corners 4">
            <a:extLst>
              <a:ext uri="{FF2B5EF4-FFF2-40B4-BE49-F238E27FC236}">
                <a16:creationId xmlns:a16="http://schemas.microsoft.com/office/drawing/2014/main" id="{15F1A688-EC68-5CE8-D23D-E78F976D4EF0}"/>
              </a:ext>
            </a:extLst>
          </p:cNvPr>
          <p:cNvSpPr/>
          <p:nvPr/>
        </p:nvSpPr>
        <p:spPr bwMode="auto">
          <a:xfrm>
            <a:off x="1523765" y="5714067"/>
            <a:ext cx="2039637" cy="414000"/>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Custom KBs</a:t>
            </a:r>
          </a:p>
        </p:txBody>
      </p:sp>
      <p:sp>
        <p:nvSpPr>
          <p:cNvPr id="18" name="Rectangle: Rounded Corners 17">
            <a:extLst>
              <a:ext uri="{FF2B5EF4-FFF2-40B4-BE49-F238E27FC236}">
                <a16:creationId xmlns:a16="http://schemas.microsoft.com/office/drawing/2014/main" id="{052C36DA-51CA-FF55-E7B7-8EE3F35DD9B0}"/>
              </a:ext>
              <a:ext uri="{C183D7F6-B498-43B3-948B-1728B52AA6E4}">
                <adec:decorative xmlns:adec="http://schemas.microsoft.com/office/drawing/2017/decorative" val="1"/>
              </a:ext>
            </a:extLst>
          </p:cNvPr>
          <p:cNvSpPr/>
          <p:nvPr/>
        </p:nvSpPr>
        <p:spPr>
          <a:xfrm>
            <a:off x="9046115" y="4409962"/>
            <a:ext cx="2428875" cy="828000"/>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C09E53FE-2DAE-347A-3E64-4FC7685B8EFE}"/>
              </a:ext>
            </a:extLst>
          </p:cNvPr>
          <p:cNvSpPr txBox="1"/>
          <p:nvPr/>
        </p:nvSpPr>
        <p:spPr>
          <a:xfrm>
            <a:off x="9951181" y="4467135"/>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Any agent via Agents SDK</a:t>
            </a:r>
          </a:p>
        </p:txBody>
      </p:sp>
      <p:sp>
        <p:nvSpPr>
          <p:cNvPr id="21" name="Rectangle: Rounded Corners 20">
            <a:extLst>
              <a:ext uri="{FF2B5EF4-FFF2-40B4-BE49-F238E27FC236}">
                <a16:creationId xmlns:a16="http://schemas.microsoft.com/office/drawing/2014/main" id="{4B564D1F-0AC3-8CD9-EEDE-F79A9FA77C18}"/>
              </a:ext>
              <a:ext uri="{C183D7F6-B498-43B3-948B-1728B52AA6E4}">
                <adec:decorative xmlns:adec="http://schemas.microsoft.com/office/drawing/2017/decorative" val="1"/>
              </a:ext>
            </a:extLst>
          </p:cNvPr>
          <p:cNvSpPr/>
          <p:nvPr/>
        </p:nvSpPr>
        <p:spPr>
          <a:xfrm>
            <a:off x="9046654" y="3466313"/>
            <a:ext cx="2428875" cy="828000"/>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3" name="TextBox 22">
            <a:extLst>
              <a:ext uri="{FF2B5EF4-FFF2-40B4-BE49-F238E27FC236}">
                <a16:creationId xmlns:a16="http://schemas.microsoft.com/office/drawing/2014/main" id="{A96D6A71-5FA1-0EAE-4878-23137C400036}"/>
              </a:ext>
            </a:extLst>
          </p:cNvPr>
          <p:cNvSpPr txBox="1"/>
          <p:nvPr/>
        </p:nvSpPr>
        <p:spPr>
          <a:xfrm>
            <a:off x="9951720" y="3529307"/>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Azure Foundry</a:t>
            </a:r>
          </a:p>
        </p:txBody>
      </p:sp>
      <p:sp>
        <p:nvSpPr>
          <p:cNvPr id="24" name="Rectangle: Rounded Corners 23">
            <a:extLst>
              <a:ext uri="{FF2B5EF4-FFF2-40B4-BE49-F238E27FC236}">
                <a16:creationId xmlns:a16="http://schemas.microsoft.com/office/drawing/2014/main" id="{D183D436-659B-A882-CBF4-5D763D0AD543}"/>
              </a:ext>
              <a:ext uri="{C183D7F6-B498-43B3-948B-1728B52AA6E4}">
                <adec:decorative xmlns:adec="http://schemas.microsoft.com/office/drawing/2017/decorative" val="1"/>
              </a:ext>
            </a:extLst>
          </p:cNvPr>
          <p:cNvSpPr/>
          <p:nvPr/>
        </p:nvSpPr>
        <p:spPr>
          <a:xfrm>
            <a:off x="9052103" y="2532224"/>
            <a:ext cx="2428875" cy="828000"/>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51A3AB50-FCF1-2A5B-4E15-E406538E3D1D}"/>
              </a:ext>
            </a:extLst>
          </p:cNvPr>
          <p:cNvSpPr txBox="1"/>
          <p:nvPr/>
        </p:nvSpPr>
        <p:spPr>
          <a:xfrm>
            <a:off x="9957169" y="2587541"/>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Fabric Data Agents</a:t>
            </a:r>
          </a:p>
        </p:txBody>
      </p:sp>
      <p:sp>
        <p:nvSpPr>
          <p:cNvPr id="27" name="Rectangle: Rounded Corners 26">
            <a:extLst>
              <a:ext uri="{FF2B5EF4-FFF2-40B4-BE49-F238E27FC236}">
                <a16:creationId xmlns:a16="http://schemas.microsoft.com/office/drawing/2014/main" id="{F0149828-C74A-DDEF-2DFC-E74022EF5F4D}"/>
              </a:ext>
              <a:ext uri="{C183D7F6-B498-43B3-948B-1728B52AA6E4}">
                <adec:decorative xmlns:adec="http://schemas.microsoft.com/office/drawing/2017/decorative" val="1"/>
              </a:ext>
            </a:extLst>
          </p:cNvPr>
          <p:cNvSpPr/>
          <p:nvPr/>
        </p:nvSpPr>
        <p:spPr>
          <a:xfrm>
            <a:off x="9046654" y="5334492"/>
            <a:ext cx="2428875" cy="828000"/>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9" name="TextBox 28">
            <a:extLst>
              <a:ext uri="{FF2B5EF4-FFF2-40B4-BE49-F238E27FC236}">
                <a16:creationId xmlns:a16="http://schemas.microsoft.com/office/drawing/2014/main" id="{EA86BA04-5D2E-DEA1-DB08-596B2DF900CB}"/>
              </a:ext>
            </a:extLst>
          </p:cNvPr>
          <p:cNvSpPr txBox="1"/>
          <p:nvPr/>
        </p:nvSpPr>
        <p:spPr>
          <a:xfrm>
            <a:off x="9951720" y="5380861"/>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Any other A2A Agent</a:t>
            </a:r>
          </a:p>
        </p:txBody>
      </p:sp>
      <p:pic>
        <p:nvPicPr>
          <p:cNvPr id="73" name="Picture 72">
            <a:extLst>
              <a:ext uri="{FF2B5EF4-FFF2-40B4-BE49-F238E27FC236}">
                <a16:creationId xmlns:a16="http://schemas.microsoft.com/office/drawing/2014/main" id="{6310B5A4-30D0-3D51-9F95-AA0ACA3F3E6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4603" y="4550912"/>
            <a:ext cx="546100" cy="546100"/>
          </a:xfrm>
          <a:prstGeom prst="rect">
            <a:avLst/>
          </a:prstGeom>
        </p:spPr>
      </p:pic>
      <p:pic>
        <p:nvPicPr>
          <p:cNvPr id="2050" name="Picture 2">
            <a:extLst>
              <a:ext uri="{FF2B5EF4-FFF2-40B4-BE49-F238E27FC236}">
                <a16:creationId xmlns:a16="http://schemas.microsoft.com/office/drawing/2014/main" id="{620E6C21-F7BD-CF35-39A5-EC116C68FE1B}"/>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53000" y="3556150"/>
            <a:ext cx="650385" cy="648326"/>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a:extLst>
              <a:ext uri="{FF2B5EF4-FFF2-40B4-BE49-F238E27FC236}">
                <a16:creationId xmlns:a16="http://schemas.microsoft.com/office/drawing/2014/main" id="{551D5CD5-5554-30CC-F60B-AFC9F9F42C2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16580" y="2693911"/>
            <a:ext cx="534123" cy="534123"/>
          </a:xfrm>
          <a:prstGeom prst="rect">
            <a:avLst/>
          </a:prstGeom>
        </p:spPr>
      </p:pic>
      <p:pic>
        <p:nvPicPr>
          <p:cNvPr id="30" name="Picture 29">
            <a:extLst>
              <a:ext uri="{FF2B5EF4-FFF2-40B4-BE49-F238E27FC236}">
                <a16:creationId xmlns:a16="http://schemas.microsoft.com/office/drawing/2014/main" id="{FF2C37F5-7EAE-0E0B-54A5-D5750F06115E}"/>
              </a:ext>
            </a:extLst>
          </p:cNvPr>
          <p:cNvPicPr>
            <a:picLocks noChangeAspect="1"/>
          </p:cNvPicPr>
          <p:nvPr/>
        </p:nvPicPr>
        <p:blipFill>
          <a:blip r:embed="rId7">
            <a:lum bright="70000" contrast="-70000"/>
          </a:blip>
          <a:stretch>
            <a:fillRect/>
          </a:stretch>
        </p:blipFill>
        <p:spPr>
          <a:xfrm>
            <a:off x="9130357" y="5376527"/>
            <a:ext cx="695670" cy="748798"/>
          </a:xfrm>
          <a:prstGeom prst="rect">
            <a:avLst/>
          </a:prstGeom>
        </p:spPr>
      </p:pic>
    </p:spTree>
    <p:extLst>
      <p:ext uri="{BB962C8B-B14F-4D97-AF65-F5344CB8AC3E}">
        <p14:creationId xmlns:p14="http://schemas.microsoft.com/office/powerpoint/2010/main" val="1968091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ABB8-7F26-4BA8-54F1-45C71D536FF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AF8E339-80D3-FFC8-F2B8-2EC777F405B6}"/>
              </a:ext>
            </a:extLst>
          </p:cNvPr>
          <p:cNvSpPr txBox="1"/>
          <p:nvPr/>
        </p:nvSpPr>
        <p:spPr>
          <a:xfrm>
            <a:off x="466155" y="1443841"/>
            <a:ext cx="5383665"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E399"/>
                </a:solidFill>
                <a:effectLst/>
                <a:uLnTx/>
                <a:uFillTx/>
                <a:latin typeface="Segoe UI"/>
                <a:ea typeface="+mn-ea"/>
                <a:cs typeface="+mn-cs"/>
              </a:rPr>
              <a:t>Break into more focused agents when: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You have a single developer or a small, cohesive team managing the entire agent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You want to logically group tools, instructions, or knowledge into clearly defined child-agents within a larger agent.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You do not need separate configuration settings.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You do not intend to publish these agents separately or make them available independently to end users.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a:solidFill>
                <a:srgbClr val="FFFFFF"/>
              </a:solidFill>
              <a:latin typeface="Segoe UI"/>
            </a:endParaRPr>
          </a:p>
        </p:txBody>
      </p:sp>
      <p:sp>
        <p:nvSpPr>
          <p:cNvPr id="2" name="Title 1">
            <a:extLst>
              <a:ext uri="{FF2B5EF4-FFF2-40B4-BE49-F238E27FC236}">
                <a16:creationId xmlns:a16="http://schemas.microsoft.com/office/drawing/2014/main" id="{4514BA27-DAA5-32FE-24B2-8100F7A8C60A}"/>
              </a:ext>
            </a:extLst>
          </p:cNvPr>
          <p:cNvSpPr>
            <a:spLocks noGrp="1"/>
          </p:cNvSpPr>
          <p:nvPr>
            <p:ph type="title"/>
          </p:nvPr>
        </p:nvSpPr>
        <p:spPr/>
        <p:txBody>
          <a:bodyPr/>
          <a:lstStyle/>
          <a:p>
            <a:r>
              <a:rPr lang="en-US"/>
              <a:t>Which should I use?</a:t>
            </a:r>
          </a:p>
        </p:txBody>
      </p:sp>
      <p:sp>
        <p:nvSpPr>
          <p:cNvPr id="5" name="TextBox 4">
            <a:extLst>
              <a:ext uri="{FF2B5EF4-FFF2-40B4-BE49-F238E27FC236}">
                <a16:creationId xmlns:a16="http://schemas.microsoft.com/office/drawing/2014/main" id="{18D514CD-CCA9-EF4D-6860-FEC9F3EC6CEE}"/>
              </a:ext>
            </a:extLst>
          </p:cNvPr>
          <p:cNvSpPr txBox="1"/>
          <p:nvPr/>
        </p:nvSpPr>
        <p:spPr>
          <a:xfrm>
            <a:off x="6426356" y="1513221"/>
            <a:ext cx="5180427" cy="41549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E399"/>
                </a:solidFill>
                <a:effectLst/>
                <a:uLnTx/>
                <a:uFillTx/>
                <a:latin typeface="Segoe UI"/>
                <a:ea typeface="+mn-ea"/>
                <a:cs typeface="+mn-cs"/>
              </a:rPr>
              <a:t>Use connected agents when: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Multiple teams or developers manage different agents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You need to publish and maintain agents separately, making them available directly to end users on independent channels.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Agents must have their own dedicated settings, including authentication configurations.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You need independent Application Lifecycle Management (ALM) processes for each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8CCCD664-8820-5819-8132-108C53DAFF91}"/>
              </a:ext>
            </a:extLst>
          </p:cNvPr>
          <p:cNvSpPr txBox="1"/>
          <p:nvPr/>
        </p:nvSpPr>
        <p:spPr>
          <a:xfrm>
            <a:off x="525686" y="6031593"/>
            <a:ext cx="11140628" cy="590931"/>
          </a:xfrm>
          <a:prstGeom prst="rect">
            <a:avLst/>
          </a:prstGeom>
          <a:noFill/>
        </p:spPr>
        <p:txBody>
          <a:bodyPr wrap="square">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a:ea typeface="+mn-ea"/>
                <a:cs typeface="+mn-cs"/>
              </a:rPr>
              <a:t>Note: multi-agent architecture helps bypass the 128 tools limit at agent level (each child-agent or connected agent can also have up to 128 tools as this is orchestrated by a second LLM call – downside: it adds latency)</a:t>
            </a:r>
          </a:p>
        </p:txBody>
      </p:sp>
    </p:spTree>
    <p:extLst>
      <p:ext uri="{BB962C8B-B14F-4D97-AF65-F5344CB8AC3E}">
        <p14:creationId xmlns:p14="http://schemas.microsoft.com/office/powerpoint/2010/main" val="7933057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134E8-D250-3F07-C77E-E194E4D8FCD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5E87458-7BD6-1BCB-296E-57098FFE04CA}"/>
              </a:ext>
            </a:extLst>
          </p:cNvPr>
          <p:cNvSpPr>
            <a:spLocks noGrp="1"/>
          </p:cNvSpPr>
          <p:nvPr>
            <p:ph type="body" sz="quarter" idx="11"/>
          </p:nvPr>
        </p:nvSpPr>
        <p:spPr>
          <a:xfrm>
            <a:off x="276200" y="237133"/>
            <a:ext cx="8420100" cy="492443"/>
          </a:xfrm>
        </p:spPr>
        <p:txBody>
          <a:bodyPr/>
          <a:lstStyle/>
          <a:p>
            <a:pPr>
              <a:spcBef>
                <a:spcPts val="600"/>
              </a:spcBef>
            </a:pPr>
            <a:r>
              <a:rPr lang="en-US"/>
              <a:t>Multi-agents</a:t>
            </a:r>
          </a:p>
        </p:txBody>
      </p:sp>
      <p:sp>
        <p:nvSpPr>
          <p:cNvPr id="3" name="Text Placeholder 2">
            <a:extLst>
              <a:ext uri="{FF2B5EF4-FFF2-40B4-BE49-F238E27FC236}">
                <a16:creationId xmlns:a16="http://schemas.microsoft.com/office/drawing/2014/main" id="{0D14F4B4-FF81-02CC-4561-31F4E1035B61}"/>
              </a:ext>
            </a:extLst>
          </p:cNvPr>
          <p:cNvSpPr>
            <a:spLocks noGrp="1"/>
          </p:cNvSpPr>
          <p:nvPr>
            <p:ph type="body" sz="quarter" idx="12"/>
          </p:nvPr>
        </p:nvSpPr>
        <p:spPr>
          <a:xfrm>
            <a:off x="712343" y="945198"/>
            <a:ext cx="7983957" cy="246221"/>
          </a:xfrm>
        </p:spPr>
        <p:txBody>
          <a:bodyPr/>
          <a:lstStyle/>
          <a:p>
            <a:r>
              <a:rPr lang="en-US"/>
              <a:t>Combining multiple agents together can unblock complex scenarios</a:t>
            </a:r>
          </a:p>
        </p:txBody>
      </p:sp>
      <p:sp>
        <p:nvSpPr>
          <p:cNvPr id="7" name="Text Placeholder 4">
            <a:extLst>
              <a:ext uri="{FF2B5EF4-FFF2-40B4-BE49-F238E27FC236}">
                <a16:creationId xmlns:a16="http://schemas.microsoft.com/office/drawing/2014/main" id="{271F105B-FDE1-AC90-B462-277FE6399BBE}"/>
              </a:ext>
            </a:extLst>
          </p:cNvPr>
          <p:cNvSpPr>
            <a:spLocks noGrp="1"/>
          </p:cNvSpPr>
          <p:nvPr>
            <p:ph type="body" sz="quarter" idx="15"/>
          </p:nvPr>
        </p:nvSpPr>
        <p:spPr>
          <a:xfrm>
            <a:off x="8967788" y="0"/>
            <a:ext cx="3224212" cy="474454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Copilot Studio Agents can orchestrate over child and connected agents. While child agents are fully owned by the main agent, connected agents are fully independent agents that can run standalone.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Child agents are ideal for modularizing logic within your main agent, while connected agents can handle more complex scenarios and can be reused by multiple main agents.</a:t>
            </a:r>
          </a:p>
          <a:p>
            <a:pPr marL="285750" lvl="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Multi-agent architecture helps bypass the 128 tools limit at agent level (each child-agent or connected agent can also have up to 128 tools as this is orchestrated by a second LLM call – downside: it adds latency)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Multi-agents</a:t>
            </a:r>
            <a:r>
              <a:rPr lang="en-US" sz="1200">
                <a:latin typeface="Aptos" panose="020B0004020202020204" pitchFamily="34" charset="0"/>
              </a:rPr>
              <a:t> on MS Learn</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Using agents input-output</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4602C3C6-16BF-BCD7-06EF-A297ADD94821}"/>
              </a:ext>
            </a:extLst>
          </p:cNvPr>
          <p:cNvGraphicFramePr>
            <a:graphicFrameLocks noGrp="1"/>
          </p:cNvGraphicFramePr>
          <p:nvPr>
            <p:extLst>
              <p:ext uri="{D42A27DB-BD31-4B8C-83A1-F6EECF244321}">
                <p14:modId xmlns:p14="http://schemas.microsoft.com/office/powerpoint/2010/main" val="2490400919"/>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use a multi-agent to solve some of your scenarios? </a:t>
                      </a:r>
                      <a:br>
                        <a:rPr kumimoji="0" lang="en-US" sz="1600" b="0" u="none" strike="noStrike" kern="1200" cap="none" spc="0" normalizeH="0" baseline="0" noProof="0">
                          <a:ln>
                            <a:noFill/>
                          </a:ln>
                          <a:solidFill>
                            <a:schemeClr val="tx1"/>
                          </a:solidFill>
                          <a:effectLst/>
                          <a:uLnTx/>
                          <a:uFillTx/>
                        </a:rPr>
                      </a:br>
                      <a:r>
                        <a:rPr kumimoji="0" lang="en-US" sz="1600" b="0" u="none" strike="noStrike" kern="1200" cap="none" spc="0" normalizeH="0" baseline="0" noProof="0">
                          <a:ln>
                            <a:noFill/>
                          </a:ln>
                          <a:solidFill>
                            <a:schemeClr val="tx1"/>
                          </a:solidFill>
                          <a:effectLst/>
                          <a:uLnTx/>
                          <a:uFillTx/>
                        </a:rPr>
                        <a:t>Please describe how</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a lot of tools to orchestrate?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a:ln>
                          <a:noFill/>
                        </a:ln>
                        <a:solidFill>
                          <a:schemeClr val="tx1"/>
                        </a:solidFill>
                        <a:effectLst/>
                        <a:uLnTx/>
                        <a:uFillTx/>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64F44DE9-B9B7-7FE7-1723-C8F41B52F32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we plan on creating a multi-agent architecture by creating an HR agent and an IT agent that we will combine into an Employee Self-Service agent</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HR agent will be built by the HR team, the IT agent </a:t>
            </a:r>
            <a:r>
              <a:rPr lang="en-US" sz="1400">
                <a:solidFill>
                  <a:srgbClr val="000000"/>
                </a:solidFill>
                <a:latin typeface="Aptos" panose="020B0004020202020204" pitchFamily="34" charset="0"/>
                <a:cs typeface="Segoe UI" pitchFamily="34" charset="0"/>
              </a:rPr>
              <a:t>already exists.</a:t>
            </a: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defTabSz="932472" fontAlgn="base">
              <a:spcBef>
                <a:spcPct val="0"/>
              </a:spcBef>
              <a:spcAft>
                <a:spcPts val="600"/>
              </a:spcAft>
              <a:defRPr/>
            </a:pPr>
            <a:r>
              <a:rPr lang="en-US" sz="1400">
                <a:solidFill>
                  <a:srgbClr val="000000"/>
                </a:solidFill>
                <a:latin typeface="Aptos" panose="020B0004020202020204" pitchFamily="34" charset="0"/>
                <a:cs typeface="Segoe UI" pitchFamily="34" charset="0"/>
              </a:rPr>
              <a:t>The Employee Self-Service agent will be deployed to internal employee only but the IT agent will be available to internal employee and contractors.</a:t>
            </a: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400">
                <a:solidFill>
                  <a:srgbClr val="000000"/>
                </a:solidFill>
                <a:latin typeface="Aptos" panose="020B0004020202020204" pitchFamily="34" charset="0"/>
                <a:cs typeface="Segoe UI" pitchFamily="34" charset="0"/>
              </a:rPr>
              <a:t>All agents are in the same DEV/TEST/PROD environments but will follow different release cycles.</a:t>
            </a: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1661542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5335-FE5D-D174-D79D-9D7639A1F83D}"/>
              </a:ext>
            </a:extLst>
          </p:cNvPr>
          <p:cNvSpPr>
            <a:spLocks noGrp="1"/>
          </p:cNvSpPr>
          <p:nvPr>
            <p:ph type="title"/>
          </p:nvPr>
        </p:nvSpPr>
        <p:spPr>
          <a:xfrm>
            <a:off x="344423" y="324107"/>
            <a:ext cx="7448712" cy="492443"/>
          </a:xfrm>
        </p:spPr>
        <p:txBody>
          <a:bodyPr/>
          <a:lstStyle/>
          <a:p>
            <a:r>
              <a:rPr lang="en-US" sz="3200"/>
              <a:t>What controls the agent language?</a:t>
            </a:r>
          </a:p>
        </p:txBody>
      </p:sp>
      <p:pic>
        <p:nvPicPr>
          <p:cNvPr id="4" name="Picture 3">
            <a:extLst>
              <a:ext uri="{FF2B5EF4-FFF2-40B4-BE49-F238E27FC236}">
                <a16:creationId xmlns:a16="http://schemas.microsoft.com/office/drawing/2014/main" id="{325096FE-C94E-85E2-5C69-192753929A98}"/>
              </a:ext>
            </a:extLst>
          </p:cNvPr>
          <p:cNvPicPr>
            <a:picLocks noChangeAspect="1"/>
          </p:cNvPicPr>
          <p:nvPr/>
        </p:nvPicPr>
        <p:blipFill>
          <a:blip r:embed="rId2"/>
          <a:stretch>
            <a:fillRect/>
          </a:stretch>
        </p:blipFill>
        <p:spPr>
          <a:xfrm>
            <a:off x="7476128" y="1129885"/>
            <a:ext cx="4186582" cy="5009337"/>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42E6CED4-BE79-0BBE-403D-2E4E1BE6EEA1}"/>
              </a:ext>
            </a:extLst>
          </p:cNvPr>
          <p:cNvSpPr/>
          <p:nvPr/>
        </p:nvSpPr>
        <p:spPr bwMode="auto">
          <a:xfrm>
            <a:off x="7399927" y="4429944"/>
            <a:ext cx="1971040" cy="792480"/>
          </a:xfrm>
          <a:prstGeom prst="rect">
            <a:avLst/>
          </a:prstGeom>
          <a:noFill/>
          <a:ln w="28575">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C4514C6-9D5F-B98C-8CFA-A5E37BF622A6}"/>
              </a:ext>
            </a:extLst>
          </p:cNvPr>
          <p:cNvSpPr txBox="1"/>
          <p:nvPr/>
        </p:nvSpPr>
        <p:spPr>
          <a:xfrm>
            <a:off x="344423" y="1028343"/>
            <a:ext cx="6573520" cy="43088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Segoe UI"/>
              </a:rPr>
              <a:t>The agent language is based on the value of the System Variable: </a:t>
            </a:r>
            <a:r>
              <a:rPr kumimoji="0" lang="en-US" sz="2000" b="1" i="0" u="none" strike="noStrike" kern="1200" cap="none" spc="0" normalizeH="0" baseline="0" noProof="0" err="1">
                <a:ln>
                  <a:noFill/>
                </a:ln>
                <a:effectLst/>
                <a:uLnTx/>
                <a:uFillTx/>
                <a:latin typeface="Segoe UI"/>
                <a:ea typeface="+mn-ea"/>
                <a:cs typeface="+mn-cs"/>
              </a:rPr>
              <a:t>System.User.Language</a:t>
            </a:r>
            <a:endParaRPr kumimoji="0" lang="en-US" sz="2000" b="1" i="0" u="none" strike="noStrike" kern="1200" cap="none" spc="0" normalizeH="0" baseline="0" noProof="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Segoe UI"/>
                <a:ea typeface="+mn-ea"/>
                <a:cs typeface="+mn-cs"/>
              </a:rPr>
              <a:t>Copilot Studio </a:t>
            </a:r>
            <a:r>
              <a:rPr lang="en-US" sz="2000">
                <a:latin typeface="Segoe UI"/>
              </a:rPr>
              <a:t>will use the value of this variable to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a:latin typeface="Segoe UI"/>
              </a:rPr>
              <a:t>Search knowledge </a:t>
            </a:r>
            <a:r>
              <a:rPr lang="en-US" sz="2000">
                <a:latin typeface="Segoe UI"/>
              </a:rPr>
              <a:t>into that language (regardless of language used in question = </a:t>
            </a:r>
            <a:r>
              <a:rPr lang="en-US" sz="2000" u="sng">
                <a:latin typeface="Segoe UI"/>
              </a:rPr>
              <a:t>auto translation for search query</a:t>
            </a:r>
            <a:r>
              <a:rPr lang="en-US" sz="2000">
                <a:latin typeface="Segoe UI"/>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latin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a:latin typeface="Segoe UI"/>
              </a:rPr>
              <a:t>Answer the user </a:t>
            </a:r>
            <a:r>
              <a:rPr lang="en-US" sz="2000">
                <a:latin typeface="Segoe UI"/>
              </a:rPr>
              <a:t>in that language (regardless of language used in question or documents = </a:t>
            </a:r>
            <a:r>
              <a:rPr lang="en-US" sz="2000" u="sng">
                <a:latin typeface="Segoe UI"/>
              </a:rPr>
              <a:t>auto translation for answer generation</a:t>
            </a:r>
            <a:r>
              <a:rPr lang="en-US" sz="2000">
                <a:latin typeface="Segoe UI"/>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a:latin typeface="Segoe UI"/>
            </a:endParaRPr>
          </a:p>
          <a:p>
            <a:pPr marR="0" lvl="0" algn="l" defTabSz="914400" rtl="0" eaLnBrk="1" fontAlgn="auto" latinLnBrk="0" hangingPunct="1">
              <a:lnSpc>
                <a:spcPct val="100000"/>
              </a:lnSpc>
              <a:spcBef>
                <a:spcPts val="0"/>
              </a:spcBef>
              <a:spcAft>
                <a:spcPts val="0"/>
              </a:spcAft>
              <a:buClrTx/>
              <a:buSzTx/>
              <a:tabLst/>
              <a:defRPr/>
            </a:pPr>
            <a:r>
              <a:rPr lang="en-US" sz="2000" b="1">
                <a:latin typeface="Segoe UI"/>
              </a:rPr>
              <a:t>You can manually set this value!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a:ln>
                <a:noFill/>
              </a:ln>
              <a:effectLst/>
              <a:uLnTx/>
              <a:uFillTx/>
              <a:latin typeface="Segoe UI"/>
              <a:ea typeface="+mn-ea"/>
              <a:cs typeface="+mn-cs"/>
            </a:endParaRPr>
          </a:p>
        </p:txBody>
      </p:sp>
      <p:sp>
        <p:nvSpPr>
          <p:cNvPr id="6" name="TextBox 5">
            <a:extLst>
              <a:ext uri="{FF2B5EF4-FFF2-40B4-BE49-F238E27FC236}">
                <a16:creationId xmlns:a16="http://schemas.microsoft.com/office/drawing/2014/main" id="{97D76BD5-2E52-9BDA-2D27-1BCF12F228D5}"/>
              </a:ext>
            </a:extLst>
          </p:cNvPr>
          <p:cNvSpPr txBox="1"/>
          <p:nvPr/>
        </p:nvSpPr>
        <p:spPr>
          <a:xfrm>
            <a:off x="344423" y="6273499"/>
            <a:ext cx="9672413" cy="363946"/>
          </a:xfrm>
          <a:prstGeom prst="rect">
            <a:avLst/>
          </a:prstGeom>
          <a:noFill/>
        </p:spPr>
        <p:txBody>
          <a:bodyPr wrap="square">
            <a:spAutoFit/>
          </a:bodyPr>
          <a:lstStyle/>
          <a:p>
            <a:r>
              <a:rPr lang="en-US">
                <a:hlinkClick r:id="rId3">
                  <a:extLst>
                    <a:ext uri="{A12FA001-AC4F-418D-AE19-62706E023703}">
                      <ahyp:hlinkClr xmlns:ahyp="http://schemas.microsoft.com/office/drawing/2018/hyperlinkcolor" val="tx"/>
                    </a:ext>
                  </a:extLst>
                </a:hlinkClick>
              </a:rPr>
              <a:t>Configure and create multilingual agents - Microsoft Copilot Studio | Microsoft Learn</a:t>
            </a:r>
            <a:endParaRPr lang="en-US"/>
          </a:p>
        </p:txBody>
      </p:sp>
    </p:spTree>
    <p:extLst>
      <p:ext uri="{BB962C8B-B14F-4D97-AF65-F5344CB8AC3E}">
        <p14:creationId xmlns:p14="http://schemas.microsoft.com/office/powerpoint/2010/main" val="639902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FE968076-06F5-F6AD-78DE-0EA8EDFB5FE6}"/>
              </a:ext>
            </a:extLst>
          </p:cNvPr>
          <p:cNvCxnSpPr>
            <a:cxnSpLocks/>
          </p:cNvCxnSpPr>
          <p:nvPr/>
        </p:nvCxnSpPr>
        <p:spPr>
          <a:xfrm>
            <a:off x="4197058" y="5494206"/>
            <a:ext cx="255600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0E8753-853F-1400-172B-3F2E9F232A91}"/>
              </a:ext>
            </a:extLst>
          </p:cNvPr>
          <p:cNvCxnSpPr/>
          <p:nvPr/>
        </p:nvCxnSpPr>
        <p:spPr>
          <a:xfrm>
            <a:off x="858285" y="3708406"/>
            <a:ext cx="9159475"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CCA67C2-FE0A-4C11-A779-62810A44FD93}"/>
              </a:ext>
            </a:extLst>
          </p:cNvPr>
          <p:cNvSpPr/>
          <p:nvPr/>
        </p:nvSpPr>
        <p:spPr>
          <a:xfrm>
            <a:off x="1" y="2117502"/>
            <a:ext cx="12191998" cy="825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chemeClr val="bg1"/>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a:cs typeface="Segoe UI"/>
              </a:rPr>
              <a:t>Typical Copilot Studio Lifecycle</a:t>
            </a: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2117501"/>
            <a:ext cx="12192000"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D83481-6D55-47D4-9609-EFE839EEC338}"/>
              </a:ext>
            </a:extLst>
          </p:cNvPr>
          <p:cNvSpPr/>
          <p:nvPr/>
        </p:nvSpPr>
        <p:spPr>
          <a:xfrm>
            <a:off x="2913727" y="2117502"/>
            <a:ext cx="4054531" cy="42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Implement</a:t>
            </a:r>
          </a:p>
        </p:txBody>
      </p:sp>
      <p:sp>
        <p:nvSpPr>
          <p:cNvPr id="154" name="Rectangle 153">
            <a:extLst>
              <a:ext uri="{FF2B5EF4-FFF2-40B4-BE49-F238E27FC236}">
                <a16:creationId xmlns:a16="http://schemas.microsoft.com/office/drawing/2014/main" id="{321FC369-0662-45F0-BF23-B59606B9B907}"/>
              </a:ext>
            </a:extLst>
          </p:cNvPr>
          <p:cNvSpPr/>
          <p:nvPr/>
        </p:nvSpPr>
        <p:spPr>
          <a:xfrm>
            <a:off x="7074075" y="2117502"/>
            <a:ext cx="2229719" cy="460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Prepare</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2117502"/>
            <a:ext cx="2350710" cy="404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Initiate</a:t>
            </a:r>
          </a:p>
        </p:txBody>
      </p:sp>
      <p:sp>
        <p:nvSpPr>
          <p:cNvPr id="157" name="Rectangle 156">
            <a:extLst>
              <a:ext uri="{FF2B5EF4-FFF2-40B4-BE49-F238E27FC236}">
                <a16:creationId xmlns:a16="http://schemas.microsoft.com/office/drawing/2014/main" id="{4F775C03-2D7A-4D0E-B838-CCBE09DD8E54}"/>
              </a:ext>
            </a:extLst>
          </p:cNvPr>
          <p:cNvSpPr/>
          <p:nvPr/>
        </p:nvSpPr>
        <p:spPr>
          <a:xfrm>
            <a:off x="9409612" y="2117502"/>
            <a:ext cx="2341313" cy="46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Operate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Design</a:t>
            </a:r>
          </a:p>
        </p:txBody>
      </p:sp>
      <p:sp>
        <p:nvSpPr>
          <p:cNvPr id="122" name="Rectangle 121">
            <a:extLst>
              <a:ext uri="{FF2B5EF4-FFF2-40B4-BE49-F238E27FC236}">
                <a16:creationId xmlns:a16="http://schemas.microsoft.com/office/drawing/2014/main" id="{615113FB-1DFA-491C-972F-ED68F7634BAA}"/>
              </a:ext>
            </a:extLst>
          </p:cNvPr>
          <p:cNvSpPr/>
          <p:nvPr/>
        </p:nvSpPr>
        <p:spPr>
          <a:xfrm>
            <a:off x="497013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Build</a:t>
            </a:r>
          </a:p>
        </p:txBody>
      </p:sp>
      <p:cxnSp>
        <p:nvCxnSpPr>
          <p:cNvPr id="123" name="Straight Connector 122">
            <a:extLst>
              <a:ext uri="{FF2B5EF4-FFF2-40B4-BE49-F238E27FC236}">
                <a16:creationId xmlns:a16="http://schemas.microsoft.com/office/drawing/2014/main" id="{B8B0F81A-E6C1-4D92-B9DD-E258EC5F4B63}"/>
              </a:ext>
            </a:extLst>
          </p:cNvPr>
          <p:cNvCxnSpPr/>
          <p:nvPr/>
        </p:nvCxnSpPr>
        <p:spPr>
          <a:xfrm>
            <a:off x="4940992" y="2568785"/>
            <a:ext cx="0" cy="2862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CC0E609-7B65-4D51-9BF3-2E85C11D39F9}"/>
              </a:ext>
            </a:extLst>
          </p:cNvPr>
          <p:cNvSpPr/>
          <p:nvPr/>
        </p:nvSpPr>
        <p:spPr>
          <a:xfrm>
            <a:off x="7189871"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Deploy</a:t>
            </a:r>
          </a:p>
        </p:txBody>
      </p:sp>
      <p:sp>
        <p:nvSpPr>
          <p:cNvPr id="128" name="Rectangle 127">
            <a:extLst>
              <a:ext uri="{FF2B5EF4-FFF2-40B4-BE49-F238E27FC236}">
                <a16:creationId xmlns:a16="http://schemas.microsoft.com/office/drawing/2014/main" id="{B958CC9B-D9B4-433A-A7D0-2F8E1BF3EFEA}"/>
              </a:ext>
            </a:extLst>
          </p:cNvPr>
          <p:cNvSpPr/>
          <p:nvPr/>
        </p:nvSpPr>
        <p:spPr>
          <a:xfrm>
            <a:off x="9581205"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Live</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5CB997F-ADF5-4E13-B978-D7C117644327}"/>
              </a:ext>
            </a:extLst>
          </p:cNvPr>
          <p:cNvCxnSpPr/>
          <p:nvPr/>
        </p:nvCxnSpPr>
        <p:spPr>
          <a:xfrm>
            <a:off x="7021166"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AE4F1E5-D4CD-4553-A070-FD8725ECBE41}"/>
              </a:ext>
            </a:extLst>
          </p:cNvPr>
          <p:cNvCxnSpPr/>
          <p:nvPr/>
        </p:nvCxnSpPr>
        <p:spPr>
          <a:xfrm>
            <a:off x="9356703" y="2117499"/>
            <a:ext cx="0" cy="4752000"/>
          </a:xfrm>
          <a:prstGeom prst="line">
            <a:avLst/>
          </a:prstGeom>
          <a:ln w="12700">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32" name="Rectangle: Rounded Corners 14">
            <a:extLst>
              <a:ext uri="{FF2B5EF4-FFF2-40B4-BE49-F238E27FC236}">
                <a16:creationId xmlns:a16="http://schemas.microsoft.com/office/drawing/2014/main" id="{8B180A5A-9045-4311-85C3-194342ECA99C}"/>
              </a:ext>
            </a:extLst>
          </p:cNvPr>
          <p:cNvSpPr/>
          <p:nvPr/>
        </p:nvSpPr>
        <p:spPr bwMode="auto">
          <a:xfrm>
            <a:off x="7700778"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42" name="Rectangle: Rounded Corners 14">
            <a:extLst>
              <a:ext uri="{FF2B5EF4-FFF2-40B4-BE49-F238E27FC236}">
                <a16:creationId xmlns:a16="http://schemas.microsoft.com/office/drawing/2014/main" id="{380BEE67-DFAE-4895-8960-EF2A15A2EF8A}"/>
              </a:ext>
            </a:extLst>
          </p:cNvPr>
          <p:cNvSpPr/>
          <p:nvPr/>
        </p:nvSpPr>
        <p:spPr bwMode="auto">
          <a:xfrm>
            <a:off x="10092112"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232" name="Oval 231">
            <a:extLst>
              <a:ext uri="{FF2B5EF4-FFF2-40B4-BE49-F238E27FC236}">
                <a16:creationId xmlns:a16="http://schemas.microsoft.com/office/drawing/2014/main" id="{84419F13-E7C8-4577-826D-DBC6C302B437}"/>
              </a:ext>
            </a:extLst>
          </p:cNvPr>
          <p:cNvSpPr/>
          <p:nvPr/>
        </p:nvSpPr>
        <p:spPr bwMode="auto">
          <a:xfrm>
            <a:off x="175216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3" name="Oval 232">
            <a:extLst>
              <a:ext uri="{FF2B5EF4-FFF2-40B4-BE49-F238E27FC236}">
                <a16:creationId xmlns:a16="http://schemas.microsoft.com/office/drawing/2014/main" id="{AC3A5146-30B4-4CB1-BFEC-6D5D28EF1AB0}"/>
              </a:ext>
            </a:extLst>
          </p:cNvPr>
          <p:cNvSpPr/>
          <p:nvPr/>
        </p:nvSpPr>
        <p:spPr bwMode="auto">
          <a:xfrm>
            <a:off x="218087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5" name="Oval 234">
            <a:extLst>
              <a:ext uri="{FF2B5EF4-FFF2-40B4-BE49-F238E27FC236}">
                <a16:creationId xmlns:a16="http://schemas.microsoft.com/office/drawing/2014/main" id="{0B47B301-32E1-445A-A705-B090C171F340}"/>
              </a:ext>
            </a:extLst>
          </p:cNvPr>
          <p:cNvSpPr/>
          <p:nvPr/>
        </p:nvSpPr>
        <p:spPr bwMode="auto">
          <a:xfrm>
            <a:off x="260957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6" name="Oval 235">
            <a:extLst>
              <a:ext uri="{FF2B5EF4-FFF2-40B4-BE49-F238E27FC236}">
                <a16:creationId xmlns:a16="http://schemas.microsoft.com/office/drawing/2014/main" id="{533D897C-6BD7-4120-8210-EDC2B60C6464}"/>
              </a:ext>
            </a:extLst>
          </p:cNvPr>
          <p:cNvSpPr/>
          <p:nvPr/>
        </p:nvSpPr>
        <p:spPr bwMode="auto">
          <a:xfrm>
            <a:off x="303828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7" name="Oval 236">
            <a:extLst>
              <a:ext uri="{FF2B5EF4-FFF2-40B4-BE49-F238E27FC236}">
                <a16:creationId xmlns:a16="http://schemas.microsoft.com/office/drawing/2014/main" id="{C6795B8C-E623-4281-AB6C-32C08237073A}"/>
              </a:ext>
            </a:extLst>
          </p:cNvPr>
          <p:cNvSpPr/>
          <p:nvPr/>
        </p:nvSpPr>
        <p:spPr bwMode="auto">
          <a:xfrm>
            <a:off x="346698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254" name="Straight Connector 253">
            <a:extLst>
              <a:ext uri="{FF2B5EF4-FFF2-40B4-BE49-F238E27FC236}">
                <a16:creationId xmlns:a16="http://schemas.microsoft.com/office/drawing/2014/main" id="{74FB8611-1545-4B1A-92EB-B7C6CBA9633A}"/>
              </a:ext>
            </a:extLst>
          </p:cNvPr>
          <p:cNvCxnSpPr>
            <a:cxnSpLocks/>
          </p:cNvCxnSpPr>
          <p:nvPr/>
        </p:nvCxnSpPr>
        <p:spPr>
          <a:xfrm flipH="1">
            <a:off x="9416257" y="3345441"/>
            <a:ext cx="484199" cy="0"/>
          </a:xfrm>
          <a:prstGeom prst="line">
            <a:avLst/>
          </a:prstGeom>
          <a:ln w="31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6CAFB5-E4DE-47CF-B456-018A2FB4320A}"/>
              </a:ext>
            </a:extLst>
          </p:cNvPr>
          <p:cNvCxnSpPr/>
          <p:nvPr/>
        </p:nvCxnSpPr>
        <p:spPr>
          <a:xfrm>
            <a:off x="9900456" y="3223436"/>
            <a:ext cx="0" cy="24401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8FE7E29-5121-4E45-B8A9-DFF3D0CCED4B}"/>
              </a:ext>
            </a:extLst>
          </p:cNvPr>
          <p:cNvGrpSpPr/>
          <p:nvPr/>
        </p:nvGrpSpPr>
        <p:grpSpPr>
          <a:xfrm>
            <a:off x="4801149" y="1479543"/>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2F7010F5-D246-49EC-9586-239B214B703F}"/>
              </a:ext>
            </a:extLst>
          </p:cNvPr>
          <p:cNvGrpSpPr/>
          <p:nvPr/>
        </p:nvGrpSpPr>
        <p:grpSpPr>
          <a:xfrm>
            <a:off x="7956959" y="1479543"/>
            <a:ext cx="463950" cy="463950"/>
            <a:chOff x="-1642155" y="3458482"/>
            <a:chExt cx="327026" cy="327026"/>
          </a:xfrm>
        </p:grpSpPr>
        <p:sp>
          <p:nvSpPr>
            <p:cNvPr id="80" name="Freeform 12">
              <a:extLst>
                <a:ext uri="{FF2B5EF4-FFF2-40B4-BE49-F238E27FC236}">
                  <a16:creationId xmlns:a16="http://schemas.microsoft.com/office/drawing/2014/main" id="{982B3D20-86B5-4908-A2FE-CBF0E8869C39}"/>
                </a:ext>
              </a:extLst>
            </p:cNvPr>
            <p:cNvSpPr>
              <a:spLocks/>
            </p:cNvSpPr>
            <p:nvPr/>
          </p:nvSpPr>
          <p:spPr bwMode="auto">
            <a:xfrm>
              <a:off x="-1550080" y="3714070"/>
              <a:ext cx="142875" cy="71438"/>
            </a:xfrm>
            <a:custGeom>
              <a:avLst/>
              <a:gdLst>
                <a:gd name="T0" fmla="*/ 74 w 149"/>
                <a:gd name="T1" fmla="*/ 0 h 74"/>
                <a:gd name="T2" fmla="*/ 0 w 149"/>
                <a:gd name="T3" fmla="*/ 74 h 74"/>
                <a:gd name="T4" fmla="*/ 149 w 149"/>
                <a:gd name="T5" fmla="*/ 74 h 74"/>
                <a:gd name="T6" fmla="*/ 74 w 149"/>
                <a:gd name="T7" fmla="*/ 0 h 74"/>
              </a:gdLst>
              <a:ahLst/>
              <a:cxnLst>
                <a:cxn ang="0">
                  <a:pos x="T0" y="T1"/>
                </a:cxn>
                <a:cxn ang="0">
                  <a:pos x="T2" y="T3"/>
                </a:cxn>
                <a:cxn ang="0">
                  <a:pos x="T4" y="T5"/>
                </a:cxn>
                <a:cxn ang="0">
                  <a:pos x="T6" y="T7"/>
                </a:cxn>
              </a:cxnLst>
              <a:rect l="0" t="0" r="r" b="b"/>
              <a:pathLst>
                <a:path w="149" h="74">
                  <a:moveTo>
                    <a:pt x="74" y="0"/>
                  </a:moveTo>
                  <a:cubicBezTo>
                    <a:pt x="33" y="0"/>
                    <a:pt x="0" y="33"/>
                    <a:pt x="0" y="74"/>
                  </a:cubicBezTo>
                  <a:cubicBezTo>
                    <a:pt x="149" y="74"/>
                    <a:pt x="149" y="74"/>
                    <a:pt x="149" y="74"/>
                  </a:cubicBezTo>
                  <a:cubicBezTo>
                    <a:pt x="149" y="33"/>
                    <a:pt x="116" y="0"/>
                    <a:pt x="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1" name="Oval 13">
              <a:extLst>
                <a:ext uri="{FF2B5EF4-FFF2-40B4-BE49-F238E27FC236}">
                  <a16:creationId xmlns:a16="http://schemas.microsoft.com/office/drawing/2014/main" id="{EA273794-0979-4CD1-8D12-4E1C4E4BF717}"/>
                </a:ext>
              </a:extLst>
            </p:cNvPr>
            <p:cNvSpPr>
              <a:spLocks noChangeArrowheads="1"/>
            </p:cNvSpPr>
            <p:nvPr/>
          </p:nvSpPr>
          <p:spPr bwMode="auto">
            <a:xfrm>
              <a:off x="-1510392" y="3631520"/>
              <a:ext cx="61913" cy="61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2" name="Oval 14">
              <a:extLst>
                <a:ext uri="{FF2B5EF4-FFF2-40B4-BE49-F238E27FC236}">
                  <a16:creationId xmlns:a16="http://schemas.microsoft.com/office/drawing/2014/main" id="{6F7BA9CC-B26B-48E2-9217-B4AAF833A83E}"/>
                </a:ext>
              </a:extLst>
            </p:cNvPr>
            <p:cNvSpPr>
              <a:spLocks noChangeArrowheads="1"/>
            </p:cNvSpPr>
            <p:nvPr/>
          </p:nvSpPr>
          <p:spPr bwMode="auto">
            <a:xfrm>
              <a:off x="-1377042"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3" name="Freeform 15">
              <a:extLst>
                <a:ext uri="{FF2B5EF4-FFF2-40B4-BE49-F238E27FC236}">
                  <a16:creationId xmlns:a16="http://schemas.microsoft.com/office/drawing/2014/main" id="{50D46727-642D-424E-ABBA-360F6559ADF5}"/>
                </a:ext>
              </a:extLst>
            </p:cNvPr>
            <p:cNvSpPr>
              <a:spLocks/>
            </p:cNvSpPr>
            <p:nvPr/>
          </p:nvSpPr>
          <p:spPr bwMode="auto">
            <a:xfrm>
              <a:off x="-1396092"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7" name="Oval 16">
              <a:extLst>
                <a:ext uri="{FF2B5EF4-FFF2-40B4-BE49-F238E27FC236}">
                  <a16:creationId xmlns:a16="http://schemas.microsoft.com/office/drawing/2014/main" id="{B3805757-7835-43E7-ABE9-752A251AFFE6}"/>
                </a:ext>
              </a:extLst>
            </p:cNvPr>
            <p:cNvSpPr>
              <a:spLocks noChangeArrowheads="1"/>
            </p:cNvSpPr>
            <p:nvPr/>
          </p:nvSpPr>
          <p:spPr bwMode="auto">
            <a:xfrm>
              <a:off x="-1621517"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9" name="Freeform 17">
              <a:extLst>
                <a:ext uri="{FF2B5EF4-FFF2-40B4-BE49-F238E27FC236}">
                  <a16:creationId xmlns:a16="http://schemas.microsoft.com/office/drawing/2014/main" id="{92A46D31-6E8C-4CE7-9B63-A5DC67EEE4F3}"/>
                </a:ext>
              </a:extLst>
            </p:cNvPr>
            <p:cNvSpPr>
              <a:spLocks/>
            </p:cNvSpPr>
            <p:nvPr/>
          </p:nvSpPr>
          <p:spPr bwMode="auto">
            <a:xfrm>
              <a:off x="-1642155"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0" name="Freeform 18">
              <a:extLst>
                <a:ext uri="{FF2B5EF4-FFF2-40B4-BE49-F238E27FC236}">
                  <a16:creationId xmlns:a16="http://schemas.microsoft.com/office/drawing/2014/main" id="{82D232F4-6714-46A4-A668-DB2152314CE4}"/>
                </a:ext>
              </a:extLst>
            </p:cNvPr>
            <p:cNvSpPr>
              <a:spLocks/>
            </p:cNvSpPr>
            <p:nvPr/>
          </p:nvSpPr>
          <p:spPr bwMode="auto">
            <a:xfrm>
              <a:off x="-1529442" y="3458482"/>
              <a:ext cx="101600" cy="153988"/>
            </a:xfrm>
            <a:custGeom>
              <a:avLst/>
              <a:gdLst>
                <a:gd name="T0" fmla="*/ 64 w 64"/>
                <a:gd name="T1" fmla="*/ 45 h 97"/>
                <a:gd name="T2" fmla="*/ 32 w 64"/>
                <a:gd name="T3" fmla="*/ 0 h 97"/>
                <a:gd name="T4" fmla="*/ 0 w 64"/>
                <a:gd name="T5" fmla="*/ 45 h 97"/>
                <a:gd name="T6" fmla="*/ 26 w 64"/>
                <a:gd name="T7" fmla="*/ 45 h 97"/>
                <a:gd name="T8" fmla="*/ 26 w 64"/>
                <a:gd name="T9" fmla="*/ 97 h 97"/>
                <a:gd name="T10" fmla="*/ 38 w 64"/>
                <a:gd name="T11" fmla="*/ 97 h 97"/>
                <a:gd name="T12" fmla="*/ 38 w 64"/>
                <a:gd name="T13" fmla="*/ 45 h 97"/>
                <a:gd name="T14" fmla="*/ 64 w 64"/>
                <a:gd name="T15" fmla="*/ 4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64" y="45"/>
                  </a:moveTo>
                  <a:lnTo>
                    <a:pt x="32" y="0"/>
                  </a:lnTo>
                  <a:lnTo>
                    <a:pt x="0" y="45"/>
                  </a:lnTo>
                  <a:lnTo>
                    <a:pt x="26" y="45"/>
                  </a:lnTo>
                  <a:lnTo>
                    <a:pt x="26" y="97"/>
                  </a:lnTo>
                  <a:lnTo>
                    <a:pt x="38" y="97"/>
                  </a:lnTo>
                  <a:lnTo>
                    <a:pt x="38" y="45"/>
                  </a:lnTo>
                  <a:lnTo>
                    <a:pt x="64"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D09E7D6-D557-4313-971A-BA3ABDF26BA8}"/>
              </a:ext>
            </a:extLst>
          </p:cNvPr>
          <p:cNvGrpSpPr/>
          <p:nvPr/>
        </p:nvGrpSpPr>
        <p:grpSpPr>
          <a:xfrm>
            <a:off x="10345145" y="1479543"/>
            <a:ext cx="470246" cy="470246"/>
            <a:chOff x="-2312988" y="3033713"/>
            <a:chExt cx="323850" cy="323850"/>
          </a:xfrm>
        </p:grpSpPr>
        <p:sp>
          <p:nvSpPr>
            <p:cNvPr id="258" name="Freeform 22">
              <a:extLst>
                <a:ext uri="{FF2B5EF4-FFF2-40B4-BE49-F238E27FC236}">
                  <a16:creationId xmlns:a16="http://schemas.microsoft.com/office/drawing/2014/main" id="{F91F4251-8959-402F-A3C2-1A38A1EE50A3}"/>
                </a:ext>
              </a:extLst>
            </p:cNvPr>
            <p:cNvSpPr>
              <a:spLocks/>
            </p:cNvSpPr>
            <p:nvPr/>
          </p:nvSpPr>
          <p:spPr bwMode="auto">
            <a:xfrm>
              <a:off x="-2141538" y="3033713"/>
              <a:ext cx="152400" cy="152400"/>
            </a:xfrm>
            <a:custGeom>
              <a:avLst/>
              <a:gdLst>
                <a:gd name="T0" fmla="*/ 147 w 160"/>
                <a:gd name="T1" fmla="*/ 64 h 160"/>
                <a:gd name="T2" fmla="*/ 138 w 160"/>
                <a:gd name="T3" fmla="*/ 44 h 160"/>
                <a:gd name="T4" fmla="*/ 145 w 160"/>
                <a:gd name="T5" fmla="*/ 31 h 160"/>
                <a:gd name="T6" fmla="*/ 128 w 160"/>
                <a:gd name="T7" fmla="*/ 15 h 160"/>
                <a:gd name="T8" fmla="*/ 116 w 160"/>
                <a:gd name="T9" fmla="*/ 21 h 160"/>
                <a:gd name="T10" fmla="*/ 96 w 160"/>
                <a:gd name="T11" fmla="*/ 13 h 160"/>
                <a:gd name="T12" fmla="*/ 91 w 160"/>
                <a:gd name="T13" fmla="*/ 0 h 160"/>
                <a:gd name="T14" fmla="*/ 69 w 160"/>
                <a:gd name="T15" fmla="*/ 0 h 160"/>
                <a:gd name="T16" fmla="*/ 64 w 160"/>
                <a:gd name="T17" fmla="*/ 13 h 160"/>
                <a:gd name="T18" fmla="*/ 44 w 160"/>
                <a:gd name="T19" fmla="*/ 21 h 160"/>
                <a:gd name="T20" fmla="*/ 32 w 160"/>
                <a:gd name="T21" fmla="*/ 15 h 160"/>
                <a:gd name="T22" fmla="*/ 15 w 160"/>
                <a:gd name="T23" fmla="*/ 31 h 160"/>
                <a:gd name="T24" fmla="*/ 22 w 160"/>
                <a:gd name="T25" fmla="*/ 44 h 160"/>
                <a:gd name="T26" fmla="*/ 13 w 160"/>
                <a:gd name="T27" fmla="*/ 64 h 160"/>
                <a:gd name="T28" fmla="*/ 0 w 160"/>
                <a:gd name="T29" fmla="*/ 68 h 160"/>
                <a:gd name="T30" fmla="*/ 0 w 160"/>
                <a:gd name="T31" fmla="*/ 91 h 160"/>
                <a:gd name="T32" fmla="*/ 13 w 160"/>
                <a:gd name="T33" fmla="*/ 96 h 160"/>
                <a:gd name="T34" fmla="*/ 22 w 160"/>
                <a:gd name="T35" fmla="*/ 116 h 160"/>
                <a:gd name="T36" fmla="*/ 15 w 160"/>
                <a:gd name="T37" fmla="*/ 128 h 160"/>
                <a:gd name="T38" fmla="*/ 32 w 160"/>
                <a:gd name="T39" fmla="*/ 144 h 160"/>
                <a:gd name="T40" fmla="*/ 44 w 160"/>
                <a:gd name="T41" fmla="*/ 138 h 160"/>
                <a:gd name="T42" fmla="*/ 64 w 160"/>
                <a:gd name="T43" fmla="*/ 146 h 160"/>
                <a:gd name="T44" fmla="*/ 69 w 160"/>
                <a:gd name="T45" fmla="*/ 160 h 160"/>
                <a:gd name="T46" fmla="*/ 91 w 160"/>
                <a:gd name="T47" fmla="*/ 160 h 160"/>
                <a:gd name="T48" fmla="*/ 96 w 160"/>
                <a:gd name="T49" fmla="*/ 146 h 160"/>
                <a:gd name="T50" fmla="*/ 116 w 160"/>
                <a:gd name="T51" fmla="*/ 138 h 160"/>
                <a:gd name="T52" fmla="*/ 128 w 160"/>
                <a:gd name="T53" fmla="*/ 144 h 160"/>
                <a:gd name="T54" fmla="*/ 145 w 160"/>
                <a:gd name="T55" fmla="*/ 128 h 160"/>
                <a:gd name="T56" fmla="*/ 138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8" y="44"/>
                  </a:cubicBezTo>
                  <a:cubicBezTo>
                    <a:pt x="145" y="31"/>
                    <a:pt x="145" y="31"/>
                    <a:pt x="145" y="31"/>
                  </a:cubicBezTo>
                  <a:cubicBezTo>
                    <a:pt x="128" y="15"/>
                    <a:pt x="128" y="15"/>
                    <a:pt x="128" y="15"/>
                  </a:cubicBezTo>
                  <a:cubicBezTo>
                    <a:pt x="116" y="21"/>
                    <a:pt x="116" y="21"/>
                    <a:pt x="116" y="21"/>
                  </a:cubicBezTo>
                  <a:cubicBezTo>
                    <a:pt x="110" y="18"/>
                    <a:pt x="103" y="15"/>
                    <a:pt x="96" y="13"/>
                  </a:cubicBezTo>
                  <a:cubicBezTo>
                    <a:pt x="91" y="0"/>
                    <a:pt x="91" y="0"/>
                    <a:pt x="91" y="0"/>
                  </a:cubicBezTo>
                  <a:cubicBezTo>
                    <a:pt x="69" y="0"/>
                    <a:pt x="69" y="0"/>
                    <a:pt x="69" y="0"/>
                  </a:cubicBezTo>
                  <a:cubicBezTo>
                    <a:pt x="64" y="13"/>
                    <a:pt x="64" y="13"/>
                    <a:pt x="64" y="13"/>
                  </a:cubicBezTo>
                  <a:cubicBezTo>
                    <a:pt x="57" y="15"/>
                    <a:pt x="50" y="18"/>
                    <a:pt x="44" y="21"/>
                  </a:cubicBezTo>
                  <a:cubicBezTo>
                    <a:pt x="32" y="15"/>
                    <a:pt x="32" y="15"/>
                    <a:pt x="32" y="15"/>
                  </a:cubicBezTo>
                  <a:cubicBezTo>
                    <a:pt x="15" y="31"/>
                    <a:pt x="15" y="31"/>
                    <a:pt x="15" y="31"/>
                  </a:cubicBezTo>
                  <a:cubicBezTo>
                    <a:pt x="22" y="44"/>
                    <a:pt x="22" y="44"/>
                    <a:pt x="22" y="44"/>
                  </a:cubicBezTo>
                  <a:cubicBezTo>
                    <a:pt x="18" y="50"/>
                    <a:pt x="15" y="57"/>
                    <a:pt x="13" y="64"/>
                  </a:cubicBezTo>
                  <a:cubicBezTo>
                    <a:pt x="0" y="68"/>
                    <a:pt x="0" y="68"/>
                    <a:pt x="0" y="68"/>
                  </a:cubicBezTo>
                  <a:cubicBezTo>
                    <a:pt x="0" y="91"/>
                    <a:pt x="0" y="91"/>
                    <a:pt x="0" y="91"/>
                  </a:cubicBezTo>
                  <a:cubicBezTo>
                    <a:pt x="13" y="96"/>
                    <a:pt x="13" y="96"/>
                    <a:pt x="13" y="96"/>
                  </a:cubicBezTo>
                  <a:cubicBezTo>
                    <a:pt x="15" y="103"/>
                    <a:pt x="18" y="109"/>
                    <a:pt x="22" y="116"/>
                  </a:cubicBezTo>
                  <a:cubicBezTo>
                    <a:pt x="15" y="128"/>
                    <a:pt x="15" y="128"/>
                    <a:pt x="15" y="128"/>
                  </a:cubicBezTo>
                  <a:cubicBezTo>
                    <a:pt x="32" y="144"/>
                    <a:pt x="32" y="144"/>
                    <a:pt x="32" y="144"/>
                  </a:cubicBezTo>
                  <a:cubicBezTo>
                    <a:pt x="44" y="138"/>
                    <a:pt x="44" y="138"/>
                    <a:pt x="44" y="138"/>
                  </a:cubicBezTo>
                  <a:cubicBezTo>
                    <a:pt x="50" y="142"/>
                    <a:pt x="57" y="145"/>
                    <a:pt x="64" y="146"/>
                  </a:cubicBezTo>
                  <a:cubicBezTo>
                    <a:pt x="69" y="160"/>
                    <a:pt x="69" y="160"/>
                    <a:pt x="69" y="160"/>
                  </a:cubicBezTo>
                  <a:cubicBezTo>
                    <a:pt x="91" y="160"/>
                    <a:pt x="91" y="160"/>
                    <a:pt x="91" y="160"/>
                  </a:cubicBezTo>
                  <a:cubicBezTo>
                    <a:pt x="96" y="146"/>
                    <a:pt x="96" y="146"/>
                    <a:pt x="96" y="146"/>
                  </a:cubicBezTo>
                  <a:cubicBezTo>
                    <a:pt x="103" y="145"/>
                    <a:pt x="110" y="142"/>
                    <a:pt x="116" y="138"/>
                  </a:cubicBezTo>
                  <a:cubicBezTo>
                    <a:pt x="128" y="144"/>
                    <a:pt x="128" y="144"/>
                    <a:pt x="128" y="144"/>
                  </a:cubicBezTo>
                  <a:cubicBezTo>
                    <a:pt x="145" y="128"/>
                    <a:pt x="145" y="128"/>
                    <a:pt x="145" y="128"/>
                  </a:cubicBezTo>
                  <a:cubicBezTo>
                    <a:pt x="138" y="116"/>
                    <a:pt x="138" y="116"/>
                    <a:pt x="138" y="116"/>
                  </a:cubicBezTo>
                  <a:cubicBezTo>
                    <a:pt x="142" y="109"/>
                    <a:pt x="145" y="103"/>
                    <a:pt x="147" y="96"/>
                  </a:cubicBezTo>
                  <a:cubicBezTo>
                    <a:pt x="160" y="91"/>
                    <a:pt x="160" y="91"/>
                    <a:pt x="160" y="91"/>
                  </a:cubicBezTo>
                  <a:cubicBezTo>
                    <a:pt x="160" y="68"/>
                    <a:pt x="160" y="68"/>
                    <a:pt x="160" y="68"/>
                  </a:cubicBezTo>
                  <a:lnTo>
                    <a:pt x="147" y="64"/>
                  </a:lnTo>
                  <a:close/>
                </a:path>
              </a:pathLst>
            </a:custGeom>
            <a:solidFill>
              <a:srgbClr val="0B55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59" name="Freeform 23">
              <a:extLst>
                <a:ext uri="{FF2B5EF4-FFF2-40B4-BE49-F238E27FC236}">
                  <a16:creationId xmlns:a16="http://schemas.microsoft.com/office/drawing/2014/main" id="{E1A1EC13-754D-4C62-A570-9961A7F57DCE}"/>
                </a:ext>
              </a:extLst>
            </p:cNvPr>
            <p:cNvSpPr>
              <a:spLocks/>
            </p:cNvSpPr>
            <p:nvPr/>
          </p:nvSpPr>
          <p:spPr bwMode="auto">
            <a:xfrm>
              <a:off x="-2098676" y="3081338"/>
              <a:ext cx="66675" cy="55563"/>
            </a:xfrm>
            <a:custGeom>
              <a:avLst/>
              <a:gdLst>
                <a:gd name="T0" fmla="*/ 42 w 42"/>
                <a:gd name="T1" fmla="*/ 10 h 35"/>
                <a:gd name="T2" fmla="*/ 33 w 42"/>
                <a:gd name="T3" fmla="*/ 0 h 35"/>
                <a:gd name="T4" fmla="*/ 16 w 42"/>
                <a:gd name="T5" fmla="*/ 16 h 35"/>
                <a:gd name="T6" fmla="*/ 10 w 42"/>
                <a:gd name="T7" fmla="*/ 10 h 35"/>
                <a:gd name="T8" fmla="*/ 0 w 42"/>
                <a:gd name="T9" fmla="*/ 19 h 35"/>
                <a:gd name="T10" fmla="*/ 16 w 42"/>
                <a:gd name="T11" fmla="*/ 35 h 35"/>
                <a:gd name="T12" fmla="*/ 16 w 42"/>
                <a:gd name="T13" fmla="*/ 35 h 35"/>
                <a:gd name="T14" fmla="*/ 16 w 42"/>
                <a:gd name="T15" fmla="*/ 35 h 35"/>
                <a:gd name="T16" fmla="*/ 42 w 42"/>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42" y="10"/>
                  </a:moveTo>
                  <a:lnTo>
                    <a:pt x="33" y="0"/>
                  </a:lnTo>
                  <a:lnTo>
                    <a:pt x="16" y="16"/>
                  </a:lnTo>
                  <a:lnTo>
                    <a:pt x="10" y="10"/>
                  </a:lnTo>
                  <a:lnTo>
                    <a:pt x="0" y="19"/>
                  </a:lnTo>
                  <a:lnTo>
                    <a:pt x="16" y="35"/>
                  </a:lnTo>
                  <a:lnTo>
                    <a:pt x="16" y="35"/>
                  </a:lnTo>
                  <a:lnTo>
                    <a:pt x="16" y="35"/>
                  </a:lnTo>
                  <a:lnTo>
                    <a:pt x="4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0" name="Freeform 24">
              <a:extLst>
                <a:ext uri="{FF2B5EF4-FFF2-40B4-BE49-F238E27FC236}">
                  <a16:creationId xmlns:a16="http://schemas.microsoft.com/office/drawing/2014/main" id="{831EDA75-D819-4C46-A41D-4EBA44623D69}"/>
                </a:ext>
              </a:extLst>
            </p:cNvPr>
            <p:cNvSpPr>
              <a:spLocks noEditPoints="1"/>
            </p:cNvSpPr>
            <p:nvPr/>
          </p:nvSpPr>
          <p:spPr bwMode="auto">
            <a:xfrm>
              <a:off x="-2312988" y="3154363"/>
              <a:ext cx="203200" cy="203200"/>
            </a:xfrm>
            <a:custGeom>
              <a:avLst/>
              <a:gdLst>
                <a:gd name="T0" fmla="*/ 194 w 214"/>
                <a:gd name="T1" fmla="*/ 124 h 214"/>
                <a:gd name="T2" fmla="*/ 194 w 214"/>
                <a:gd name="T3" fmla="*/ 89 h 214"/>
                <a:gd name="T4" fmla="*/ 214 w 214"/>
                <a:gd name="T5" fmla="*/ 74 h 214"/>
                <a:gd name="T6" fmla="*/ 205 w 214"/>
                <a:gd name="T7" fmla="*/ 54 h 214"/>
                <a:gd name="T8" fmla="*/ 181 w 214"/>
                <a:gd name="T9" fmla="*/ 57 h 214"/>
                <a:gd name="T10" fmla="*/ 156 w 214"/>
                <a:gd name="T11" fmla="*/ 33 h 214"/>
                <a:gd name="T12" fmla="*/ 159 w 214"/>
                <a:gd name="T13" fmla="*/ 8 h 214"/>
                <a:gd name="T14" fmla="*/ 139 w 214"/>
                <a:gd name="T15" fmla="*/ 0 h 214"/>
                <a:gd name="T16" fmla="*/ 124 w 214"/>
                <a:gd name="T17" fmla="*/ 20 h 214"/>
                <a:gd name="T18" fmla="*/ 89 w 214"/>
                <a:gd name="T19" fmla="*/ 20 h 214"/>
                <a:gd name="T20" fmla="*/ 74 w 214"/>
                <a:gd name="T21" fmla="*/ 0 h 214"/>
                <a:gd name="T22" fmla="*/ 54 w 214"/>
                <a:gd name="T23" fmla="*/ 8 h 214"/>
                <a:gd name="T24" fmla="*/ 57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8 w 214"/>
                <a:gd name="T39" fmla="*/ 160 h 214"/>
                <a:gd name="T40" fmla="*/ 33 w 214"/>
                <a:gd name="T41" fmla="*/ 156 h 214"/>
                <a:gd name="T42" fmla="*/ 58 w 214"/>
                <a:gd name="T43" fmla="*/ 181 h 214"/>
                <a:gd name="T44" fmla="*/ 54 w 214"/>
                <a:gd name="T45" fmla="*/ 206 h 214"/>
                <a:gd name="T46" fmla="*/ 75 w 214"/>
                <a:gd name="T47" fmla="*/ 214 h 214"/>
                <a:gd name="T48" fmla="*/ 89 w 214"/>
                <a:gd name="T49" fmla="*/ 194 h 214"/>
                <a:gd name="T50" fmla="*/ 125 w 214"/>
                <a:gd name="T51" fmla="*/ 194 h 214"/>
                <a:gd name="T52" fmla="*/ 139 w 214"/>
                <a:gd name="T53" fmla="*/ 214 h 214"/>
                <a:gd name="T54" fmla="*/ 160 w 214"/>
                <a:gd name="T55" fmla="*/ 205 h 214"/>
                <a:gd name="T56" fmla="*/ 156 w 214"/>
                <a:gd name="T57" fmla="*/ 181 h 214"/>
                <a:gd name="T58" fmla="*/ 181 w 214"/>
                <a:gd name="T59" fmla="*/ 156 h 214"/>
                <a:gd name="T60" fmla="*/ 205 w 214"/>
                <a:gd name="T61" fmla="*/ 160 h 214"/>
                <a:gd name="T62" fmla="*/ 214 w 214"/>
                <a:gd name="T63" fmla="*/ 139 h 214"/>
                <a:gd name="T64" fmla="*/ 194 w 214"/>
                <a:gd name="T65" fmla="*/ 124 h 214"/>
                <a:gd name="T66" fmla="*/ 86 w 214"/>
                <a:gd name="T67" fmla="*/ 158 h 214"/>
                <a:gd name="T68" fmla="*/ 55 w 214"/>
                <a:gd name="T69" fmla="*/ 86 h 214"/>
                <a:gd name="T70" fmla="*/ 128 w 214"/>
                <a:gd name="T71" fmla="*/ 55 h 214"/>
                <a:gd name="T72" fmla="*/ 158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6" y="112"/>
                    <a:pt x="196" y="100"/>
                    <a:pt x="194" y="89"/>
                  </a:cubicBezTo>
                  <a:cubicBezTo>
                    <a:pt x="214" y="74"/>
                    <a:pt x="214" y="74"/>
                    <a:pt x="214" y="74"/>
                  </a:cubicBezTo>
                  <a:cubicBezTo>
                    <a:pt x="205" y="54"/>
                    <a:pt x="205" y="54"/>
                    <a:pt x="205" y="54"/>
                  </a:cubicBezTo>
                  <a:cubicBezTo>
                    <a:pt x="181" y="57"/>
                    <a:pt x="181" y="57"/>
                    <a:pt x="181" y="57"/>
                  </a:cubicBezTo>
                  <a:cubicBezTo>
                    <a:pt x="174" y="48"/>
                    <a:pt x="166" y="39"/>
                    <a:pt x="156" y="33"/>
                  </a:cubicBezTo>
                  <a:cubicBezTo>
                    <a:pt x="159" y="8"/>
                    <a:pt x="159" y="8"/>
                    <a:pt x="159" y="8"/>
                  </a:cubicBezTo>
                  <a:cubicBezTo>
                    <a:pt x="139" y="0"/>
                    <a:pt x="139" y="0"/>
                    <a:pt x="139" y="0"/>
                  </a:cubicBezTo>
                  <a:cubicBezTo>
                    <a:pt x="124" y="20"/>
                    <a:pt x="124" y="20"/>
                    <a:pt x="124" y="20"/>
                  </a:cubicBezTo>
                  <a:cubicBezTo>
                    <a:pt x="112" y="17"/>
                    <a:pt x="100" y="17"/>
                    <a:pt x="89" y="20"/>
                  </a:cubicBezTo>
                  <a:cubicBezTo>
                    <a:pt x="74" y="0"/>
                    <a:pt x="74" y="0"/>
                    <a:pt x="74" y="0"/>
                  </a:cubicBezTo>
                  <a:cubicBezTo>
                    <a:pt x="54" y="8"/>
                    <a:pt x="54" y="8"/>
                    <a:pt x="54" y="8"/>
                  </a:cubicBezTo>
                  <a:cubicBezTo>
                    <a:pt x="57" y="33"/>
                    <a:pt x="57" y="33"/>
                    <a:pt x="57" y="33"/>
                  </a:cubicBezTo>
                  <a:cubicBezTo>
                    <a:pt x="48" y="39"/>
                    <a:pt x="39" y="48"/>
                    <a:pt x="33" y="58"/>
                  </a:cubicBezTo>
                  <a:cubicBezTo>
                    <a:pt x="8" y="54"/>
                    <a:pt x="8" y="54"/>
                    <a:pt x="8" y="54"/>
                  </a:cubicBezTo>
                  <a:cubicBezTo>
                    <a:pt x="0" y="75"/>
                    <a:pt x="0" y="75"/>
                    <a:pt x="0" y="75"/>
                  </a:cubicBezTo>
                  <a:cubicBezTo>
                    <a:pt x="20" y="89"/>
                    <a:pt x="20" y="89"/>
                    <a:pt x="20" y="89"/>
                  </a:cubicBezTo>
                  <a:cubicBezTo>
                    <a:pt x="17" y="101"/>
                    <a:pt x="17" y="113"/>
                    <a:pt x="20" y="125"/>
                  </a:cubicBezTo>
                  <a:cubicBezTo>
                    <a:pt x="0" y="139"/>
                    <a:pt x="0" y="139"/>
                    <a:pt x="0" y="139"/>
                  </a:cubicBezTo>
                  <a:cubicBezTo>
                    <a:pt x="8" y="160"/>
                    <a:pt x="8" y="160"/>
                    <a:pt x="8" y="160"/>
                  </a:cubicBezTo>
                  <a:cubicBezTo>
                    <a:pt x="33" y="156"/>
                    <a:pt x="33" y="156"/>
                    <a:pt x="33" y="156"/>
                  </a:cubicBezTo>
                  <a:cubicBezTo>
                    <a:pt x="39" y="166"/>
                    <a:pt x="48" y="174"/>
                    <a:pt x="58" y="181"/>
                  </a:cubicBezTo>
                  <a:cubicBezTo>
                    <a:pt x="54" y="206"/>
                    <a:pt x="54" y="206"/>
                    <a:pt x="54" y="206"/>
                  </a:cubicBezTo>
                  <a:cubicBezTo>
                    <a:pt x="75" y="214"/>
                    <a:pt x="75" y="214"/>
                    <a:pt x="75" y="214"/>
                  </a:cubicBezTo>
                  <a:cubicBezTo>
                    <a:pt x="89" y="194"/>
                    <a:pt x="89" y="194"/>
                    <a:pt x="89" y="194"/>
                  </a:cubicBezTo>
                  <a:cubicBezTo>
                    <a:pt x="101" y="197"/>
                    <a:pt x="113" y="196"/>
                    <a:pt x="125" y="194"/>
                  </a:cubicBezTo>
                  <a:cubicBezTo>
                    <a:pt x="139" y="214"/>
                    <a:pt x="139" y="214"/>
                    <a:pt x="139" y="214"/>
                  </a:cubicBezTo>
                  <a:cubicBezTo>
                    <a:pt x="160" y="205"/>
                    <a:pt x="160" y="205"/>
                    <a:pt x="160" y="205"/>
                  </a:cubicBezTo>
                  <a:cubicBezTo>
                    <a:pt x="156" y="181"/>
                    <a:pt x="156" y="181"/>
                    <a:pt x="156" y="181"/>
                  </a:cubicBezTo>
                  <a:cubicBezTo>
                    <a:pt x="166" y="174"/>
                    <a:pt x="174" y="166"/>
                    <a:pt x="181" y="156"/>
                  </a:cubicBezTo>
                  <a:cubicBezTo>
                    <a:pt x="205" y="160"/>
                    <a:pt x="205" y="160"/>
                    <a:pt x="205" y="160"/>
                  </a:cubicBezTo>
                  <a:cubicBezTo>
                    <a:pt x="214" y="139"/>
                    <a:pt x="214" y="139"/>
                    <a:pt x="214" y="139"/>
                  </a:cubicBezTo>
                  <a:lnTo>
                    <a:pt x="194" y="124"/>
                  </a:lnTo>
                  <a:close/>
                  <a:moveTo>
                    <a:pt x="86" y="158"/>
                  </a:moveTo>
                  <a:cubicBezTo>
                    <a:pt x="57" y="147"/>
                    <a:pt x="44" y="114"/>
                    <a:pt x="55" y="86"/>
                  </a:cubicBezTo>
                  <a:cubicBezTo>
                    <a:pt x="67" y="57"/>
                    <a:pt x="100" y="44"/>
                    <a:pt x="128" y="55"/>
                  </a:cubicBezTo>
                  <a:cubicBezTo>
                    <a:pt x="156" y="67"/>
                    <a:pt x="170" y="100"/>
                    <a:pt x="158" y="128"/>
                  </a:cubicBezTo>
                  <a:cubicBezTo>
                    <a:pt x="147" y="156"/>
                    <a:pt x="114" y="170"/>
                    <a:pt x="86" y="1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479543"/>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219" name="Oval 218">
            <a:extLst>
              <a:ext uri="{FF2B5EF4-FFF2-40B4-BE49-F238E27FC236}">
                <a16:creationId xmlns:a16="http://schemas.microsoft.com/office/drawing/2014/main" id="{3AAFB296-D278-41B9-837B-1550574BCF18}"/>
              </a:ext>
            </a:extLst>
          </p:cNvPr>
          <p:cNvSpPr/>
          <p:nvPr/>
        </p:nvSpPr>
        <p:spPr bwMode="auto">
          <a:xfrm>
            <a:off x="4568145"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1" name="Oval 220">
            <a:extLst>
              <a:ext uri="{FF2B5EF4-FFF2-40B4-BE49-F238E27FC236}">
                <a16:creationId xmlns:a16="http://schemas.microsoft.com/office/drawing/2014/main" id="{31485E75-045D-4BCC-B8B7-F9EA0A94D117}"/>
              </a:ext>
            </a:extLst>
          </p:cNvPr>
          <p:cNvSpPr/>
          <p:nvPr/>
        </p:nvSpPr>
        <p:spPr bwMode="auto">
          <a:xfrm>
            <a:off x="4988707"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2" name="Oval 221">
            <a:extLst>
              <a:ext uri="{FF2B5EF4-FFF2-40B4-BE49-F238E27FC236}">
                <a16:creationId xmlns:a16="http://schemas.microsoft.com/office/drawing/2014/main" id="{825A06E0-8D5A-43E2-90D1-D5E7942870D8}"/>
              </a:ext>
            </a:extLst>
          </p:cNvPr>
          <p:cNvSpPr/>
          <p:nvPr/>
        </p:nvSpPr>
        <p:spPr bwMode="auto">
          <a:xfrm>
            <a:off x="5409269"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4" name="Oval 223">
            <a:extLst>
              <a:ext uri="{FF2B5EF4-FFF2-40B4-BE49-F238E27FC236}">
                <a16:creationId xmlns:a16="http://schemas.microsoft.com/office/drawing/2014/main" id="{CCBC4333-1CAC-4909-9601-59FC5853D25B}"/>
              </a:ext>
            </a:extLst>
          </p:cNvPr>
          <p:cNvSpPr/>
          <p:nvPr/>
        </p:nvSpPr>
        <p:spPr bwMode="auto">
          <a:xfrm>
            <a:off x="5829831"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5" name="Oval 224">
            <a:extLst>
              <a:ext uri="{FF2B5EF4-FFF2-40B4-BE49-F238E27FC236}">
                <a16:creationId xmlns:a16="http://schemas.microsoft.com/office/drawing/2014/main" id="{01814F09-19F7-4042-83A6-121B123F1B1C}"/>
              </a:ext>
            </a:extLst>
          </p:cNvPr>
          <p:cNvSpPr/>
          <p:nvPr/>
        </p:nvSpPr>
        <p:spPr bwMode="auto">
          <a:xfrm>
            <a:off x="625039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6" name="Oval 225">
            <a:extLst>
              <a:ext uri="{FF2B5EF4-FFF2-40B4-BE49-F238E27FC236}">
                <a16:creationId xmlns:a16="http://schemas.microsoft.com/office/drawing/2014/main" id="{8CE44831-16E2-4C36-971D-736CE83F2D74}"/>
              </a:ext>
            </a:extLst>
          </p:cNvPr>
          <p:cNvSpPr/>
          <p:nvPr/>
        </p:nvSpPr>
        <p:spPr bwMode="auto">
          <a:xfrm>
            <a:off x="6670957" y="5417728"/>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4" name="Star: 5 Points 283">
            <a:extLst>
              <a:ext uri="{FF2B5EF4-FFF2-40B4-BE49-F238E27FC236}">
                <a16:creationId xmlns:a16="http://schemas.microsoft.com/office/drawing/2014/main" id="{A347FA43-1F18-4FDB-AD97-55BDF30E1D5E}"/>
              </a:ext>
            </a:extLst>
          </p:cNvPr>
          <p:cNvSpPr/>
          <p:nvPr/>
        </p:nvSpPr>
        <p:spPr bwMode="auto">
          <a:xfrm>
            <a:off x="9228666" y="3217482"/>
            <a:ext cx="247512" cy="239308"/>
          </a:xfrm>
          <a:prstGeom prst="star5">
            <a:avLst/>
          </a:prstGeom>
          <a:solidFill>
            <a:schemeClr val="accent4"/>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11" name="Straight Connector 10">
            <a:extLst>
              <a:ext uri="{FF2B5EF4-FFF2-40B4-BE49-F238E27FC236}">
                <a16:creationId xmlns:a16="http://schemas.microsoft.com/office/drawing/2014/main" id="{A2301782-B5E5-DBAF-1FDC-CBF1DD129400}"/>
              </a:ext>
            </a:extLst>
          </p:cNvPr>
          <p:cNvCxnSpPr>
            <a:cxnSpLocks/>
            <a:stCxn id="277" idx="1"/>
          </p:cNvCxnSpPr>
          <p:nvPr/>
        </p:nvCxnSpPr>
        <p:spPr>
          <a:xfrm>
            <a:off x="425823" y="3177970"/>
            <a:ext cx="432462" cy="530436"/>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8B2CFD-B0CC-F109-15EA-C4D4072122B4}"/>
              </a:ext>
            </a:extLst>
          </p:cNvPr>
          <p:cNvSpPr/>
          <p:nvPr/>
        </p:nvSpPr>
        <p:spPr bwMode="auto">
          <a:xfrm>
            <a:off x="1123898" y="3530764"/>
            <a:ext cx="350430" cy="355284"/>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7" name="Oval 16">
            <a:extLst>
              <a:ext uri="{FF2B5EF4-FFF2-40B4-BE49-F238E27FC236}">
                <a16:creationId xmlns:a16="http://schemas.microsoft.com/office/drawing/2014/main" id="{3DEC0AA3-6C61-2519-EF16-A15007964B47}"/>
              </a:ext>
            </a:extLst>
          </p:cNvPr>
          <p:cNvSpPr/>
          <p:nvPr/>
        </p:nvSpPr>
        <p:spPr bwMode="auto">
          <a:xfrm>
            <a:off x="389569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8" name="Oval 17">
            <a:extLst>
              <a:ext uri="{FF2B5EF4-FFF2-40B4-BE49-F238E27FC236}">
                <a16:creationId xmlns:a16="http://schemas.microsoft.com/office/drawing/2014/main" id="{05CA981D-E0CD-19CF-6325-589F4025038C}"/>
              </a:ext>
            </a:extLst>
          </p:cNvPr>
          <p:cNvSpPr/>
          <p:nvPr/>
        </p:nvSpPr>
        <p:spPr bwMode="auto">
          <a:xfrm>
            <a:off x="432439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9" name="Oval 18">
            <a:extLst>
              <a:ext uri="{FF2B5EF4-FFF2-40B4-BE49-F238E27FC236}">
                <a16:creationId xmlns:a16="http://schemas.microsoft.com/office/drawing/2014/main" id="{21ED1855-4822-6DB5-3EAE-6BC82A48364F}"/>
              </a:ext>
            </a:extLst>
          </p:cNvPr>
          <p:cNvSpPr/>
          <p:nvPr/>
        </p:nvSpPr>
        <p:spPr bwMode="auto">
          <a:xfrm>
            <a:off x="475310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0" name="Oval 19">
            <a:extLst>
              <a:ext uri="{FF2B5EF4-FFF2-40B4-BE49-F238E27FC236}">
                <a16:creationId xmlns:a16="http://schemas.microsoft.com/office/drawing/2014/main" id="{6A3E0D55-91EB-77E7-93C3-E24C46C70F1A}"/>
              </a:ext>
            </a:extLst>
          </p:cNvPr>
          <p:cNvSpPr/>
          <p:nvPr/>
        </p:nvSpPr>
        <p:spPr bwMode="auto">
          <a:xfrm>
            <a:off x="518180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1" name="Oval 20">
            <a:extLst>
              <a:ext uri="{FF2B5EF4-FFF2-40B4-BE49-F238E27FC236}">
                <a16:creationId xmlns:a16="http://schemas.microsoft.com/office/drawing/2014/main" id="{FD7419E0-FCF8-56EB-82DA-1357CA07723B}"/>
              </a:ext>
            </a:extLst>
          </p:cNvPr>
          <p:cNvSpPr/>
          <p:nvPr/>
        </p:nvSpPr>
        <p:spPr bwMode="auto">
          <a:xfrm>
            <a:off x="603921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 name="Oval 21">
            <a:extLst>
              <a:ext uri="{FF2B5EF4-FFF2-40B4-BE49-F238E27FC236}">
                <a16:creationId xmlns:a16="http://schemas.microsoft.com/office/drawing/2014/main" id="{284736E7-7592-2322-5006-A04772CE48C3}"/>
              </a:ext>
            </a:extLst>
          </p:cNvPr>
          <p:cNvSpPr/>
          <p:nvPr/>
        </p:nvSpPr>
        <p:spPr bwMode="auto">
          <a:xfrm>
            <a:off x="689662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 name="Oval 22">
            <a:extLst>
              <a:ext uri="{FF2B5EF4-FFF2-40B4-BE49-F238E27FC236}">
                <a16:creationId xmlns:a16="http://schemas.microsoft.com/office/drawing/2014/main" id="{191765BB-1CF1-B729-12E1-D3041B0BF20A}"/>
              </a:ext>
            </a:extLst>
          </p:cNvPr>
          <p:cNvSpPr/>
          <p:nvPr/>
        </p:nvSpPr>
        <p:spPr bwMode="auto">
          <a:xfrm>
            <a:off x="775403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4" name="Oval 23">
            <a:extLst>
              <a:ext uri="{FF2B5EF4-FFF2-40B4-BE49-F238E27FC236}">
                <a16:creationId xmlns:a16="http://schemas.microsoft.com/office/drawing/2014/main" id="{CE6630F1-FB56-1CBB-5619-A3D474B288BE}"/>
              </a:ext>
            </a:extLst>
          </p:cNvPr>
          <p:cNvSpPr/>
          <p:nvPr/>
        </p:nvSpPr>
        <p:spPr bwMode="auto">
          <a:xfrm>
            <a:off x="861144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5" name="Oval 24">
            <a:extLst>
              <a:ext uri="{FF2B5EF4-FFF2-40B4-BE49-F238E27FC236}">
                <a16:creationId xmlns:a16="http://schemas.microsoft.com/office/drawing/2014/main" id="{7676F7E0-EDCC-0FE2-B996-3C7825FD3B38}"/>
              </a:ext>
            </a:extLst>
          </p:cNvPr>
          <p:cNvSpPr/>
          <p:nvPr/>
        </p:nvSpPr>
        <p:spPr bwMode="auto">
          <a:xfrm>
            <a:off x="946885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6" name="Oval 25">
            <a:extLst>
              <a:ext uri="{FF2B5EF4-FFF2-40B4-BE49-F238E27FC236}">
                <a16:creationId xmlns:a16="http://schemas.microsoft.com/office/drawing/2014/main" id="{504FD693-48F4-7D5A-9E4A-3FCF05D8ED2C}"/>
              </a:ext>
            </a:extLst>
          </p:cNvPr>
          <p:cNvSpPr/>
          <p:nvPr/>
        </p:nvSpPr>
        <p:spPr bwMode="auto">
          <a:xfrm>
            <a:off x="9897572"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7" name="Oval 26">
            <a:extLst>
              <a:ext uri="{FF2B5EF4-FFF2-40B4-BE49-F238E27FC236}">
                <a16:creationId xmlns:a16="http://schemas.microsoft.com/office/drawing/2014/main" id="{21E21B7A-8731-CEF9-9425-05CB0402BBCF}"/>
              </a:ext>
            </a:extLst>
          </p:cNvPr>
          <p:cNvSpPr/>
          <p:nvPr/>
        </p:nvSpPr>
        <p:spPr bwMode="auto">
          <a:xfrm>
            <a:off x="561051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 name="Oval 27">
            <a:extLst>
              <a:ext uri="{FF2B5EF4-FFF2-40B4-BE49-F238E27FC236}">
                <a16:creationId xmlns:a16="http://schemas.microsoft.com/office/drawing/2014/main" id="{01F451A8-04C1-3BFB-0F80-3A9AAE0CD2D1}"/>
              </a:ext>
            </a:extLst>
          </p:cNvPr>
          <p:cNvSpPr/>
          <p:nvPr/>
        </p:nvSpPr>
        <p:spPr bwMode="auto">
          <a:xfrm>
            <a:off x="646792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9" name="Oval 28">
            <a:extLst>
              <a:ext uri="{FF2B5EF4-FFF2-40B4-BE49-F238E27FC236}">
                <a16:creationId xmlns:a16="http://schemas.microsoft.com/office/drawing/2014/main" id="{9F671E37-01A9-0C53-76D5-B9D61374FAD7}"/>
              </a:ext>
            </a:extLst>
          </p:cNvPr>
          <p:cNvSpPr/>
          <p:nvPr/>
        </p:nvSpPr>
        <p:spPr bwMode="auto">
          <a:xfrm>
            <a:off x="732533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30" name="Oval 29">
            <a:extLst>
              <a:ext uri="{FF2B5EF4-FFF2-40B4-BE49-F238E27FC236}">
                <a16:creationId xmlns:a16="http://schemas.microsoft.com/office/drawing/2014/main" id="{833490D8-33F5-CCDB-2405-929D8B367DE5}"/>
              </a:ext>
            </a:extLst>
          </p:cNvPr>
          <p:cNvSpPr/>
          <p:nvPr/>
        </p:nvSpPr>
        <p:spPr bwMode="auto">
          <a:xfrm>
            <a:off x="818274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31" name="Oval 30">
            <a:extLst>
              <a:ext uri="{FF2B5EF4-FFF2-40B4-BE49-F238E27FC236}">
                <a16:creationId xmlns:a16="http://schemas.microsoft.com/office/drawing/2014/main" id="{BB34C1E8-B850-C914-4227-9CBAD1FB621A}"/>
              </a:ext>
            </a:extLst>
          </p:cNvPr>
          <p:cNvSpPr/>
          <p:nvPr/>
        </p:nvSpPr>
        <p:spPr bwMode="auto">
          <a:xfrm>
            <a:off x="904015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8" name="TextBox 237">
            <a:extLst>
              <a:ext uri="{FF2B5EF4-FFF2-40B4-BE49-F238E27FC236}">
                <a16:creationId xmlns:a16="http://schemas.microsoft.com/office/drawing/2014/main" id="{4A5DEDD1-D8BF-4A5F-3641-897F4177420F}"/>
              </a:ext>
            </a:extLst>
          </p:cNvPr>
          <p:cNvSpPr txBox="1"/>
          <p:nvPr/>
        </p:nvSpPr>
        <p:spPr>
          <a:xfrm>
            <a:off x="1039801" y="3916235"/>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Regular touchpoints </a:t>
            </a:r>
          </a:p>
        </p:txBody>
      </p:sp>
      <p:pic>
        <p:nvPicPr>
          <p:cNvPr id="37" name="Graphic 36" descr="Repeat with solid fill">
            <a:extLst>
              <a:ext uri="{FF2B5EF4-FFF2-40B4-BE49-F238E27FC236}">
                <a16:creationId xmlns:a16="http://schemas.microsoft.com/office/drawing/2014/main" id="{CCA243F3-0340-B08C-1724-B8393CBECC5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4248" y="3580602"/>
            <a:ext cx="252000" cy="252000"/>
          </a:xfrm>
          <a:prstGeom prst="rect">
            <a:avLst/>
          </a:prstGeom>
        </p:spPr>
      </p:pic>
      <p:sp>
        <p:nvSpPr>
          <p:cNvPr id="244" name="TextBox 243">
            <a:extLst>
              <a:ext uri="{FF2B5EF4-FFF2-40B4-BE49-F238E27FC236}">
                <a16:creationId xmlns:a16="http://schemas.microsoft.com/office/drawing/2014/main" id="{6EC0C67E-D6C7-3564-D99F-0ADB81B80862}"/>
              </a:ext>
            </a:extLst>
          </p:cNvPr>
          <p:cNvSpPr txBox="1"/>
          <p:nvPr/>
        </p:nvSpPr>
        <p:spPr>
          <a:xfrm>
            <a:off x="4161822" y="5715427"/>
            <a:ext cx="2763919" cy="507831"/>
          </a:xfrm>
          <a:prstGeom prst="rect">
            <a:avLst/>
          </a:prstGeom>
          <a:noFill/>
        </p:spPr>
        <p:txBody>
          <a:bodyPr wrap="square" lIns="0" tIns="0" rIns="0" bIns="0" rtlCol="0" anchor="t">
            <a:spAutoFit/>
          </a:bodyPr>
          <a:lstStyle/>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Deep-dive architecture discussions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Roadblock identification &amp; mitigation</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Preview discussions &amp; participation</a:t>
            </a:r>
          </a:p>
        </p:txBody>
      </p:sp>
      <p:sp>
        <p:nvSpPr>
          <p:cNvPr id="245" name="TextBox 244">
            <a:extLst>
              <a:ext uri="{FF2B5EF4-FFF2-40B4-BE49-F238E27FC236}">
                <a16:creationId xmlns:a16="http://schemas.microsoft.com/office/drawing/2014/main" id="{4B0E60D3-BDF0-5654-CB62-D6C9D660B641}"/>
              </a:ext>
            </a:extLst>
          </p:cNvPr>
          <p:cNvSpPr txBox="1"/>
          <p:nvPr/>
        </p:nvSpPr>
        <p:spPr>
          <a:xfrm>
            <a:off x="9997058" y="3269075"/>
            <a:ext cx="1117762"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Go-Live</a:t>
            </a:r>
          </a:p>
        </p:txBody>
      </p:sp>
      <p:pic>
        <p:nvPicPr>
          <p:cNvPr id="46" name="Graphic 45" descr="Trophy with solid fill">
            <a:extLst>
              <a:ext uri="{FF2B5EF4-FFF2-40B4-BE49-F238E27FC236}">
                <a16:creationId xmlns:a16="http://schemas.microsoft.com/office/drawing/2014/main" id="{A8169C4C-A24D-B566-AD40-B88FB2A05F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09426" y="4262866"/>
            <a:ext cx="360000" cy="360000"/>
          </a:xfrm>
          <a:prstGeom prst="rect">
            <a:avLst/>
          </a:prstGeom>
        </p:spPr>
      </p:pic>
      <p:sp>
        <p:nvSpPr>
          <p:cNvPr id="247" name="TextBox 246">
            <a:extLst>
              <a:ext uri="{FF2B5EF4-FFF2-40B4-BE49-F238E27FC236}">
                <a16:creationId xmlns:a16="http://schemas.microsoft.com/office/drawing/2014/main" id="{1F3C8E28-351B-6618-B491-70C3A3E40E49}"/>
              </a:ext>
            </a:extLst>
          </p:cNvPr>
          <p:cNvSpPr txBox="1"/>
          <p:nvPr/>
        </p:nvSpPr>
        <p:spPr>
          <a:xfrm>
            <a:off x="10828207" y="4263772"/>
            <a:ext cx="1200370" cy="338554"/>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Success story publishing</a:t>
            </a: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6" y="4250141"/>
            <a:ext cx="8578273" cy="770240"/>
          </a:xfrm>
          <a:prstGeom prst="roundRect">
            <a:avLst>
              <a:gd name="adj" fmla="val 50000"/>
            </a:avLst>
          </a:prstGeom>
          <a:solidFill>
            <a:schemeClr val="bg1">
              <a:lumMod val="85000"/>
              <a:lumOff val="15000"/>
            </a:schemeClr>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Aptos" panose="020B0004020202020204" pitchFamily="34" charset="0"/>
              <a:ea typeface="+mn-ea"/>
              <a:cs typeface="+mn-cs"/>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4303405"/>
            <a:ext cx="654645" cy="663713"/>
          </a:xfrm>
          <a:prstGeom prst="ellipse">
            <a:avLst/>
          </a:prstGeom>
          <a:solidFill>
            <a:schemeClr val="accent2"/>
          </a:solidFill>
        </p:spPr>
        <p:txBody>
          <a:bodyPr wrap="none" lIns="0" tIns="822960" rIns="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0" name="TextBox 279">
            <a:extLst>
              <a:ext uri="{FF2B5EF4-FFF2-40B4-BE49-F238E27FC236}">
                <a16:creationId xmlns:a16="http://schemas.microsoft.com/office/drawing/2014/main" id="{D14926C7-23CF-44C4-9227-0AA0D13115A1}"/>
              </a:ext>
            </a:extLst>
          </p:cNvPr>
          <p:cNvSpPr txBox="1"/>
          <p:nvPr/>
        </p:nvSpPr>
        <p:spPr>
          <a:xfrm>
            <a:off x="7825108" y="4389185"/>
            <a:ext cx="978398" cy="507831"/>
          </a:xfrm>
          <a:prstGeom prst="rect">
            <a:avLst/>
          </a:prstGeom>
          <a:noFill/>
        </p:spPr>
        <p:txBody>
          <a:bodyPr wrap="square" lIns="0" tIns="0" rIns="0" bIns="0" rtlCol="0" anchor="t">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Go-live </a:t>
            </a:r>
            <a:b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b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readiness checks</a:t>
            </a:r>
          </a:p>
        </p:txBody>
      </p:sp>
      <p:sp>
        <p:nvSpPr>
          <p:cNvPr id="38" name="Oval 37">
            <a:extLst>
              <a:ext uri="{FF2B5EF4-FFF2-40B4-BE49-F238E27FC236}">
                <a16:creationId xmlns:a16="http://schemas.microsoft.com/office/drawing/2014/main" id="{2A6555B3-9C38-EC4E-0A4F-1497AC9A1ABF}"/>
              </a:ext>
            </a:extLst>
          </p:cNvPr>
          <p:cNvSpPr/>
          <p:nvPr/>
        </p:nvSpPr>
        <p:spPr bwMode="auto">
          <a:xfrm>
            <a:off x="9625551" y="4295663"/>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46" name="Oval 245">
            <a:extLst>
              <a:ext uri="{FF2B5EF4-FFF2-40B4-BE49-F238E27FC236}">
                <a16:creationId xmlns:a16="http://schemas.microsoft.com/office/drawing/2014/main" id="{BDE0AF6A-AF7E-494E-94EB-32664EE53261}"/>
              </a:ext>
            </a:extLst>
          </p:cNvPr>
          <p:cNvSpPr/>
          <p:nvPr/>
        </p:nvSpPr>
        <p:spPr bwMode="auto">
          <a:xfrm>
            <a:off x="7209009" y="4303156"/>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40" name="Straight Connector 39">
            <a:extLst>
              <a:ext uri="{FF2B5EF4-FFF2-40B4-BE49-F238E27FC236}">
                <a16:creationId xmlns:a16="http://schemas.microsoft.com/office/drawing/2014/main" id="{9EFD5717-9E62-D6F2-990D-4FD45861785B}"/>
              </a:ext>
            </a:extLst>
          </p:cNvPr>
          <p:cNvCxnSpPr>
            <a:cxnSpLocks/>
            <a:endCxn id="218" idx="4"/>
          </p:cNvCxnSpPr>
          <p:nvPr/>
        </p:nvCxnSpPr>
        <p:spPr>
          <a:xfrm>
            <a:off x="3781385" y="4635260"/>
            <a:ext cx="441631" cy="92864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17CAE501-3C14-47ED-94C4-38355AA4B32E}"/>
              </a:ext>
            </a:extLst>
          </p:cNvPr>
          <p:cNvSpPr/>
          <p:nvPr/>
        </p:nvSpPr>
        <p:spPr bwMode="auto">
          <a:xfrm>
            <a:off x="414758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608303" y="4303405"/>
            <a:ext cx="654645" cy="663713"/>
          </a:xfrm>
          <a:prstGeom prst="ellipse">
            <a:avLst/>
          </a:prstGeom>
          <a:solidFill>
            <a:schemeClr val="accent2"/>
          </a:solidFill>
        </p:spPr>
        <p:txBody>
          <a:bodyPr wrap="none" lIns="0" tIns="0" rIns="137160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pic>
        <p:nvPicPr>
          <p:cNvPr id="51" name="Graphic 50" descr="Clipboard Checked with solid fill">
            <a:extLst>
              <a:ext uri="{FF2B5EF4-FFF2-40B4-BE49-F238E27FC236}">
                <a16:creationId xmlns:a16="http://schemas.microsoft.com/office/drawing/2014/main" id="{505587DE-A273-7CD1-C280-677775C589C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77571" y="4342134"/>
            <a:ext cx="540000" cy="540000"/>
          </a:xfrm>
          <a:prstGeom prst="rect">
            <a:avLst/>
          </a:prstGeom>
        </p:spPr>
      </p:pic>
      <p:pic>
        <p:nvPicPr>
          <p:cNvPr id="54" name="Graphic 53" descr="Clipboard Badge with solid fill">
            <a:extLst>
              <a:ext uri="{FF2B5EF4-FFF2-40B4-BE49-F238E27FC236}">
                <a16:creationId xmlns:a16="http://schemas.microsoft.com/office/drawing/2014/main" id="{4DE027A3-41B9-FB05-FED9-58D8E358D72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892931" y="4347994"/>
            <a:ext cx="540000" cy="540000"/>
          </a:xfrm>
          <a:prstGeom prst="rect">
            <a:avLst/>
          </a:prstGeom>
        </p:spPr>
      </p:pic>
      <p:pic>
        <p:nvPicPr>
          <p:cNvPr id="59" name="Graphic 58" descr="Race Flag with solid fill">
            <a:extLst>
              <a:ext uri="{FF2B5EF4-FFF2-40B4-BE49-F238E27FC236}">
                <a16:creationId xmlns:a16="http://schemas.microsoft.com/office/drawing/2014/main" id="{50C9073F-A411-6486-AE71-07F131CF8AE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80417" y="4369240"/>
            <a:ext cx="540000" cy="540000"/>
          </a:xfrm>
          <a:prstGeom prst="rect">
            <a:avLst/>
          </a:prstGeom>
        </p:spPr>
      </p:pic>
      <p:pic>
        <p:nvPicPr>
          <p:cNvPr id="61" name="Graphic 60" descr="Magnifying glass with solid fill">
            <a:extLst>
              <a:ext uri="{FF2B5EF4-FFF2-40B4-BE49-F238E27FC236}">
                <a16:creationId xmlns:a16="http://schemas.microsoft.com/office/drawing/2014/main" id="{48B203C9-22C9-34DD-083B-ADE932C775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664958" y="4350190"/>
            <a:ext cx="540000" cy="540000"/>
          </a:xfrm>
          <a:prstGeom prst="rect">
            <a:avLst/>
          </a:prstGeom>
        </p:spPr>
      </p:pic>
      <p:sp>
        <p:nvSpPr>
          <p:cNvPr id="277" name="Oval 276">
            <a:extLst>
              <a:ext uri="{FF2B5EF4-FFF2-40B4-BE49-F238E27FC236}">
                <a16:creationId xmlns:a16="http://schemas.microsoft.com/office/drawing/2014/main" id="{7C2D25DA-52BD-4E70-8A79-F03A9A0A4DF4}"/>
              </a:ext>
            </a:extLst>
          </p:cNvPr>
          <p:cNvSpPr/>
          <p:nvPr/>
        </p:nvSpPr>
        <p:spPr bwMode="auto">
          <a:xfrm>
            <a:off x="357286" y="3109433"/>
            <a:ext cx="468000" cy="468000"/>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pic>
        <p:nvPicPr>
          <p:cNvPr id="56" name="Graphic 55" descr="Rocket with solid fill">
            <a:extLst>
              <a:ext uri="{FF2B5EF4-FFF2-40B4-BE49-F238E27FC236}">
                <a16:creationId xmlns:a16="http://schemas.microsoft.com/office/drawing/2014/main" id="{027708AA-FE9B-D1D2-0FF6-8E6EE2AF9471}"/>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5030" y="3185899"/>
            <a:ext cx="360000" cy="360000"/>
          </a:xfrm>
          <a:prstGeom prst="rect">
            <a:avLst/>
          </a:prstGeom>
        </p:spPr>
      </p:pic>
      <p:sp>
        <p:nvSpPr>
          <p:cNvPr id="64" name="TextBox 63">
            <a:extLst>
              <a:ext uri="{FF2B5EF4-FFF2-40B4-BE49-F238E27FC236}">
                <a16:creationId xmlns:a16="http://schemas.microsoft.com/office/drawing/2014/main" id="{0494293F-5EF1-7837-BB69-17487716645E}"/>
              </a:ext>
            </a:extLst>
          </p:cNvPr>
          <p:cNvSpPr txBox="1"/>
          <p:nvPr/>
        </p:nvSpPr>
        <p:spPr>
          <a:xfrm>
            <a:off x="826717" y="3229123"/>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Kick-off</a:t>
            </a:r>
          </a:p>
        </p:txBody>
      </p:sp>
      <p:sp>
        <p:nvSpPr>
          <p:cNvPr id="109" name="TextBox 108">
            <a:extLst>
              <a:ext uri="{FF2B5EF4-FFF2-40B4-BE49-F238E27FC236}">
                <a16:creationId xmlns:a16="http://schemas.microsoft.com/office/drawing/2014/main" id="{856E5977-5A08-50F4-D7A5-D3118E7B02A6}"/>
              </a:ext>
            </a:extLst>
          </p:cNvPr>
          <p:cNvSpPr txBox="1"/>
          <p:nvPr/>
        </p:nvSpPr>
        <p:spPr>
          <a:xfrm>
            <a:off x="2393795" y="4433049"/>
            <a:ext cx="1282132" cy="430887"/>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Implementation Review</a:t>
            </a:r>
          </a:p>
        </p:txBody>
      </p:sp>
      <p:sp>
        <p:nvSpPr>
          <p:cNvPr id="4" name="TextBox 3">
            <a:extLst>
              <a:ext uri="{FF2B5EF4-FFF2-40B4-BE49-F238E27FC236}">
                <a16:creationId xmlns:a16="http://schemas.microsoft.com/office/drawing/2014/main" id="{D5362049-5F57-9432-F8E0-2AD3231B12B8}"/>
              </a:ext>
            </a:extLst>
          </p:cNvPr>
          <p:cNvSpPr txBox="1"/>
          <p:nvPr/>
        </p:nvSpPr>
        <p:spPr>
          <a:xfrm>
            <a:off x="10415259" y="4656507"/>
            <a:ext cx="1613318" cy="6001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Submit your story here: </a:t>
            </a: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hlinkClick r:id="rId17">
                  <a:extLst>
                    <a:ext uri="{A12FA001-AC4F-418D-AE19-62706E023703}">
                      <ahyp:hlinkClr xmlns:ahyp="http://schemas.microsoft.com/office/drawing/2018/hyperlinkcolor" val="tx"/>
                    </a:ext>
                  </a:extLst>
                </a:hlinkClick>
              </a:rPr>
              <a:t>aka.ms/ShareAIStory</a:t>
            </a:r>
            <a:endParaRPr kumimoji="0" lang="en-US" sz="1100" b="1" i="0" u="none" strike="noStrike" kern="1200" cap="none" spc="0" normalizeH="0" baseline="0" noProof="0">
              <a:ln>
                <a:noFill/>
              </a:ln>
              <a:effectLst/>
              <a:uLnTx/>
              <a:uFillTx/>
              <a:latin typeface="Segoe UI"/>
              <a:ea typeface="+mn-ea"/>
            </a:endParaRPr>
          </a:p>
        </p:txBody>
      </p:sp>
    </p:spTree>
    <p:extLst>
      <p:ext uri="{BB962C8B-B14F-4D97-AF65-F5344CB8AC3E}">
        <p14:creationId xmlns:p14="http://schemas.microsoft.com/office/powerpoint/2010/main" val="3650881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9EA6-63B8-1AC7-3EC6-67A051FBFC13}"/>
              </a:ext>
            </a:extLst>
          </p:cNvPr>
          <p:cNvSpPr>
            <a:spLocks noGrp="1"/>
          </p:cNvSpPr>
          <p:nvPr>
            <p:ph type="title"/>
          </p:nvPr>
        </p:nvSpPr>
        <p:spPr/>
        <p:txBody>
          <a:bodyPr/>
          <a:lstStyle/>
          <a:p>
            <a:r>
              <a:rPr lang="en-US"/>
              <a:t>Auto-Detect Spoken Language</a:t>
            </a:r>
          </a:p>
        </p:txBody>
      </p:sp>
      <p:sp>
        <p:nvSpPr>
          <p:cNvPr id="5" name="Content Placeholder 4">
            <a:extLst>
              <a:ext uri="{FF2B5EF4-FFF2-40B4-BE49-F238E27FC236}">
                <a16:creationId xmlns:a16="http://schemas.microsoft.com/office/drawing/2014/main" id="{E168DC24-57AE-8D80-9DD9-96854BE0955F}"/>
              </a:ext>
            </a:extLst>
          </p:cNvPr>
          <p:cNvSpPr>
            <a:spLocks noGrp="1"/>
          </p:cNvSpPr>
          <p:nvPr>
            <p:ph sz="quarter" idx="10"/>
          </p:nvPr>
        </p:nvSpPr>
        <p:spPr>
          <a:xfrm>
            <a:off x="484021" y="6246910"/>
            <a:ext cx="11018838" cy="307777"/>
          </a:xfrm>
        </p:spPr>
        <p:txBody>
          <a:bodyPr/>
          <a:lstStyle/>
          <a:p>
            <a:pPr marL="0" indent="0">
              <a:buNone/>
            </a:pPr>
            <a:r>
              <a:rPr lang="en-US" sz="2000">
                <a:hlinkClick r:id="rId2">
                  <a:extLst>
                    <a:ext uri="{A12FA001-AC4F-418D-AE19-62706E023703}">
                      <ahyp:hlinkClr xmlns:ahyp="http://schemas.microsoft.com/office/drawing/2018/hyperlinkcolor" val="tx"/>
                    </a:ext>
                  </a:extLst>
                </a:hlinkClick>
              </a:rPr>
              <a:t>https://github.com/microsoft/CopilotStudioSamples/tree/main/AutoDetectLanguageSample</a:t>
            </a:r>
            <a:endParaRPr lang="en-US" sz="2000"/>
          </a:p>
        </p:txBody>
      </p:sp>
      <p:pic>
        <p:nvPicPr>
          <p:cNvPr id="7" name="Picture 6">
            <a:extLst>
              <a:ext uri="{FF2B5EF4-FFF2-40B4-BE49-F238E27FC236}">
                <a16:creationId xmlns:a16="http://schemas.microsoft.com/office/drawing/2014/main" id="{F2FA4B82-3FB3-9988-F369-C11967DD6D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815" y="2721103"/>
            <a:ext cx="5670916" cy="2906168"/>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1133C66-F779-9E20-E3CD-425BF796AF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1819" y="2386124"/>
            <a:ext cx="3722091" cy="3576126"/>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3C0C208A-E68C-5AC6-90BA-F20363DDF711}"/>
              </a:ext>
            </a:extLst>
          </p:cNvPr>
          <p:cNvSpPr/>
          <p:nvPr/>
        </p:nvSpPr>
        <p:spPr bwMode="auto">
          <a:xfrm>
            <a:off x="9462955" y="3026423"/>
            <a:ext cx="1787682" cy="805153"/>
          </a:xfrm>
          <a:prstGeom prst="rect">
            <a:avLst/>
          </a:prstGeom>
          <a:noFill/>
          <a:ln w="3810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8E1CA2C4-F708-ED58-D5CE-CC7091411AC7}"/>
              </a:ext>
            </a:extLst>
          </p:cNvPr>
          <p:cNvSpPr txBox="1"/>
          <p:nvPr/>
        </p:nvSpPr>
        <p:spPr>
          <a:xfrm>
            <a:off x="484021" y="1390885"/>
            <a:ext cx="11250446" cy="615553"/>
          </a:xfrm>
          <a:prstGeom prst="rect">
            <a:avLst/>
          </a:prstGeom>
          <a:noFill/>
        </p:spPr>
        <p:txBody>
          <a:bodyPr wrap="square" lIns="0" tIns="0" rIns="0" bIns="0" rtlCol="0">
            <a:spAutoFit/>
          </a:bodyPr>
          <a:lstStyle/>
          <a:p>
            <a:pPr algn="l"/>
            <a:r>
              <a:rPr lang="en-US" sz="2000"/>
              <a:t>Copilot Studio can be configured to automatically detect the user language, set the </a:t>
            </a:r>
            <a:r>
              <a:rPr lang="en-US" sz="2000" b="1" err="1"/>
              <a:t>System.User.Language</a:t>
            </a:r>
            <a:r>
              <a:rPr lang="en-US" sz="2000" b="1"/>
              <a:t> </a:t>
            </a:r>
            <a:r>
              <a:rPr lang="en-US" sz="2000"/>
              <a:t>variable and respond into that language. </a:t>
            </a:r>
          </a:p>
        </p:txBody>
      </p:sp>
    </p:spTree>
    <p:extLst>
      <p:ext uri="{BB962C8B-B14F-4D97-AF65-F5344CB8AC3E}">
        <p14:creationId xmlns:p14="http://schemas.microsoft.com/office/powerpoint/2010/main" val="2333521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1"/>
                </a:solidFill>
              </a:rPr>
              <a:t>AI capabilities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a:t>Retrieval Augmented Generation (RAG)</a:t>
            </a:r>
          </a:p>
          <a:p>
            <a:pPr>
              <a:spcBef>
                <a:spcPts val="600"/>
              </a:spcBef>
            </a:pPr>
            <a:r>
              <a:rPr lang="en-US"/>
              <a:t>Generative answers</a:t>
            </a:r>
          </a:p>
          <a:p>
            <a:pPr>
              <a:spcBef>
                <a:spcPts val="600"/>
              </a:spcBef>
            </a:pPr>
            <a:r>
              <a:rPr lang="en-US"/>
              <a:t>Knowledge sources</a:t>
            </a:r>
          </a:p>
          <a:p>
            <a:pPr>
              <a:spcBef>
                <a:spcPts val="600"/>
              </a:spcBef>
            </a:pPr>
            <a:r>
              <a:rPr lang="en-US"/>
              <a:t>Other AI requirements</a:t>
            </a:r>
            <a:endParaRPr lang="en-US" sz="2800"/>
          </a:p>
        </p:txBody>
      </p:sp>
    </p:spTree>
    <p:extLst>
      <p:ext uri="{BB962C8B-B14F-4D97-AF65-F5344CB8AC3E}">
        <p14:creationId xmlns:p14="http://schemas.microsoft.com/office/powerpoint/2010/main" val="1341756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6468A-E199-56D5-02FB-2C2803E68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355970-9381-C946-0950-D0219DF7ABC4}"/>
              </a:ext>
            </a:extLst>
          </p:cNvPr>
          <p:cNvSpPr>
            <a:spLocks noGrp="1"/>
          </p:cNvSpPr>
          <p:nvPr>
            <p:ph type="title"/>
          </p:nvPr>
        </p:nvSpPr>
        <p:spPr/>
        <p:txBody>
          <a:bodyPr anchor="ctr">
            <a:noAutofit/>
          </a:bodyPr>
          <a:lstStyle/>
          <a:p>
            <a:r>
              <a:rPr lang="en-US" sz="3200"/>
              <a:t>How RAG Enhances AI Responses</a:t>
            </a:r>
            <a:endParaRPr lang="en-150" sz="3200"/>
          </a:p>
        </p:txBody>
      </p:sp>
      <p:sp>
        <p:nvSpPr>
          <p:cNvPr id="3" name="Text Placeholder 2">
            <a:extLst>
              <a:ext uri="{FF2B5EF4-FFF2-40B4-BE49-F238E27FC236}">
                <a16:creationId xmlns:a16="http://schemas.microsoft.com/office/drawing/2014/main" id="{ABE3F8D3-9CF2-16DF-78D1-82EA83DA3B39}"/>
              </a:ext>
            </a:extLst>
          </p:cNvPr>
          <p:cNvSpPr>
            <a:spLocks noGrp="1"/>
          </p:cNvSpPr>
          <p:nvPr>
            <p:ph type="body" sz="quarter" idx="10"/>
          </p:nvPr>
        </p:nvSpPr>
        <p:spPr/>
        <p:txBody>
          <a:bodyPr/>
          <a:lstStyle/>
          <a:p>
            <a:pPr marL="0" indent="0">
              <a:buNone/>
            </a:pPr>
            <a:r>
              <a:rPr lang="en-US" sz="2000"/>
              <a:t>Retrieval-Augmented Generation (RAG)</a:t>
            </a:r>
            <a:endParaRPr lang="en-150" sz="2000"/>
          </a:p>
        </p:txBody>
      </p:sp>
      <p:sp>
        <p:nvSpPr>
          <p:cNvPr id="9" name="Text Placeholder 8">
            <a:extLst>
              <a:ext uri="{FF2B5EF4-FFF2-40B4-BE49-F238E27FC236}">
                <a16:creationId xmlns:a16="http://schemas.microsoft.com/office/drawing/2014/main" id="{022ADA61-F753-A483-546E-A432C78C4251}"/>
              </a:ext>
            </a:extLst>
          </p:cNvPr>
          <p:cNvSpPr>
            <a:spLocks noGrp="1"/>
          </p:cNvSpPr>
          <p:nvPr>
            <p:ph type="body" sz="quarter" idx="11"/>
          </p:nvPr>
        </p:nvSpPr>
        <p:spPr>
          <a:xfrm>
            <a:off x="568325" y="4065224"/>
            <a:ext cx="11025188" cy="2349787"/>
          </a:xfrm>
        </p:spPr>
        <p:txBody>
          <a:bodyPr/>
          <a:lstStyle/>
          <a:p>
            <a:pPr marL="0" indent="0">
              <a:buNone/>
            </a:pPr>
            <a:r>
              <a:rPr lang="en-US"/>
              <a:t>✅ </a:t>
            </a:r>
            <a:r>
              <a:rPr lang="en-US" b="1"/>
              <a:t>Without RAG</a:t>
            </a:r>
            <a:r>
              <a:rPr lang="en-US"/>
              <a:t> – AI generates responses from memory, which can be limited or outdated.</a:t>
            </a:r>
            <a:br>
              <a:rPr lang="en-US"/>
            </a:br>
            <a:r>
              <a:rPr lang="en-US"/>
              <a:t>✅ </a:t>
            </a:r>
            <a:r>
              <a:rPr lang="en-US" b="1"/>
              <a:t>With RAG</a:t>
            </a:r>
            <a:r>
              <a:rPr lang="en-US"/>
              <a:t> – AI retrieves up-to-date, accurate information before generating a response.</a:t>
            </a:r>
            <a:br>
              <a:rPr lang="en-US"/>
            </a:br>
            <a:r>
              <a:rPr lang="en-US"/>
              <a:t>✅ </a:t>
            </a:r>
            <a:r>
              <a:rPr lang="en-US" b="1"/>
              <a:t>Why it matters</a:t>
            </a:r>
            <a:r>
              <a:rPr lang="en-US"/>
              <a:t> – Ensures more </a:t>
            </a:r>
            <a:r>
              <a:rPr lang="en-US" b="1"/>
              <a:t>reliable, factual, and context-aware</a:t>
            </a:r>
            <a:r>
              <a:rPr lang="en-US"/>
              <a:t> AI answers.</a:t>
            </a:r>
          </a:p>
          <a:p>
            <a:pPr marL="0" indent="0">
              <a:buNone/>
            </a:pPr>
            <a:endParaRPr lang="en-US"/>
          </a:p>
          <a:p>
            <a:pPr marL="0" indent="0">
              <a:buNone/>
            </a:pPr>
            <a:r>
              <a:rPr lang="en-US" sz="2800">
                <a:solidFill>
                  <a:srgbClr val="0078D4"/>
                </a:solidFill>
              </a:rPr>
              <a:t>RAG helps AI give smarter, fact-based answers by combining knowledge retrieval with AI-generated text!</a:t>
            </a:r>
            <a:endParaRPr lang="en-US" sz="2400">
              <a:solidFill>
                <a:srgbClr val="0078D4"/>
              </a:solidFill>
            </a:endParaRPr>
          </a:p>
        </p:txBody>
      </p:sp>
      <p:pic>
        <p:nvPicPr>
          <p:cNvPr id="11" name="Graphic 10" descr="Books outline">
            <a:extLst>
              <a:ext uri="{FF2B5EF4-FFF2-40B4-BE49-F238E27FC236}">
                <a16:creationId xmlns:a16="http://schemas.microsoft.com/office/drawing/2014/main" id="{C221DABE-6504-D2D1-B32C-6EB9AD8B9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154" y="1439816"/>
            <a:ext cx="1764000" cy="1764000"/>
          </a:xfrm>
          <a:prstGeom prst="rect">
            <a:avLst/>
          </a:prstGeom>
        </p:spPr>
      </p:pic>
      <p:pic>
        <p:nvPicPr>
          <p:cNvPr id="15" name="Graphic 14" descr="Brain outline">
            <a:extLst>
              <a:ext uri="{FF2B5EF4-FFF2-40B4-BE49-F238E27FC236}">
                <a16:creationId xmlns:a16="http://schemas.microsoft.com/office/drawing/2014/main" id="{C8818F51-2A7F-63CE-8AB6-F06BCC964F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4000" y="1407643"/>
            <a:ext cx="1764000" cy="1764000"/>
          </a:xfrm>
          <a:prstGeom prst="rect">
            <a:avLst/>
          </a:prstGeom>
        </p:spPr>
      </p:pic>
      <p:pic>
        <p:nvPicPr>
          <p:cNvPr id="17" name="Graphic 16" descr="Speech outline">
            <a:extLst>
              <a:ext uri="{FF2B5EF4-FFF2-40B4-BE49-F238E27FC236}">
                <a16:creationId xmlns:a16="http://schemas.microsoft.com/office/drawing/2014/main" id="{FA9F0275-FD94-612C-7A4B-2D41C51743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411375" y="1175363"/>
            <a:ext cx="2717844" cy="2812191"/>
          </a:xfrm>
          <a:prstGeom prst="rect">
            <a:avLst/>
          </a:prstGeom>
        </p:spPr>
      </p:pic>
      <p:sp>
        <p:nvSpPr>
          <p:cNvPr id="18" name="Arrow: Right 17">
            <a:extLst>
              <a:ext uri="{FF2B5EF4-FFF2-40B4-BE49-F238E27FC236}">
                <a16:creationId xmlns:a16="http://schemas.microsoft.com/office/drawing/2014/main" id="{133CB967-9E1A-139D-91BF-D710CEBB490C}"/>
              </a:ext>
            </a:extLst>
          </p:cNvPr>
          <p:cNvSpPr/>
          <p:nvPr/>
        </p:nvSpPr>
        <p:spPr bwMode="auto">
          <a:xfrm>
            <a:off x="2743362" y="1691711"/>
            <a:ext cx="2169057" cy="1195863"/>
          </a:xfrm>
          <a:prstGeom prst="rightArrow">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4A93B44B-327C-4530-D33F-37A5ECE1D9E0}"/>
              </a:ext>
            </a:extLst>
          </p:cNvPr>
          <p:cNvSpPr txBox="1"/>
          <p:nvPr/>
        </p:nvSpPr>
        <p:spPr>
          <a:xfrm>
            <a:off x="9888948" y="1979291"/>
            <a:ext cx="176269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6D2"/>
                </a:solidFill>
                <a:effectLst/>
                <a:uLnTx/>
                <a:uFillTx/>
                <a:latin typeface="Segoe UI Semibold"/>
                <a:ea typeface="+mn-ea"/>
                <a:cs typeface="+mn-cs"/>
              </a:rPr>
              <a:t>BETTER ANSWER!</a:t>
            </a:r>
            <a:endParaRPr kumimoji="0" lang="en-150" sz="2400" b="0" i="0" u="none" strike="noStrike" kern="1200" cap="none" spc="0" normalizeH="0" baseline="0" noProof="0" err="1">
              <a:ln>
                <a:noFill/>
              </a:ln>
              <a:solidFill>
                <a:srgbClr val="0076D2"/>
              </a:solidFill>
              <a:effectLst/>
              <a:uLnTx/>
              <a:uFillTx/>
              <a:latin typeface="Segoe UI Semibold"/>
              <a:ea typeface="+mn-ea"/>
              <a:cs typeface="+mn-cs"/>
            </a:endParaRPr>
          </a:p>
        </p:txBody>
      </p:sp>
      <p:sp>
        <p:nvSpPr>
          <p:cNvPr id="21" name="TextBox 20">
            <a:extLst>
              <a:ext uri="{FF2B5EF4-FFF2-40B4-BE49-F238E27FC236}">
                <a16:creationId xmlns:a16="http://schemas.microsoft.com/office/drawing/2014/main" id="{6B91224A-D2D9-B9BE-548E-A351D1C8F22E}"/>
              </a:ext>
            </a:extLst>
          </p:cNvPr>
          <p:cNvSpPr txBox="1"/>
          <p:nvPr/>
        </p:nvSpPr>
        <p:spPr>
          <a:xfrm>
            <a:off x="568325" y="3171643"/>
            <a:ext cx="1762698"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B3734">
                    <a:lumMod val="50000"/>
                  </a:srgbClr>
                </a:solidFill>
                <a:effectLst/>
                <a:uLnTx/>
                <a:uFillTx/>
                <a:latin typeface="Segoe UI Semibold"/>
                <a:ea typeface="+mn-ea"/>
                <a:cs typeface="+mn-cs"/>
              </a:rPr>
              <a:t>Your data and knowledge</a:t>
            </a:r>
            <a:endParaRPr kumimoji="0" lang="en-150" sz="1800" b="0" i="0" u="none" strike="noStrike" kern="1200" cap="none" spc="0" normalizeH="0" baseline="0" noProof="0" err="1">
              <a:ln>
                <a:noFill/>
              </a:ln>
              <a:solidFill>
                <a:srgbClr val="3B3734">
                  <a:lumMod val="50000"/>
                </a:srgbClr>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6C216FE-87FD-798A-433E-FB6F319BF871}"/>
              </a:ext>
            </a:extLst>
          </p:cNvPr>
          <p:cNvSpPr txBox="1"/>
          <p:nvPr/>
        </p:nvSpPr>
        <p:spPr>
          <a:xfrm>
            <a:off x="5218324" y="3171643"/>
            <a:ext cx="1762698" cy="553998"/>
          </a:xfrm>
          <a:prstGeom prst="rect">
            <a:avLst/>
          </a:prstGeom>
          <a:noFill/>
        </p:spPr>
        <p:txBody>
          <a:bodyPr wrap="square" lIns="0" tIns="0" rIns="0" bIns="0" rtlCol="0">
            <a:spAutoFit/>
          </a:bodyPr>
          <a:lstStyle>
            <a:defPPr>
              <a:defRPr lang="en-US"/>
            </a:defPPr>
            <a:lvl1pPr algn="ctr">
              <a:defRPr sz="180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B3734">
                    <a:lumMod val="50000"/>
                  </a:srgbClr>
                </a:solidFill>
                <a:effectLst/>
                <a:uLnTx/>
                <a:uFillTx/>
                <a:latin typeface="Segoe UI Semibold"/>
                <a:ea typeface="+mn-ea"/>
                <a:cs typeface="+mn-cs"/>
              </a:rPr>
              <a:t>Generative AI model</a:t>
            </a:r>
            <a:endParaRPr kumimoji="0" lang="en-150" sz="1800" b="0" i="0" u="none" strike="noStrike" kern="1200" cap="none" spc="0" normalizeH="0" baseline="0" noProof="0" err="1">
              <a:ln>
                <a:noFill/>
              </a:ln>
              <a:solidFill>
                <a:srgbClr val="3B3734">
                  <a:lumMod val="50000"/>
                </a:srgbClr>
              </a:solidFill>
              <a:effectLst/>
              <a:uLnTx/>
              <a:uFillTx/>
              <a:latin typeface="Segoe UI Semibold"/>
              <a:ea typeface="+mn-ea"/>
              <a:cs typeface="+mn-cs"/>
            </a:endParaRPr>
          </a:p>
        </p:txBody>
      </p:sp>
      <p:sp>
        <p:nvSpPr>
          <p:cNvPr id="23" name="Arrow: Right 22">
            <a:extLst>
              <a:ext uri="{FF2B5EF4-FFF2-40B4-BE49-F238E27FC236}">
                <a16:creationId xmlns:a16="http://schemas.microsoft.com/office/drawing/2014/main" id="{0549AEB9-D42F-97C0-057E-3F3B7A96AC0D}"/>
              </a:ext>
            </a:extLst>
          </p:cNvPr>
          <p:cNvSpPr/>
          <p:nvPr/>
        </p:nvSpPr>
        <p:spPr bwMode="auto">
          <a:xfrm>
            <a:off x="7279581" y="1723884"/>
            <a:ext cx="2169057" cy="1195863"/>
          </a:xfrm>
          <a:prstGeom prst="rightArrow">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63132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B7CA-12D8-44E0-9650-DBAA7E1A7E7C}"/>
              </a:ext>
            </a:extLst>
          </p:cNvPr>
          <p:cNvSpPr>
            <a:spLocks noGrp="1"/>
          </p:cNvSpPr>
          <p:nvPr>
            <p:ph type="title"/>
          </p:nvPr>
        </p:nvSpPr>
        <p:spPr/>
        <p:txBody>
          <a:bodyPr/>
          <a:lstStyle/>
          <a:p>
            <a:r>
              <a:rPr lang="en-US" sz="3200"/>
              <a:t>Important considerations</a:t>
            </a:r>
            <a:endParaRPr lang="en-150" sz="3200"/>
          </a:p>
        </p:txBody>
      </p:sp>
      <p:sp>
        <p:nvSpPr>
          <p:cNvPr id="4" name="Text Placeholder 3">
            <a:extLst>
              <a:ext uri="{FF2B5EF4-FFF2-40B4-BE49-F238E27FC236}">
                <a16:creationId xmlns:a16="http://schemas.microsoft.com/office/drawing/2014/main" id="{14A52074-8DD5-A91C-6B74-E8975351C04F}"/>
              </a:ext>
            </a:extLst>
          </p:cNvPr>
          <p:cNvSpPr>
            <a:spLocks noGrp="1"/>
          </p:cNvSpPr>
          <p:nvPr>
            <p:ph type="body" sz="quarter" idx="10"/>
          </p:nvPr>
        </p:nvSpPr>
        <p:spPr>
          <a:xfrm>
            <a:off x="555205" y="1060449"/>
            <a:ext cx="11020425" cy="666750"/>
          </a:xfrm>
        </p:spPr>
        <p:txBody>
          <a:bodyPr/>
          <a:lstStyle/>
          <a:p>
            <a:r>
              <a:rPr lang="en-US"/>
              <a:t>👉 </a:t>
            </a:r>
            <a:r>
              <a:rPr lang="en-US" b="1"/>
              <a:t>RAG helps AI provide accurate answers based on real data.</a:t>
            </a:r>
            <a:endParaRPr lang="en-150"/>
          </a:p>
        </p:txBody>
      </p:sp>
      <p:sp>
        <p:nvSpPr>
          <p:cNvPr id="5" name="Text Placeholder 4">
            <a:extLst>
              <a:ext uri="{FF2B5EF4-FFF2-40B4-BE49-F238E27FC236}">
                <a16:creationId xmlns:a16="http://schemas.microsoft.com/office/drawing/2014/main" id="{B675DD13-806F-81AC-67F5-BC7BFB840539}"/>
              </a:ext>
            </a:extLst>
          </p:cNvPr>
          <p:cNvSpPr>
            <a:spLocks noGrp="1"/>
          </p:cNvSpPr>
          <p:nvPr>
            <p:ph type="body" sz="quarter" idx="11"/>
          </p:nvPr>
        </p:nvSpPr>
        <p:spPr>
          <a:xfrm>
            <a:off x="585788" y="1896504"/>
            <a:ext cx="11020425" cy="4574634"/>
          </a:xfrm>
        </p:spPr>
        <p:txBody>
          <a:bodyPr/>
          <a:lstStyle/>
          <a:p>
            <a:pPr>
              <a:spcAft>
                <a:spcPts val="1200"/>
              </a:spcAft>
              <a:buNone/>
            </a:pPr>
            <a:r>
              <a:rPr lang="en-US" sz="2000"/>
              <a:t>1️⃣ </a:t>
            </a:r>
            <a:r>
              <a:rPr lang="en-US" sz="2000" b="1"/>
              <a:t>Search</a:t>
            </a:r>
            <a:r>
              <a:rPr lang="en-US" sz="2000"/>
              <a:t> </a:t>
            </a:r>
            <a:r>
              <a:rPr lang="en-150" sz="2000"/>
              <a:t>🔍 – </a:t>
            </a:r>
            <a:r>
              <a:rPr lang="en-US" sz="2000"/>
              <a:t>AI looks through knowledge sources (indexes) using an optimized query.</a:t>
            </a:r>
          </a:p>
          <a:p>
            <a:pPr>
              <a:spcAft>
                <a:spcPts val="1200"/>
              </a:spcAft>
              <a:buNone/>
            </a:pPr>
            <a:r>
              <a:rPr lang="en-US" sz="2000"/>
              <a:t>2️⃣ </a:t>
            </a:r>
            <a:r>
              <a:rPr lang="en-US" sz="2000" b="1"/>
              <a:t>Retrieve</a:t>
            </a:r>
            <a:r>
              <a:rPr lang="en-US" sz="2000"/>
              <a:t> </a:t>
            </a:r>
            <a:r>
              <a:rPr lang="en-150" sz="2000"/>
              <a:t>📄 – </a:t>
            </a:r>
            <a:r>
              <a:rPr lang="en-US" sz="2000"/>
              <a:t>AI fetches the most relevant text snippets.</a:t>
            </a:r>
          </a:p>
          <a:p>
            <a:pPr>
              <a:spcAft>
                <a:spcPts val="1200"/>
              </a:spcAft>
              <a:buNone/>
            </a:pPr>
            <a:r>
              <a:rPr lang="en-US" sz="2000"/>
              <a:t>3️⃣ </a:t>
            </a:r>
            <a:r>
              <a:rPr lang="en-US" sz="2000" b="1"/>
              <a:t>Summarize</a:t>
            </a:r>
            <a:r>
              <a:rPr lang="en-US" sz="2000"/>
              <a:t> ✍️ – AI generates a fact-based response with citations.</a:t>
            </a:r>
            <a:endParaRPr lang="en-US" sz="1800" b="1"/>
          </a:p>
          <a:p>
            <a:pPr>
              <a:spcAft>
                <a:spcPts val="1200"/>
              </a:spcAft>
              <a:buNone/>
            </a:pPr>
            <a:endParaRPr lang="en-US" sz="1800" b="1"/>
          </a:p>
          <a:p>
            <a:pPr>
              <a:spcAft>
                <a:spcPts val="1200"/>
              </a:spcAft>
              <a:buNone/>
            </a:pPr>
            <a:r>
              <a:rPr lang="en-US" sz="1800" b="1">
                <a:solidFill>
                  <a:srgbClr val="C00000"/>
                </a:solidFill>
              </a:rPr>
              <a:t>What RAG Does NOT do:</a:t>
            </a:r>
          </a:p>
          <a:p>
            <a:pPr>
              <a:spcAft>
                <a:spcPts val="1200"/>
              </a:spcAft>
              <a:buNone/>
            </a:pPr>
            <a:r>
              <a:rPr lang="en-US" sz="1800" b="1"/>
              <a:t> </a:t>
            </a:r>
            <a:r>
              <a:rPr lang="en-US" sz="1800"/>
              <a:t>❌ </a:t>
            </a:r>
            <a:r>
              <a:rPr lang="en-US" sz="1800" b="1"/>
              <a:t>Not for deep document analysis</a:t>
            </a:r>
            <a:r>
              <a:rPr lang="en-US" sz="1800"/>
              <a:t> like:</a:t>
            </a:r>
          </a:p>
          <a:p>
            <a:pPr>
              <a:spcAft>
                <a:spcPts val="1200"/>
              </a:spcAft>
              <a:buFont typeface="Arial" panose="020B0604020202020204" pitchFamily="34" charset="0"/>
              <a:buChar char="•"/>
            </a:pPr>
            <a:r>
              <a:rPr lang="en-US" sz="1800" b="1"/>
              <a:t>Comparing two long documents</a:t>
            </a:r>
            <a:endParaRPr lang="en-US" sz="1800"/>
          </a:p>
          <a:p>
            <a:pPr>
              <a:spcAft>
                <a:spcPts val="1200"/>
              </a:spcAft>
              <a:buFont typeface="Arial" panose="020B0604020202020204" pitchFamily="34" charset="0"/>
              <a:buChar char="•"/>
            </a:pPr>
            <a:r>
              <a:rPr lang="en-US" sz="1800" b="1"/>
              <a:t>Checking contract compliance against policies</a:t>
            </a:r>
            <a:endParaRPr lang="en-US" sz="1800"/>
          </a:p>
          <a:p>
            <a:pPr marL="0" indent="0">
              <a:spcAft>
                <a:spcPts val="1200"/>
              </a:spcAft>
              <a:buNone/>
            </a:pPr>
            <a:r>
              <a:rPr lang="en-US" sz="1800"/>
              <a:t>💡 </a:t>
            </a:r>
            <a:r>
              <a:rPr lang="en-US" sz="1800" b="1"/>
              <a:t>Instead, it retrieves and summarizes data, keeping responses grounded in facts!</a:t>
            </a:r>
            <a:endParaRPr lang="en-US" sz="1800"/>
          </a:p>
          <a:p>
            <a:pPr>
              <a:spcAft>
                <a:spcPts val="1200"/>
              </a:spcAft>
            </a:pPr>
            <a:endParaRPr lang="en-150"/>
          </a:p>
        </p:txBody>
      </p:sp>
      <p:sp>
        <p:nvSpPr>
          <p:cNvPr id="6" name="Text Placeholder 5">
            <a:extLst>
              <a:ext uri="{FF2B5EF4-FFF2-40B4-BE49-F238E27FC236}">
                <a16:creationId xmlns:a16="http://schemas.microsoft.com/office/drawing/2014/main" id="{6F3FAB44-C372-0092-FDFF-7EF244D42C7A}"/>
              </a:ext>
            </a:extLst>
          </p:cNvPr>
          <p:cNvSpPr>
            <a:spLocks noGrp="1"/>
          </p:cNvSpPr>
          <p:nvPr>
            <p:ph type="body" sz="quarter" idx="12"/>
          </p:nvPr>
        </p:nvSpPr>
        <p:spPr/>
        <p:txBody>
          <a:bodyPr/>
          <a:lstStyle/>
          <a:p>
            <a:pPr marL="0" indent="0">
              <a:buNone/>
            </a:pPr>
            <a:r>
              <a:rPr lang="en-US"/>
              <a:t>Knowledge sources in Copilot Studio</a:t>
            </a:r>
            <a:endParaRPr lang="en-150"/>
          </a:p>
        </p:txBody>
      </p:sp>
    </p:spTree>
    <p:extLst>
      <p:ext uri="{BB962C8B-B14F-4D97-AF65-F5344CB8AC3E}">
        <p14:creationId xmlns:p14="http://schemas.microsoft.com/office/powerpoint/2010/main" val="3303190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Title 1044">
            <a:extLst>
              <a:ext uri="{FF2B5EF4-FFF2-40B4-BE49-F238E27FC236}">
                <a16:creationId xmlns:a16="http://schemas.microsoft.com/office/drawing/2014/main" id="{1AA81C95-3269-9CD4-6918-993B63AAC6AB}"/>
              </a:ext>
            </a:extLst>
          </p:cNvPr>
          <p:cNvSpPr txBox="1">
            <a:spLocks noGrp="1"/>
          </p:cNvSpPr>
          <p:nvPr>
            <p:ph type="title"/>
          </p:nvPr>
        </p:nvSpPr>
        <p:spPr>
          <a:xfrm>
            <a:off x="369602" y="404192"/>
            <a:ext cx="1730867"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ea typeface="+mn-ea"/>
                <a:cs typeface="+mn-cs"/>
              </a:rPr>
              <a:t>RAG A</a:t>
            </a:r>
            <a:r>
              <a:rPr lang="en-US" sz="2000" kern="0" spc="0" err="1">
                <a:ln>
                  <a:noFill/>
                </a:ln>
                <a:solidFill>
                  <a:srgbClr val="000000"/>
                </a:solidFill>
                <a:cs typeface="+mn-cs"/>
              </a:rPr>
              <a:t>rchitecture</a:t>
            </a:r>
            <a:r>
              <a:rPr lang="en-US" sz="2000" kern="0" spc="0">
                <a:ln>
                  <a:noFill/>
                </a:ln>
                <a:solidFill>
                  <a:srgbClr val="000000"/>
                </a:solidFill>
                <a:cs typeface="+mn-cs"/>
              </a:rPr>
              <a:t> in Copilot Studio</a:t>
            </a:r>
            <a:endParaRPr kumimoji="0" lang="en-US" sz="2000" b="0" i="0" u="none" strike="noStrike" kern="0" cap="none" spc="0" normalizeH="0" baseline="0" noProof="0">
              <a:ln>
                <a:noFill/>
              </a:ln>
              <a:solidFill>
                <a:srgbClr val="000000"/>
              </a:solidFill>
              <a:effectLst/>
              <a:uLnTx/>
              <a:uFillTx/>
              <a:ea typeface="+mn-ea"/>
              <a:cs typeface="+mn-cs"/>
            </a:endParaRPr>
          </a:p>
        </p:txBody>
      </p:sp>
      <p:grpSp>
        <p:nvGrpSpPr>
          <p:cNvPr id="4" name="Group 3" descr="Diagram of generative answers architecture">
            <a:extLst>
              <a:ext uri="{FF2B5EF4-FFF2-40B4-BE49-F238E27FC236}">
                <a16:creationId xmlns:a16="http://schemas.microsoft.com/office/drawing/2014/main" id="{21470C74-81C2-AA2A-C2DC-5F7FE8A76BAD}"/>
              </a:ext>
            </a:extLst>
          </p:cNvPr>
          <p:cNvGrpSpPr/>
          <p:nvPr/>
        </p:nvGrpSpPr>
        <p:grpSpPr>
          <a:xfrm>
            <a:off x="218062" y="247031"/>
            <a:ext cx="11778915" cy="6383556"/>
            <a:chOff x="218062" y="247031"/>
            <a:chExt cx="11778915" cy="6383556"/>
          </a:xfrm>
        </p:grpSpPr>
        <p:sp>
          <p:nvSpPr>
            <p:cNvPr id="12" name="Rectangle: Rounded Corners 11">
              <a:extLst>
                <a:ext uri="{FF2B5EF4-FFF2-40B4-BE49-F238E27FC236}">
                  <a16:creationId xmlns:a16="http://schemas.microsoft.com/office/drawing/2014/main" id="{442C4510-4A1B-0AAC-1C66-7D1F56397BCA}"/>
                </a:ext>
                <a:ext uri="{C183D7F6-B498-43B3-948B-1728B52AA6E4}">
                  <adec:decorative xmlns:adec="http://schemas.microsoft.com/office/drawing/2017/decorative" val="1"/>
                </a:ext>
              </a:extLst>
            </p:cNvPr>
            <p:cNvSpPr/>
            <p:nvPr/>
          </p:nvSpPr>
          <p:spPr bwMode="auto">
            <a:xfrm>
              <a:off x="218062" y="1863091"/>
              <a:ext cx="11778915" cy="4767496"/>
            </a:xfrm>
            <a:prstGeom prst="roundRect">
              <a:avLst>
                <a:gd name="adj" fmla="val 2005"/>
              </a:avLst>
            </a:prstGeom>
            <a:solidFill>
              <a:schemeClr val="bg1"/>
            </a:solidFill>
            <a:ln w="25400"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F527B61-0A8B-00DF-F94A-B3AAFCDD91D0}"/>
                </a:ext>
                <a:ext uri="{C183D7F6-B498-43B3-948B-1728B52AA6E4}">
                  <adec:decorative xmlns:adec="http://schemas.microsoft.com/office/drawing/2017/decorative" val="1"/>
                </a:ext>
              </a:extLst>
            </p:cNvPr>
            <p:cNvSpPr/>
            <p:nvPr/>
          </p:nvSpPr>
          <p:spPr bwMode="auto">
            <a:xfrm>
              <a:off x="3858171" y="4926589"/>
              <a:ext cx="3745878"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0D74370F-A107-B04B-8F9C-AC5DA008A57A}"/>
                </a:ext>
                <a:ext uri="{C183D7F6-B498-43B3-948B-1728B52AA6E4}">
                  <adec:decorative xmlns:adec="http://schemas.microsoft.com/office/drawing/2017/decorative" val="1"/>
                </a:ext>
              </a:extLst>
            </p:cNvPr>
            <p:cNvSpPr/>
            <p:nvPr/>
          </p:nvSpPr>
          <p:spPr bwMode="auto">
            <a:xfrm>
              <a:off x="2387072" y="247031"/>
              <a:ext cx="9589231" cy="1339694"/>
            </a:xfrm>
            <a:prstGeom prst="roundRect">
              <a:avLst>
                <a:gd name="adj" fmla="val 10284"/>
              </a:avLst>
            </a:prstGeom>
            <a:no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3BF05B3-BB36-1890-F88A-269572ED856A}"/>
                </a:ext>
                <a:ext uri="{C183D7F6-B498-43B3-948B-1728B52AA6E4}">
                  <adec:decorative xmlns:adec="http://schemas.microsoft.com/office/drawing/2017/decorative" val="1"/>
                </a:ext>
              </a:extLst>
            </p:cNvPr>
            <p:cNvSpPr/>
            <p:nvPr/>
          </p:nvSpPr>
          <p:spPr bwMode="auto">
            <a:xfrm>
              <a:off x="9889116" y="1466949"/>
              <a:ext cx="183758" cy="31753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40A9A472-28F3-E916-37A2-754E628FEFD4}"/>
                </a:ext>
                <a:ext uri="{C183D7F6-B498-43B3-948B-1728B52AA6E4}">
                  <adec:decorative xmlns:adec="http://schemas.microsoft.com/office/drawing/2017/decorative" val="1"/>
                </a:ext>
              </a:extLst>
            </p:cNvPr>
            <p:cNvCxnSpPr>
              <a:cxnSpLocks/>
            </p:cNvCxnSpPr>
            <p:nvPr/>
          </p:nvCxnSpPr>
          <p:spPr>
            <a:xfrm rot="16200000" flipV="1">
              <a:off x="9949453" y="1488323"/>
              <a:ext cx="1039529" cy="976442"/>
            </a:xfrm>
            <a:prstGeom prst="bentConnector3">
              <a:avLst>
                <a:gd name="adj1" fmla="val 27381"/>
              </a:avLst>
            </a:prstGeom>
            <a:noFill/>
            <a:ln w="28575" cap="flat" cmpd="sng" algn="ctr">
              <a:solidFill>
                <a:srgbClr val="88CBFF"/>
              </a:solidFill>
              <a:prstDash val="solid"/>
              <a:headEnd type="none" w="lg" len="med"/>
              <a:tailEnd type="triangle"/>
            </a:ln>
            <a:effectLst/>
          </p:spPr>
        </p:cxnSp>
        <p:cxnSp>
          <p:nvCxnSpPr>
            <p:cNvPr id="21" name="Connector: Elbow 20">
              <a:extLst>
                <a:ext uri="{FF2B5EF4-FFF2-40B4-BE49-F238E27FC236}">
                  <a16:creationId xmlns:a16="http://schemas.microsoft.com/office/drawing/2014/main" id="{B68165F7-D50B-EA66-18C1-F8CDC89B2899}"/>
                </a:ext>
                <a:ext uri="{C183D7F6-B498-43B3-948B-1728B52AA6E4}">
                  <adec:decorative xmlns:adec="http://schemas.microsoft.com/office/drawing/2017/decorative" val="1"/>
                </a:ext>
              </a:extLst>
            </p:cNvPr>
            <p:cNvCxnSpPr>
              <a:cxnSpLocks/>
              <a:stCxn id="1129" idx="0"/>
            </p:cNvCxnSpPr>
            <p:nvPr/>
          </p:nvCxnSpPr>
          <p:spPr>
            <a:xfrm rot="16200000" flipV="1">
              <a:off x="6072400" y="-1064259"/>
              <a:ext cx="826246" cy="6370946"/>
            </a:xfrm>
            <a:prstGeom prst="bentConnector2">
              <a:avLst/>
            </a:prstGeom>
            <a:noFill/>
            <a:ln w="28575" cap="flat" cmpd="sng" algn="ctr">
              <a:solidFill>
                <a:srgbClr val="88CBFF"/>
              </a:solidFill>
              <a:prstDash val="solid"/>
              <a:headEnd type="none" w="lg" len="med"/>
              <a:tailEnd type="none"/>
            </a:ln>
            <a:effectLst/>
          </p:spPr>
        </p:cxnSp>
        <p:sp>
          <p:nvSpPr>
            <p:cNvPr id="23" name="Cylinder 22">
              <a:extLst>
                <a:ext uri="{FF2B5EF4-FFF2-40B4-BE49-F238E27FC236}">
                  <a16:creationId xmlns:a16="http://schemas.microsoft.com/office/drawing/2014/main" id="{50697201-7BC4-46F1-BA9D-D96678AAC2A2}"/>
                </a:ext>
                <a:ext uri="{C183D7F6-B498-43B3-948B-1728B52AA6E4}">
                  <adec:decorative xmlns:adec="http://schemas.microsoft.com/office/drawing/2017/decorative" val="1"/>
                </a:ext>
              </a:extLst>
            </p:cNvPr>
            <p:cNvSpPr/>
            <p:nvPr/>
          </p:nvSpPr>
          <p:spPr bwMode="auto">
            <a:xfrm>
              <a:off x="8006866" y="4994694"/>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10EFBA33-0CF1-C735-0CED-FC1385541592}"/>
                </a:ext>
                <a:ext uri="{C183D7F6-B498-43B3-948B-1728B52AA6E4}">
                  <adec:decorative xmlns:adec="http://schemas.microsoft.com/office/drawing/2017/decorative" val="1"/>
                </a:ext>
              </a:extLst>
            </p:cNvPr>
            <p:cNvSpPr txBox="1"/>
            <p:nvPr/>
          </p:nvSpPr>
          <p:spPr>
            <a:xfrm>
              <a:off x="661710" y="1951040"/>
              <a:ext cx="30042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Inside Copilot Studio</a:t>
              </a:r>
            </a:p>
          </p:txBody>
        </p:sp>
        <p:sp>
          <p:nvSpPr>
            <p:cNvPr id="30" name="Rectangle: Rounded Corners 29">
              <a:extLst>
                <a:ext uri="{FF2B5EF4-FFF2-40B4-BE49-F238E27FC236}">
                  <a16:creationId xmlns:a16="http://schemas.microsoft.com/office/drawing/2014/main" id="{5FCC8788-94EA-0E02-769B-F2DCB621E215}"/>
                </a:ext>
                <a:ext uri="{C183D7F6-B498-43B3-948B-1728B52AA6E4}">
                  <adec:decorative xmlns:adec="http://schemas.microsoft.com/office/drawing/2017/decorative" val="1"/>
                </a:ext>
              </a:extLst>
            </p:cNvPr>
            <p:cNvSpPr/>
            <p:nvPr/>
          </p:nvSpPr>
          <p:spPr bwMode="auto">
            <a:xfrm>
              <a:off x="2387072" y="2401800"/>
              <a:ext cx="9461634" cy="1612382"/>
            </a:xfrm>
            <a:prstGeom prst="roundRect">
              <a:avLst>
                <a:gd name="adj" fmla="val 10284"/>
              </a:avLst>
            </a:prstGeom>
            <a:noFill/>
            <a:ln w="28575" cap="flat" cmpd="sng" algn="ctr">
              <a:solidFill>
                <a:srgbClr val="88CBFF"/>
              </a:solidFill>
              <a:prstDash val="solid"/>
              <a:headEnd type="none" w="lg" len="med"/>
              <a:tailEnd type="triangl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BDCFC196-7DED-ED82-2DE6-400063B987D6}"/>
                </a:ext>
                <a:ext uri="{C183D7F6-B498-43B3-948B-1728B52AA6E4}">
                  <adec:decorative xmlns:adec="http://schemas.microsoft.com/office/drawing/2017/decorative" val="1"/>
                </a:ext>
              </a:extLst>
            </p:cNvPr>
            <p:cNvSpPr/>
            <p:nvPr/>
          </p:nvSpPr>
          <p:spPr bwMode="auto">
            <a:xfrm>
              <a:off x="3736798" y="4861601"/>
              <a:ext cx="7717272" cy="1339694"/>
            </a:xfrm>
            <a:prstGeom prst="roundRect">
              <a:avLst>
                <a:gd name="adj" fmla="val 10284"/>
              </a:avLst>
            </a:prstGeom>
            <a:no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0" name="TextBox 1119">
              <a:extLst>
                <a:ext uri="{FF2B5EF4-FFF2-40B4-BE49-F238E27FC236}">
                  <a16:creationId xmlns:a16="http://schemas.microsoft.com/office/drawing/2014/main" id="{0EE5FFDB-9DCD-C5E7-C46F-C2B7B1BC0F57}"/>
                </a:ext>
                <a:ext uri="{C183D7F6-B498-43B3-948B-1728B52AA6E4}">
                  <adec:decorative xmlns:adec="http://schemas.microsoft.com/office/drawing/2017/decorative" val="1"/>
                </a:ext>
              </a:extLst>
            </p:cNvPr>
            <p:cNvSpPr txBox="1"/>
            <p:nvPr/>
          </p:nvSpPr>
          <p:spPr>
            <a:xfrm>
              <a:off x="3844365" y="2155750"/>
              <a:ext cx="193574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Copilot Studio Runtime</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22" name="TextBox 1121">
              <a:extLst>
                <a:ext uri="{FF2B5EF4-FFF2-40B4-BE49-F238E27FC236}">
                  <a16:creationId xmlns:a16="http://schemas.microsoft.com/office/drawing/2014/main" id="{D45868BB-3B3D-5855-9366-5CF45EC9E8A1}"/>
                </a:ext>
                <a:ext uri="{C183D7F6-B498-43B3-948B-1728B52AA6E4}">
                  <adec:decorative xmlns:adec="http://schemas.microsoft.com/office/drawing/2017/decorative" val="1"/>
                </a:ext>
              </a:extLst>
            </p:cNvPr>
            <p:cNvSpPr txBox="1"/>
            <p:nvPr/>
          </p:nvSpPr>
          <p:spPr>
            <a:xfrm>
              <a:off x="8826097" y="6292995"/>
              <a:ext cx="2624431" cy="18466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Copilot Studio Internal Stores</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23" name="Rectangle: Rounded Corners 1122">
              <a:extLst>
                <a:ext uri="{FF2B5EF4-FFF2-40B4-BE49-F238E27FC236}">
                  <a16:creationId xmlns:a16="http://schemas.microsoft.com/office/drawing/2014/main" id="{64EEAA7E-CD35-36FE-5ED1-B9A13F1D7161}"/>
                </a:ext>
                <a:ext uri="{C183D7F6-B498-43B3-948B-1728B52AA6E4}">
                  <adec:decorative xmlns:adec="http://schemas.microsoft.com/office/drawing/2017/decorative" val="1"/>
                </a:ext>
              </a:extLst>
            </p:cNvPr>
            <p:cNvSpPr/>
            <p:nvPr/>
          </p:nvSpPr>
          <p:spPr bwMode="auto">
            <a:xfrm>
              <a:off x="2651560"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4" name="Rectangle: Rounded Corners 1123">
              <a:extLst>
                <a:ext uri="{FF2B5EF4-FFF2-40B4-BE49-F238E27FC236}">
                  <a16:creationId xmlns:a16="http://schemas.microsoft.com/office/drawing/2014/main" id="{B5F0B279-B524-1755-FB2D-ED4B7B650F49}"/>
                </a:ext>
                <a:ext uri="{C183D7F6-B498-43B3-948B-1728B52AA6E4}">
                  <adec:decorative xmlns:adec="http://schemas.microsoft.com/office/drawing/2017/decorative" val="1"/>
                </a:ext>
              </a:extLst>
            </p:cNvPr>
            <p:cNvSpPr/>
            <p:nvPr/>
          </p:nvSpPr>
          <p:spPr bwMode="auto">
            <a:xfrm>
              <a:off x="3939442"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6" name="Rectangle: Rounded Corners 1125">
              <a:extLst>
                <a:ext uri="{FF2B5EF4-FFF2-40B4-BE49-F238E27FC236}">
                  <a16:creationId xmlns:a16="http://schemas.microsoft.com/office/drawing/2014/main" id="{EB51C1EE-C3E3-0927-6209-66C4B3122021}"/>
                </a:ext>
                <a:ext uri="{C183D7F6-B498-43B3-948B-1728B52AA6E4}">
                  <adec:decorative xmlns:adec="http://schemas.microsoft.com/office/drawing/2017/decorative" val="1"/>
                </a:ext>
              </a:extLst>
            </p:cNvPr>
            <p:cNvSpPr/>
            <p:nvPr/>
          </p:nvSpPr>
          <p:spPr bwMode="auto">
            <a:xfrm>
              <a:off x="5227324"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7" name="Rectangle: Rounded Corners 1126">
              <a:extLst>
                <a:ext uri="{FF2B5EF4-FFF2-40B4-BE49-F238E27FC236}">
                  <a16:creationId xmlns:a16="http://schemas.microsoft.com/office/drawing/2014/main" id="{624088E1-78C7-05B1-8A76-DEF447CBFFE4}"/>
                </a:ext>
                <a:ext uri="{C183D7F6-B498-43B3-948B-1728B52AA6E4}">
                  <adec:decorative xmlns:adec="http://schemas.microsoft.com/office/drawing/2017/decorative" val="1"/>
                </a:ext>
              </a:extLst>
            </p:cNvPr>
            <p:cNvSpPr/>
            <p:nvPr/>
          </p:nvSpPr>
          <p:spPr bwMode="auto">
            <a:xfrm>
              <a:off x="6515206"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8" name="Rectangle: Rounded Corners 1127">
              <a:extLst>
                <a:ext uri="{FF2B5EF4-FFF2-40B4-BE49-F238E27FC236}">
                  <a16:creationId xmlns:a16="http://schemas.microsoft.com/office/drawing/2014/main" id="{AB71A110-776F-7AFA-A12F-1B10E0C391A8}"/>
                </a:ext>
                <a:ext uri="{C183D7F6-B498-43B3-948B-1728B52AA6E4}">
                  <adec:decorative xmlns:adec="http://schemas.microsoft.com/office/drawing/2017/decorative" val="1"/>
                </a:ext>
              </a:extLst>
            </p:cNvPr>
            <p:cNvSpPr/>
            <p:nvPr/>
          </p:nvSpPr>
          <p:spPr bwMode="auto">
            <a:xfrm>
              <a:off x="7803088"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9" name="Rectangle: Rounded Corners 1128">
              <a:extLst>
                <a:ext uri="{FF2B5EF4-FFF2-40B4-BE49-F238E27FC236}">
                  <a16:creationId xmlns:a16="http://schemas.microsoft.com/office/drawing/2014/main" id="{5F955C57-8B53-B2C0-3432-DCA2F91F7E80}"/>
                </a:ext>
                <a:ext uri="{C183D7F6-B498-43B3-948B-1728B52AA6E4}">
                  <adec:decorative xmlns:adec="http://schemas.microsoft.com/office/drawing/2017/decorative" val="1"/>
                </a:ext>
              </a:extLst>
            </p:cNvPr>
            <p:cNvSpPr/>
            <p:nvPr/>
          </p:nvSpPr>
          <p:spPr bwMode="auto">
            <a:xfrm>
              <a:off x="9090970"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30" name="Rectangle: Rounded Corners 1129">
              <a:extLst>
                <a:ext uri="{FF2B5EF4-FFF2-40B4-BE49-F238E27FC236}">
                  <a16:creationId xmlns:a16="http://schemas.microsoft.com/office/drawing/2014/main" id="{8B3025D7-54DD-1068-BEA5-52BB38B8D6F4}"/>
                </a:ext>
                <a:ext uri="{C183D7F6-B498-43B3-948B-1728B52AA6E4}">
                  <adec:decorative xmlns:adec="http://schemas.microsoft.com/office/drawing/2017/decorative" val="1"/>
                </a:ext>
              </a:extLst>
            </p:cNvPr>
            <p:cNvSpPr/>
            <p:nvPr/>
          </p:nvSpPr>
          <p:spPr bwMode="auto">
            <a:xfrm>
              <a:off x="10378852"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35" name="Oval 1134">
              <a:extLst>
                <a:ext uri="{FF2B5EF4-FFF2-40B4-BE49-F238E27FC236}">
                  <a16:creationId xmlns:a16="http://schemas.microsoft.com/office/drawing/2014/main" id="{8B79463D-607C-B661-42A7-AA77633F8C90}"/>
                </a:ext>
                <a:ext uri="{C183D7F6-B498-43B3-948B-1728B52AA6E4}">
                  <adec:decorative xmlns:adec="http://schemas.microsoft.com/office/drawing/2017/decorative" val="1"/>
                </a:ext>
              </a:extLst>
            </p:cNvPr>
            <p:cNvSpPr/>
            <p:nvPr/>
          </p:nvSpPr>
          <p:spPr bwMode="auto">
            <a:xfrm>
              <a:off x="2523729" y="2486454"/>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1137" name="Oval 1136">
              <a:extLst>
                <a:ext uri="{FF2B5EF4-FFF2-40B4-BE49-F238E27FC236}">
                  <a16:creationId xmlns:a16="http://schemas.microsoft.com/office/drawing/2014/main" id="{89D95D03-8963-6F16-985F-3607C84C26CE}"/>
                </a:ext>
                <a:ext uri="{C183D7F6-B498-43B3-948B-1728B52AA6E4}">
                  <adec:decorative xmlns:adec="http://schemas.microsoft.com/office/drawing/2017/decorative" val="1"/>
                </a:ext>
              </a:extLst>
            </p:cNvPr>
            <p:cNvSpPr/>
            <p:nvPr/>
          </p:nvSpPr>
          <p:spPr bwMode="auto">
            <a:xfrm>
              <a:off x="3811611" y="2480893"/>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sp>
          <p:nvSpPr>
            <p:cNvPr id="1138" name="Oval 1137">
              <a:extLst>
                <a:ext uri="{FF2B5EF4-FFF2-40B4-BE49-F238E27FC236}">
                  <a16:creationId xmlns:a16="http://schemas.microsoft.com/office/drawing/2014/main" id="{4A5D250C-B3B9-B402-C8F0-54070E9DFD2D}"/>
                </a:ext>
                <a:ext uri="{C183D7F6-B498-43B3-948B-1728B52AA6E4}">
                  <adec:decorative xmlns:adec="http://schemas.microsoft.com/office/drawing/2017/decorative" val="1"/>
                </a:ext>
              </a:extLst>
            </p:cNvPr>
            <p:cNvSpPr/>
            <p:nvPr/>
          </p:nvSpPr>
          <p:spPr bwMode="auto">
            <a:xfrm>
              <a:off x="5099493" y="2487172"/>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sp>
          <p:nvSpPr>
            <p:cNvPr id="1139" name="Oval 1138">
              <a:extLst>
                <a:ext uri="{FF2B5EF4-FFF2-40B4-BE49-F238E27FC236}">
                  <a16:creationId xmlns:a16="http://schemas.microsoft.com/office/drawing/2014/main" id="{E2303AC3-E5B3-0948-7C50-4FF74C6366A9}"/>
                </a:ext>
                <a:ext uri="{C183D7F6-B498-43B3-948B-1728B52AA6E4}">
                  <adec:decorative xmlns:adec="http://schemas.microsoft.com/office/drawing/2017/decorative" val="1"/>
                </a:ext>
              </a:extLst>
            </p:cNvPr>
            <p:cNvSpPr/>
            <p:nvPr/>
          </p:nvSpPr>
          <p:spPr bwMode="auto">
            <a:xfrm>
              <a:off x="6387375" y="2480892"/>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sp>
          <p:nvSpPr>
            <p:cNvPr id="1140" name="Oval 1139">
              <a:extLst>
                <a:ext uri="{FF2B5EF4-FFF2-40B4-BE49-F238E27FC236}">
                  <a16:creationId xmlns:a16="http://schemas.microsoft.com/office/drawing/2014/main" id="{B9218186-EB6E-A483-2F82-1A92363BB834}"/>
                </a:ext>
                <a:ext uri="{C183D7F6-B498-43B3-948B-1728B52AA6E4}">
                  <adec:decorative xmlns:adec="http://schemas.microsoft.com/office/drawing/2017/decorative" val="1"/>
                </a:ext>
              </a:extLst>
            </p:cNvPr>
            <p:cNvSpPr/>
            <p:nvPr/>
          </p:nvSpPr>
          <p:spPr bwMode="auto">
            <a:xfrm>
              <a:off x="7675257" y="2480891"/>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sp>
          <p:nvSpPr>
            <p:cNvPr id="1141" name="Oval 1140">
              <a:extLst>
                <a:ext uri="{FF2B5EF4-FFF2-40B4-BE49-F238E27FC236}">
                  <a16:creationId xmlns:a16="http://schemas.microsoft.com/office/drawing/2014/main" id="{60A95AF1-FB46-2E29-8BE5-DC1E7A0E33BB}"/>
                </a:ext>
                <a:ext uri="{C183D7F6-B498-43B3-948B-1728B52AA6E4}">
                  <adec:decorative xmlns:adec="http://schemas.microsoft.com/office/drawing/2017/decorative" val="1"/>
                </a:ext>
              </a:extLst>
            </p:cNvPr>
            <p:cNvSpPr/>
            <p:nvPr/>
          </p:nvSpPr>
          <p:spPr bwMode="auto">
            <a:xfrm>
              <a:off x="8963139" y="2480890"/>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6</a:t>
              </a:r>
            </a:p>
          </p:txBody>
        </p:sp>
        <p:sp>
          <p:nvSpPr>
            <p:cNvPr id="1142" name="Oval 1141">
              <a:extLst>
                <a:ext uri="{FF2B5EF4-FFF2-40B4-BE49-F238E27FC236}">
                  <a16:creationId xmlns:a16="http://schemas.microsoft.com/office/drawing/2014/main" id="{ADF25729-3CBE-CB1E-9E7A-D302DF3B2740}"/>
                </a:ext>
                <a:ext uri="{C183D7F6-B498-43B3-948B-1728B52AA6E4}">
                  <adec:decorative xmlns:adec="http://schemas.microsoft.com/office/drawing/2017/decorative" val="1"/>
                </a:ext>
              </a:extLst>
            </p:cNvPr>
            <p:cNvSpPr/>
            <p:nvPr/>
          </p:nvSpPr>
          <p:spPr bwMode="auto">
            <a:xfrm>
              <a:off x="10251021" y="2480889"/>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7</a:t>
              </a:r>
            </a:p>
          </p:txBody>
        </p:sp>
        <p:cxnSp>
          <p:nvCxnSpPr>
            <p:cNvPr id="1143" name="Straight Connector 1142">
              <a:extLst>
                <a:ext uri="{FF2B5EF4-FFF2-40B4-BE49-F238E27FC236}">
                  <a16:creationId xmlns:a16="http://schemas.microsoft.com/office/drawing/2014/main" id="{70B869F3-A321-6FB7-9313-FCD711006CBD}"/>
                </a:ext>
                <a:ext uri="{C183D7F6-B498-43B3-948B-1728B52AA6E4}">
                  <adec:decorative xmlns:adec="http://schemas.microsoft.com/office/drawing/2017/decorative" val="1"/>
                </a:ext>
              </a:extLst>
            </p:cNvPr>
            <p:cNvCxnSpPr>
              <a:cxnSpLocks/>
            </p:cNvCxnSpPr>
            <p:nvPr/>
          </p:nvCxnSpPr>
          <p:spPr>
            <a:xfrm>
              <a:off x="3792361"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6" name="Straight Connector 1145">
              <a:extLst>
                <a:ext uri="{FF2B5EF4-FFF2-40B4-BE49-F238E27FC236}">
                  <a16:creationId xmlns:a16="http://schemas.microsoft.com/office/drawing/2014/main" id="{7410729E-8EA0-B497-43C3-6D32CB11524A}"/>
                </a:ext>
                <a:ext uri="{C183D7F6-B498-43B3-948B-1728B52AA6E4}">
                  <adec:decorative xmlns:adec="http://schemas.microsoft.com/office/drawing/2017/decorative" val="1"/>
                </a:ext>
              </a:extLst>
            </p:cNvPr>
            <p:cNvCxnSpPr>
              <a:cxnSpLocks/>
            </p:cNvCxnSpPr>
            <p:nvPr/>
          </p:nvCxnSpPr>
          <p:spPr>
            <a:xfrm>
              <a:off x="5096031"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7" name="Straight Connector 1146">
              <a:extLst>
                <a:ext uri="{FF2B5EF4-FFF2-40B4-BE49-F238E27FC236}">
                  <a16:creationId xmlns:a16="http://schemas.microsoft.com/office/drawing/2014/main" id="{1CC1D04E-29F1-F1C0-CFBC-E1C0006C5382}"/>
                </a:ext>
                <a:ext uri="{C183D7F6-B498-43B3-948B-1728B52AA6E4}">
                  <adec:decorative xmlns:adec="http://schemas.microsoft.com/office/drawing/2017/decorative" val="1"/>
                </a:ext>
              </a:extLst>
            </p:cNvPr>
            <p:cNvCxnSpPr>
              <a:cxnSpLocks/>
            </p:cNvCxnSpPr>
            <p:nvPr/>
          </p:nvCxnSpPr>
          <p:spPr>
            <a:xfrm>
              <a:off x="6383913"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8" name="Straight Connector 1147">
              <a:extLst>
                <a:ext uri="{FF2B5EF4-FFF2-40B4-BE49-F238E27FC236}">
                  <a16:creationId xmlns:a16="http://schemas.microsoft.com/office/drawing/2014/main" id="{381CE915-F429-0E46-13A8-18A92D865C6E}"/>
                </a:ext>
                <a:ext uri="{C183D7F6-B498-43B3-948B-1728B52AA6E4}">
                  <adec:decorative xmlns:adec="http://schemas.microsoft.com/office/drawing/2017/decorative" val="1"/>
                </a:ext>
              </a:extLst>
            </p:cNvPr>
            <p:cNvCxnSpPr>
              <a:cxnSpLocks/>
            </p:cNvCxnSpPr>
            <p:nvPr/>
          </p:nvCxnSpPr>
          <p:spPr>
            <a:xfrm>
              <a:off x="7671795"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32" name="Straight Connector 31">
              <a:extLst>
                <a:ext uri="{FF2B5EF4-FFF2-40B4-BE49-F238E27FC236}">
                  <a16:creationId xmlns:a16="http://schemas.microsoft.com/office/drawing/2014/main" id="{CC184C82-C2CE-FFA9-4675-A29D7B433B5F}"/>
                </a:ext>
                <a:ext uri="{C183D7F6-B498-43B3-948B-1728B52AA6E4}">
                  <adec:decorative xmlns:adec="http://schemas.microsoft.com/office/drawing/2017/decorative" val="1"/>
                </a:ext>
              </a:extLst>
            </p:cNvPr>
            <p:cNvCxnSpPr>
              <a:cxnSpLocks/>
            </p:cNvCxnSpPr>
            <p:nvPr/>
          </p:nvCxnSpPr>
          <p:spPr>
            <a:xfrm>
              <a:off x="8963139"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33" name="Straight Connector 32">
              <a:extLst>
                <a:ext uri="{FF2B5EF4-FFF2-40B4-BE49-F238E27FC236}">
                  <a16:creationId xmlns:a16="http://schemas.microsoft.com/office/drawing/2014/main" id="{C2381A80-D8BE-0CB0-40A4-978AB916F550}"/>
                </a:ext>
                <a:ext uri="{C183D7F6-B498-43B3-948B-1728B52AA6E4}">
                  <adec:decorative xmlns:adec="http://schemas.microsoft.com/office/drawing/2017/decorative" val="1"/>
                </a:ext>
              </a:extLst>
            </p:cNvPr>
            <p:cNvCxnSpPr>
              <a:cxnSpLocks/>
            </p:cNvCxnSpPr>
            <p:nvPr/>
          </p:nvCxnSpPr>
          <p:spPr>
            <a:xfrm>
              <a:off x="10251021" y="3228549"/>
              <a:ext cx="262585" cy="0"/>
            </a:xfrm>
            <a:prstGeom prst="line">
              <a:avLst/>
            </a:prstGeom>
            <a:noFill/>
            <a:ln w="47625" cap="flat" cmpd="sng" algn="ctr">
              <a:solidFill>
                <a:schemeClr val="bg2">
                  <a:lumMod val="50000"/>
                </a:schemeClr>
              </a:solidFill>
              <a:prstDash val="solid"/>
              <a:headEnd type="none" w="lg" len="med"/>
              <a:tailEnd type="arrow" w="lg" len="med"/>
            </a:ln>
            <a:effectLst/>
          </p:spPr>
        </p:cxnSp>
        <p:sp>
          <p:nvSpPr>
            <p:cNvPr id="34" name="TextBox 33">
              <a:extLst>
                <a:ext uri="{FF2B5EF4-FFF2-40B4-BE49-F238E27FC236}">
                  <a16:creationId xmlns:a16="http://schemas.microsoft.com/office/drawing/2014/main" id="{4225C8D6-975B-1CA6-0370-BB2147CA9152}"/>
                </a:ext>
                <a:ext uri="{C183D7F6-B498-43B3-948B-1728B52AA6E4}">
                  <adec:decorative xmlns:adec="http://schemas.microsoft.com/office/drawing/2017/decorative" val="1"/>
                </a:ext>
              </a:extLst>
            </p:cNvPr>
            <p:cNvSpPr txBox="1"/>
            <p:nvPr/>
          </p:nvSpPr>
          <p:spPr>
            <a:xfrm>
              <a:off x="2579657"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Message moderation</a:t>
              </a:r>
            </a:p>
          </p:txBody>
        </p:sp>
        <p:sp>
          <p:nvSpPr>
            <p:cNvPr id="35" name="shield_3">
              <a:extLst>
                <a:ext uri="{FF2B5EF4-FFF2-40B4-BE49-F238E27FC236}">
                  <a16:creationId xmlns:a16="http://schemas.microsoft.com/office/drawing/2014/main" id="{EBBDEB68-4F4C-0DFA-5CE2-37DD63094748}"/>
                </a:ext>
                <a:ext uri="{C183D7F6-B498-43B3-948B-1728B52AA6E4}">
                  <adec:decorative xmlns:adec="http://schemas.microsoft.com/office/drawing/2017/decorative" val="1"/>
                </a:ext>
              </a:extLst>
            </p:cNvPr>
            <p:cNvSpPr>
              <a:spLocks noChangeAspect="1" noEditPoints="1"/>
            </p:cNvSpPr>
            <p:nvPr/>
          </p:nvSpPr>
          <p:spPr bwMode="auto">
            <a:xfrm>
              <a:off x="3047875" y="2755212"/>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TextBox 35">
              <a:extLst>
                <a:ext uri="{FF2B5EF4-FFF2-40B4-BE49-F238E27FC236}">
                  <a16:creationId xmlns:a16="http://schemas.microsoft.com/office/drawing/2014/main" id="{912DE1DC-33DD-49D7-0C0D-6D29B10A4E4A}"/>
                </a:ext>
                <a:ext uri="{C183D7F6-B498-43B3-948B-1728B52AA6E4}">
                  <adec:decorative xmlns:adec="http://schemas.microsoft.com/office/drawing/2017/decorative" val="1"/>
                </a:ext>
              </a:extLst>
            </p:cNvPr>
            <p:cNvSpPr txBox="1"/>
            <p:nvPr/>
          </p:nvSpPr>
          <p:spPr>
            <a:xfrm>
              <a:off x="3863797"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Query </a:t>
              </a:r>
              <a:br>
                <a:rPr kumimoji="0" lang="en-US" sz="1200" b="0" i="0" u="none" strike="noStrike" kern="0" cap="none" spc="0" normalizeH="0" baseline="0" noProof="0">
                  <a:ln>
                    <a:noFill/>
                  </a:ln>
                  <a:effectLst/>
                  <a:uLnTx/>
                  <a:uFillTx/>
                  <a:latin typeface="Segoe UI Semibold"/>
                  <a:ea typeface="+mn-ea"/>
                  <a:cs typeface="+mn-cs"/>
                </a:rPr>
              </a:br>
              <a:r>
                <a:rPr kumimoji="0" lang="en-US" sz="1200" b="0" i="0" u="none" strike="noStrike" kern="0" cap="none" spc="0" normalizeH="0" baseline="0" noProof="0">
                  <a:ln>
                    <a:noFill/>
                  </a:ln>
                  <a:effectLst/>
                  <a:uLnTx/>
                  <a:uFillTx/>
                  <a:latin typeface="Segoe UI Semibold"/>
                  <a:ea typeface="+mn-ea"/>
                  <a:cs typeface="+mn-cs"/>
                </a:rPr>
                <a:t>optimization</a:t>
              </a:r>
            </a:p>
          </p:txBody>
        </p:sp>
        <p:sp>
          <p:nvSpPr>
            <p:cNvPr id="45" name="TextBox 44">
              <a:extLst>
                <a:ext uri="{FF2B5EF4-FFF2-40B4-BE49-F238E27FC236}">
                  <a16:creationId xmlns:a16="http://schemas.microsoft.com/office/drawing/2014/main" id="{F2EBC1EC-36F6-FD78-4405-014A392489A4}"/>
                </a:ext>
                <a:ext uri="{C183D7F6-B498-43B3-948B-1728B52AA6E4}">
                  <adec:decorative xmlns:adec="http://schemas.microsoft.com/office/drawing/2017/decorative" val="1"/>
                </a:ext>
              </a:extLst>
            </p:cNvPr>
            <p:cNvSpPr txBox="1"/>
            <p:nvPr/>
          </p:nvSpPr>
          <p:spPr>
            <a:xfrm>
              <a:off x="5164106"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Information retrieval</a:t>
              </a:r>
            </a:p>
          </p:txBody>
        </p:sp>
        <p:sp>
          <p:nvSpPr>
            <p:cNvPr id="47" name="TextBox 46">
              <a:extLst>
                <a:ext uri="{FF2B5EF4-FFF2-40B4-BE49-F238E27FC236}">
                  <a16:creationId xmlns:a16="http://schemas.microsoft.com/office/drawing/2014/main" id="{096264EE-0DC6-584C-94BB-A0FF6C211DF0}"/>
                </a:ext>
                <a:ext uri="{C183D7F6-B498-43B3-948B-1728B52AA6E4}">
                  <adec:decorative xmlns:adec="http://schemas.microsoft.com/office/drawing/2017/decorative" val="1"/>
                </a:ext>
              </a:extLst>
            </p:cNvPr>
            <p:cNvSpPr txBox="1"/>
            <p:nvPr/>
          </p:nvSpPr>
          <p:spPr>
            <a:xfrm>
              <a:off x="6444411" y="3294109"/>
              <a:ext cx="129476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Summarization</a:t>
              </a:r>
            </a:p>
          </p:txBody>
        </p:sp>
        <p:sp>
          <p:nvSpPr>
            <p:cNvPr id="49" name="TextBox 48">
              <a:extLst>
                <a:ext uri="{FF2B5EF4-FFF2-40B4-BE49-F238E27FC236}">
                  <a16:creationId xmlns:a16="http://schemas.microsoft.com/office/drawing/2014/main" id="{5729DC25-0994-A5E1-EA6E-EA9FAF60355F}"/>
                </a:ext>
                <a:ext uri="{C183D7F6-B498-43B3-948B-1728B52AA6E4}">
                  <adec:decorative xmlns:adec="http://schemas.microsoft.com/office/drawing/2017/decorative" val="1"/>
                </a:ext>
              </a:extLst>
            </p:cNvPr>
            <p:cNvSpPr txBox="1"/>
            <p:nvPr/>
          </p:nvSpPr>
          <p:spPr>
            <a:xfrm>
              <a:off x="7746052"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Provenance validation</a:t>
              </a:r>
            </a:p>
          </p:txBody>
        </p:sp>
        <p:sp>
          <p:nvSpPr>
            <p:cNvPr id="53" name="TextBox 52">
              <a:extLst>
                <a:ext uri="{FF2B5EF4-FFF2-40B4-BE49-F238E27FC236}">
                  <a16:creationId xmlns:a16="http://schemas.microsoft.com/office/drawing/2014/main" id="{69C5D03E-C6A8-4EF6-6DF3-8C046FD529E4}"/>
                </a:ext>
                <a:ext uri="{C183D7F6-B498-43B3-948B-1728B52AA6E4}">
                  <adec:decorative xmlns:adec="http://schemas.microsoft.com/office/drawing/2017/decorative" val="1"/>
                </a:ext>
              </a:extLst>
            </p:cNvPr>
            <p:cNvSpPr txBox="1"/>
            <p:nvPr/>
          </p:nvSpPr>
          <p:spPr>
            <a:xfrm>
              <a:off x="9020175"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Summary moderation</a:t>
              </a:r>
            </a:p>
          </p:txBody>
        </p:sp>
        <p:sp>
          <p:nvSpPr>
            <p:cNvPr id="56" name="TextBox 55">
              <a:extLst>
                <a:ext uri="{FF2B5EF4-FFF2-40B4-BE49-F238E27FC236}">
                  <a16:creationId xmlns:a16="http://schemas.microsoft.com/office/drawing/2014/main" id="{15A9A09D-F722-5777-32F8-33A42A395330}"/>
                </a:ext>
                <a:ext uri="{C183D7F6-B498-43B3-948B-1728B52AA6E4}">
                  <adec:decorative xmlns:adec="http://schemas.microsoft.com/office/drawing/2017/decorative" val="1"/>
                </a:ext>
              </a:extLst>
            </p:cNvPr>
            <p:cNvSpPr txBox="1"/>
            <p:nvPr/>
          </p:nvSpPr>
          <p:spPr>
            <a:xfrm>
              <a:off x="10321816" y="3313752"/>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Response</a:t>
              </a:r>
              <a:br>
                <a:rPr kumimoji="0" lang="en-US" sz="1200" b="0" i="0" u="none" strike="noStrike" kern="0" cap="none" spc="0" normalizeH="0" baseline="0" noProof="0">
                  <a:ln>
                    <a:noFill/>
                  </a:ln>
                  <a:effectLst/>
                  <a:uLnTx/>
                  <a:uFillTx/>
                  <a:latin typeface="Segoe UI Semibold"/>
                  <a:ea typeface="+mn-ea"/>
                  <a:cs typeface="+mn-cs"/>
                </a:rPr>
              </a:br>
              <a:r>
                <a:rPr kumimoji="0" lang="en-US" sz="1200" b="0" i="0" u="none" strike="noStrike" kern="0" cap="none" spc="0" normalizeH="0" baseline="0" noProof="0">
                  <a:ln>
                    <a:noFill/>
                  </a:ln>
                  <a:effectLst/>
                  <a:uLnTx/>
                  <a:uFillTx/>
                  <a:latin typeface="Segoe UI Semibold"/>
                  <a:ea typeface="+mn-ea"/>
                  <a:cs typeface="+mn-cs"/>
                </a:rPr>
                <a:t>delivery</a:t>
              </a:r>
            </a:p>
          </p:txBody>
        </p:sp>
        <p:sp>
          <p:nvSpPr>
            <p:cNvPr id="57" name="Freeform 96">
              <a:extLst>
                <a:ext uri="{FF2B5EF4-FFF2-40B4-BE49-F238E27FC236}">
                  <a16:creationId xmlns:a16="http://schemas.microsoft.com/office/drawing/2014/main" id="{727F41DD-5719-16D7-54B1-824652B09F96}"/>
                </a:ext>
                <a:ext uri="{C183D7F6-B498-43B3-948B-1728B52AA6E4}">
                  <adec:decorative xmlns:adec="http://schemas.microsoft.com/office/drawing/2017/decorative" val="1"/>
                </a:ext>
              </a:extLst>
            </p:cNvPr>
            <p:cNvSpPr>
              <a:spLocks noChangeAspect="1" noEditPoints="1"/>
            </p:cNvSpPr>
            <p:nvPr/>
          </p:nvSpPr>
          <p:spPr bwMode="auto">
            <a:xfrm>
              <a:off x="4320848" y="2790998"/>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8" name="MiniContract_E93B">
              <a:extLst>
                <a:ext uri="{FF2B5EF4-FFF2-40B4-BE49-F238E27FC236}">
                  <a16:creationId xmlns:a16="http://schemas.microsoft.com/office/drawing/2014/main" id="{FDD1A230-CE35-FFA1-BCFB-4AEEED21BDE8}"/>
                </a:ext>
                <a:ext uri="{C183D7F6-B498-43B3-948B-1728B52AA6E4}">
                  <adec:decorative xmlns:adec="http://schemas.microsoft.com/office/drawing/2017/decorative" val="1"/>
                </a:ext>
              </a:extLst>
            </p:cNvPr>
            <p:cNvSpPr>
              <a:spLocks noChangeAspect="1" noEditPoints="1"/>
            </p:cNvSpPr>
            <p:nvPr/>
          </p:nvSpPr>
          <p:spPr bwMode="auto">
            <a:xfrm>
              <a:off x="6898022" y="2790998"/>
              <a:ext cx="431506" cy="365760"/>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sp>
          <p:nvSpPr>
            <p:cNvPr id="59" name="shield_3">
              <a:extLst>
                <a:ext uri="{FF2B5EF4-FFF2-40B4-BE49-F238E27FC236}">
                  <a16:creationId xmlns:a16="http://schemas.microsoft.com/office/drawing/2014/main" id="{2477CBA8-158D-7D81-CA93-AD77385C71DD}"/>
                </a:ext>
                <a:ext uri="{C183D7F6-B498-43B3-948B-1728B52AA6E4}">
                  <adec:decorative xmlns:adec="http://schemas.microsoft.com/office/drawing/2017/decorative" val="1"/>
                </a:ext>
              </a:extLst>
            </p:cNvPr>
            <p:cNvSpPr>
              <a:spLocks noChangeAspect="1" noEditPoints="1"/>
            </p:cNvSpPr>
            <p:nvPr/>
          </p:nvSpPr>
          <p:spPr bwMode="auto">
            <a:xfrm>
              <a:off x="9495148" y="2806137"/>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60" name="Group 59">
              <a:extLst>
                <a:ext uri="{FF2B5EF4-FFF2-40B4-BE49-F238E27FC236}">
                  <a16:creationId xmlns:a16="http://schemas.microsoft.com/office/drawing/2014/main" id="{E4BAE541-5D25-FDCC-0E81-9B45E270DF5F}"/>
                </a:ext>
                <a:ext uri="{C183D7F6-B498-43B3-948B-1728B52AA6E4}">
                  <adec:decorative xmlns:adec="http://schemas.microsoft.com/office/drawing/2017/decorative" val="1"/>
                </a:ext>
              </a:extLst>
            </p:cNvPr>
            <p:cNvGrpSpPr/>
            <p:nvPr/>
          </p:nvGrpSpPr>
          <p:grpSpPr>
            <a:xfrm>
              <a:off x="5435171" y="2720887"/>
              <a:ext cx="652989" cy="414592"/>
              <a:chOff x="5127776" y="2799308"/>
              <a:chExt cx="652989" cy="414592"/>
            </a:xfrm>
          </p:grpSpPr>
          <p:sp>
            <p:nvSpPr>
              <p:cNvPr id="62" name="Digital_Transformation" title="Icon of a cloud of which half is made of dots">
                <a:extLst>
                  <a:ext uri="{FF2B5EF4-FFF2-40B4-BE49-F238E27FC236}">
                    <a16:creationId xmlns:a16="http://schemas.microsoft.com/office/drawing/2014/main" id="{1954108C-48B4-6EBC-5DA7-25C7C03B4D2C}"/>
                  </a:ext>
                </a:extLst>
              </p:cNvPr>
              <p:cNvSpPr>
                <a:spLocks noChangeAspect="1" noEditPoints="1"/>
              </p:cNvSpPr>
              <p:nvPr/>
            </p:nvSpPr>
            <p:spPr bwMode="auto">
              <a:xfrm>
                <a:off x="5232125" y="2920193"/>
                <a:ext cx="548640" cy="293707"/>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F46BAA5D-B3EB-6019-8CF2-383FDDCCC690}"/>
                  </a:ext>
                </a:extLst>
              </p:cNvPr>
              <p:cNvSpPr/>
              <p:nvPr/>
            </p:nvSpPr>
            <p:spPr bwMode="auto">
              <a:xfrm>
                <a:off x="5127776" y="2799308"/>
                <a:ext cx="363937" cy="365760"/>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57" name="arrow_3" title="Icon of an arrow pointing down at a line">
                <a:extLst>
                  <a:ext uri="{FF2B5EF4-FFF2-40B4-BE49-F238E27FC236}">
                    <a16:creationId xmlns:a16="http://schemas.microsoft.com/office/drawing/2014/main" id="{FDFF76DD-BDE3-5B3B-5F29-A72730227EB1}"/>
                  </a:ext>
                </a:extLst>
              </p:cNvPr>
              <p:cNvSpPr>
                <a:spLocks noChangeAspect="1" noEditPoints="1"/>
              </p:cNvSpPr>
              <p:nvPr/>
            </p:nvSpPr>
            <p:spPr bwMode="auto">
              <a:xfrm>
                <a:off x="5271808" y="2846656"/>
                <a:ext cx="155597" cy="267972"/>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58" name="Group 1157">
              <a:extLst>
                <a:ext uri="{FF2B5EF4-FFF2-40B4-BE49-F238E27FC236}">
                  <a16:creationId xmlns:a16="http://schemas.microsoft.com/office/drawing/2014/main" id="{F4B01306-3EFF-6F77-E7C0-980B5859D23C}"/>
                </a:ext>
                <a:ext uri="{C183D7F6-B498-43B3-948B-1728B52AA6E4}">
                  <adec:decorative xmlns:adec="http://schemas.microsoft.com/office/drawing/2017/decorative" val="1"/>
                </a:ext>
              </a:extLst>
            </p:cNvPr>
            <p:cNvGrpSpPr/>
            <p:nvPr/>
          </p:nvGrpSpPr>
          <p:grpSpPr>
            <a:xfrm>
              <a:off x="8183976" y="2737843"/>
              <a:ext cx="479948" cy="445907"/>
              <a:chOff x="7876581" y="2831012"/>
              <a:chExt cx="479948" cy="445907"/>
            </a:xfrm>
          </p:grpSpPr>
          <p:sp>
            <p:nvSpPr>
              <p:cNvPr id="1160" name="globe_2" title="Icon of a sphere made of lines">
                <a:extLst>
                  <a:ext uri="{FF2B5EF4-FFF2-40B4-BE49-F238E27FC236}">
                    <a16:creationId xmlns:a16="http://schemas.microsoft.com/office/drawing/2014/main" id="{CAF18702-C206-2E01-DE19-D45C27828773}"/>
                  </a:ext>
                </a:extLst>
              </p:cNvPr>
              <p:cNvSpPr>
                <a:spLocks noChangeAspect="1" noEditPoints="1"/>
              </p:cNvSpPr>
              <p:nvPr/>
            </p:nvSpPr>
            <p:spPr bwMode="auto">
              <a:xfrm>
                <a:off x="7876581" y="2917000"/>
                <a:ext cx="359919" cy="3599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sp>
            <p:nvSpPr>
              <p:cNvPr id="1162" name="Oval 1161">
                <a:extLst>
                  <a:ext uri="{FF2B5EF4-FFF2-40B4-BE49-F238E27FC236}">
                    <a16:creationId xmlns:a16="http://schemas.microsoft.com/office/drawing/2014/main" id="{E8F51982-F707-834B-341D-A4D65B2FCDE7}"/>
                  </a:ext>
                </a:extLst>
              </p:cNvPr>
              <p:cNvSpPr/>
              <p:nvPr/>
            </p:nvSpPr>
            <p:spPr bwMode="auto">
              <a:xfrm>
                <a:off x="8071403" y="2840871"/>
                <a:ext cx="272274" cy="272274"/>
              </a:xfrm>
              <a:prstGeom prst="ellipse">
                <a:avLst/>
              </a:prstGeom>
              <a:solidFill>
                <a:schemeClr val="bg2"/>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64" name="check 3" title="Icon of a checkmark with a circle around it">
                <a:extLst>
                  <a:ext uri="{FF2B5EF4-FFF2-40B4-BE49-F238E27FC236}">
                    <a16:creationId xmlns:a16="http://schemas.microsoft.com/office/drawing/2014/main" id="{350D10A3-981F-F649-CBF3-523F410B0227}"/>
                  </a:ext>
                </a:extLst>
              </p:cNvPr>
              <p:cNvSpPr>
                <a:spLocks noChangeAspect="1" noEditPoints="1"/>
              </p:cNvSpPr>
              <p:nvPr/>
            </p:nvSpPr>
            <p:spPr bwMode="auto">
              <a:xfrm>
                <a:off x="8065197" y="2831012"/>
                <a:ext cx="291332" cy="28964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168" name="PostUpdateLegacy_E1D7" title="Icon of an article, feed, or social media thread">
              <a:extLst>
                <a:ext uri="{FF2B5EF4-FFF2-40B4-BE49-F238E27FC236}">
                  <a16:creationId xmlns:a16="http://schemas.microsoft.com/office/drawing/2014/main" id="{77636800-E235-5D3C-24DF-447BE101400E}"/>
                </a:ext>
              </a:extLst>
            </p:cNvPr>
            <p:cNvSpPr>
              <a:spLocks noChangeAspect="1" noEditPoints="1"/>
            </p:cNvSpPr>
            <p:nvPr/>
          </p:nvSpPr>
          <p:spPr bwMode="auto">
            <a:xfrm>
              <a:off x="10659274" y="2870544"/>
              <a:ext cx="502920" cy="258465"/>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69" name="Rectangle 1168">
              <a:extLst>
                <a:ext uri="{FF2B5EF4-FFF2-40B4-BE49-F238E27FC236}">
                  <a16:creationId xmlns:a16="http://schemas.microsoft.com/office/drawing/2014/main" id="{C7083FEE-0B1C-538D-730A-E96E1A1AE8FB}"/>
                </a:ext>
              </a:extLst>
            </p:cNvPr>
            <p:cNvSpPr/>
            <p:nvPr/>
          </p:nvSpPr>
          <p:spPr bwMode="auto">
            <a:xfrm>
              <a:off x="10827082" y="2790998"/>
              <a:ext cx="454335" cy="397974"/>
            </a:xfrm>
            <a:prstGeom prst="rect">
              <a:avLst/>
            </a:prstGeom>
            <a:solidFill>
              <a:schemeClr val="bg2"/>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0" name="speech_2" title="Icon of a chat bubble">
              <a:extLst>
                <a:ext uri="{FF2B5EF4-FFF2-40B4-BE49-F238E27FC236}">
                  <a16:creationId xmlns:a16="http://schemas.microsoft.com/office/drawing/2014/main" id="{6745A6DE-6F03-7D94-5071-C32DD2E3D6D1}"/>
                </a:ext>
              </a:extLst>
            </p:cNvPr>
            <p:cNvSpPr>
              <a:spLocks noChangeAspect="1" noEditPoints="1"/>
            </p:cNvSpPr>
            <p:nvPr/>
          </p:nvSpPr>
          <p:spPr bwMode="auto">
            <a:xfrm>
              <a:off x="10856578" y="2890237"/>
              <a:ext cx="338629" cy="300829"/>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72" name="Cylinder 1171">
              <a:extLst>
                <a:ext uri="{FF2B5EF4-FFF2-40B4-BE49-F238E27FC236}">
                  <a16:creationId xmlns:a16="http://schemas.microsoft.com/office/drawing/2014/main" id="{36A78CEF-6B1A-8DDE-90D2-1F585B72C124}"/>
                </a:ext>
                <a:ext uri="{C183D7F6-B498-43B3-948B-1728B52AA6E4}">
                  <adec:decorative xmlns:adec="http://schemas.microsoft.com/office/drawing/2017/decorative" val="1"/>
                </a:ext>
              </a:extLst>
            </p:cNvPr>
            <p:cNvSpPr/>
            <p:nvPr/>
          </p:nvSpPr>
          <p:spPr bwMode="auto">
            <a:xfrm>
              <a:off x="3986165" y="4987495"/>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4" name="Rectangle: Rounded Corners 1173">
              <a:extLst>
                <a:ext uri="{FF2B5EF4-FFF2-40B4-BE49-F238E27FC236}">
                  <a16:creationId xmlns:a16="http://schemas.microsoft.com/office/drawing/2014/main" id="{D7C05DD9-E190-AD36-8AD2-F1AEDD08C981}"/>
                </a:ext>
                <a:ext uri="{C183D7F6-B498-43B3-948B-1728B52AA6E4}">
                  <adec:decorative xmlns:adec="http://schemas.microsoft.com/office/drawing/2017/decorative" val="1"/>
                </a:ext>
              </a:extLst>
            </p:cNvPr>
            <p:cNvSpPr/>
            <p:nvPr/>
          </p:nvSpPr>
          <p:spPr bwMode="auto">
            <a:xfrm>
              <a:off x="7872940" y="4922451"/>
              <a:ext cx="3473826"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6" name="TextBox 1175">
              <a:extLst>
                <a:ext uri="{FF2B5EF4-FFF2-40B4-BE49-F238E27FC236}">
                  <a16:creationId xmlns:a16="http://schemas.microsoft.com/office/drawing/2014/main" id="{2163ADE3-E37A-0C43-D7A0-B895B54E11A8}"/>
                </a:ext>
                <a:ext uri="{C183D7F6-B498-43B3-948B-1728B52AA6E4}">
                  <adec:decorative xmlns:adec="http://schemas.microsoft.com/office/drawing/2017/decorative" val="1"/>
                </a:ext>
              </a:extLst>
            </p:cNvPr>
            <p:cNvSpPr txBox="1"/>
            <p:nvPr/>
          </p:nvSpPr>
          <p:spPr>
            <a:xfrm>
              <a:off x="3874418" y="563299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Conversation</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State Store</a:t>
              </a:r>
            </a:p>
          </p:txBody>
        </p:sp>
        <p:sp>
          <p:nvSpPr>
            <p:cNvPr id="1178" name="TextBox 1177">
              <a:extLst>
                <a:ext uri="{FF2B5EF4-FFF2-40B4-BE49-F238E27FC236}">
                  <a16:creationId xmlns:a16="http://schemas.microsoft.com/office/drawing/2014/main" id="{D6FCBA1D-359C-4226-FF9E-27A2912B4189}"/>
                </a:ext>
                <a:ext uri="{C183D7F6-B498-43B3-948B-1728B52AA6E4}">
                  <adec:decorative xmlns:adec="http://schemas.microsoft.com/office/drawing/2017/decorative" val="1"/>
                </a:ext>
              </a:extLst>
            </p:cNvPr>
            <p:cNvSpPr txBox="1"/>
            <p:nvPr/>
          </p:nvSpPr>
          <p:spPr>
            <a:xfrm>
              <a:off x="7919333" y="5620924"/>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Copilot</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Configuration</a:t>
              </a:r>
            </a:p>
          </p:txBody>
        </p:sp>
        <p:sp>
          <p:nvSpPr>
            <p:cNvPr id="1179" name="Rectangle 1178">
              <a:extLst>
                <a:ext uri="{FF2B5EF4-FFF2-40B4-BE49-F238E27FC236}">
                  <a16:creationId xmlns:a16="http://schemas.microsoft.com/office/drawing/2014/main" id="{4F697974-9BAB-CA1D-1995-85AC8D326E7C}"/>
                </a:ext>
                <a:ext uri="{C183D7F6-B498-43B3-948B-1728B52AA6E4}">
                  <adec:decorative xmlns:adec="http://schemas.microsoft.com/office/drawing/2017/decorative" val="1"/>
                </a:ext>
              </a:extLst>
            </p:cNvPr>
            <p:cNvSpPr/>
            <p:nvPr/>
          </p:nvSpPr>
          <p:spPr bwMode="auto">
            <a:xfrm>
              <a:off x="4433561" y="4020274"/>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82" name="Rectangle 1181">
              <a:extLst>
                <a:ext uri="{FF2B5EF4-FFF2-40B4-BE49-F238E27FC236}">
                  <a16:creationId xmlns:a16="http://schemas.microsoft.com/office/drawing/2014/main" id="{82306FF1-30AD-2E36-A461-41839D9F3598}"/>
                </a:ext>
                <a:ext uri="{C183D7F6-B498-43B3-948B-1728B52AA6E4}">
                  <adec:decorative xmlns:adec="http://schemas.microsoft.com/office/drawing/2017/decorative" val="1"/>
                </a:ext>
              </a:extLst>
            </p:cNvPr>
            <p:cNvSpPr/>
            <p:nvPr/>
          </p:nvSpPr>
          <p:spPr bwMode="auto">
            <a:xfrm>
              <a:off x="8456600" y="4234160"/>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83" name="Rectangle 1182">
              <a:extLst>
                <a:ext uri="{FF2B5EF4-FFF2-40B4-BE49-F238E27FC236}">
                  <a16:creationId xmlns:a16="http://schemas.microsoft.com/office/drawing/2014/main" id="{9A5781FD-9568-AFFE-33A4-B9C8DF3C4282}"/>
                </a:ext>
                <a:ext uri="{C183D7F6-B498-43B3-948B-1728B52AA6E4}">
                  <adec:decorative xmlns:adec="http://schemas.microsoft.com/office/drawing/2017/decorative" val="1"/>
                </a:ext>
              </a:extLst>
            </p:cNvPr>
            <p:cNvSpPr/>
            <p:nvPr/>
          </p:nvSpPr>
          <p:spPr bwMode="auto">
            <a:xfrm>
              <a:off x="10586736" y="4102975"/>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849003A-32C8-45D2-3CE4-4149FF85F50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a:ext>
              </a:extLst>
            </a:blip>
            <a:stretch>
              <a:fillRect/>
            </a:stretch>
          </p:blipFill>
          <p:spPr>
            <a:xfrm>
              <a:off x="4043689" y="5159313"/>
              <a:ext cx="979264" cy="461653"/>
            </a:xfrm>
            <a:prstGeom prst="rect">
              <a:avLst/>
            </a:prstGeom>
            <a:effectLst>
              <a:outerShdw blurRad="50800" dist="38100" dir="5400000" algn="t" rotWithShape="0">
                <a:prstClr val="black">
                  <a:alpha val="40000"/>
                </a:prstClr>
              </a:outerShdw>
            </a:effectLst>
          </p:spPr>
        </p:pic>
        <p:sp>
          <p:nvSpPr>
            <p:cNvPr id="65" name="Cylinder 64">
              <a:extLst>
                <a:ext uri="{FF2B5EF4-FFF2-40B4-BE49-F238E27FC236}">
                  <a16:creationId xmlns:a16="http://schemas.microsoft.com/office/drawing/2014/main" id="{4783EB7C-BA30-2682-A93C-57EFB612D672}"/>
                </a:ext>
                <a:ext uri="{C183D7F6-B498-43B3-948B-1728B52AA6E4}">
                  <adec:decorative xmlns:adec="http://schemas.microsoft.com/office/drawing/2017/decorative" val="1"/>
                </a:ext>
              </a:extLst>
            </p:cNvPr>
            <p:cNvSpPr/>
            <p:nvPr/>
          </p:nvSpPr>
          <p:spPr bwMode="auto">
            <a:xfrm>
              <a:off x="6400530" y="4990219"/>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9A35278B-5BC1-D09F-1A22-16C387D2A0D2}"/>
                </a:ext>
                <a:ext uri="{C183D7F6-B498-43B3-948B-1728B52AA6E4}">
                  <adec:decorative xmlns:adec="http://schemas.microsoft.com/office/drawing/2017/decorative" val="1"/>
                </a:ext>
              </a:extLst>
            </p:cNvPr>
            <p:cNvSpPr txBox="1"/>
            <p:nvPr/>
          </p:nvSpPr>
          <p:spPr>
            <a:xfrm>
              <a:off x="6288783" y="565698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AI Feedback</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Store</a:t>
              </a:r>
            </a:p>
          </p:txBody>
        </p:sp>
        <p:pic>
          <p:nvPicPr>
            <p:cNvPr id="71" name="Picture 70">
              <a:extLst>
                <a:ext uri="{FF2B5EF4-FFF2-40B4-BE49-F238E27FC236}">
                  <a16:creationId xmlns:a16="http://schemas.microsoft.com/office/drawing/2014/main" id="{FF7468FF-979A-3AF8-F30B-60836721B11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a:ext>
              </a:extLst>
            </a:blip>
            <a:stretch>
              <a:fillRect/>
            </a:stretch>
          </p:blipFill>
          <p:spPr>
            <a:xfrm>
              <a:off x="8064390" y="5166512"/>
              <a:ext cx="979264" cy="461653"/>
            </a:xfrm>
            <a:prstGeom prst="rect">
              <a:avLst/>
            </a:prstGeom>
            <a:effectLst>
              <a:outerShdw blurRad="50800" dist="38100" dir="5400000" algn="t" rotWithShape="0">
                <a:prstClr val="black">
                  <a:alpha val="40000"/>
                </a:prstClr>
              </a:outerShdw>
            </a:effectLst>
          </p:spPr>
        </p:pic>
        <p:sp>
          <p:nvSpPr>
            <p:cNvPr id="72" name="Cylinder 71">
              <a:extLst>
                <a:ext uri="{FF2B5EF4-FFF2-40B4-BE49-F238E27FC236}">
                  <a16:creationId xmlns:a16="http://schemas.microsoft.com/office/drawing/2014/main" id="{436B09C1-06F8-CF0F-6C79-6CE8AEA53E59}"/>
                </a:ext>
                <a:ext uri="{C183D7F6-B498-43B3-948B-1728B52AA6E4}">
                  <adec:decorative xmlns:adec="http://schemas.microsoft.com/office/drawing/2017/decorative" val="1"/>
                </a:ext>
              </a:extLst>
            </p:cNvPr>
            <p:cNvSpPr/>
            <p:nvPr/>
          </p:nvSpPr>
          <p:spPr bwMode="auto">
            <a:xfrm>
              <a:off x="10139538" y="4978187"/>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B72FA892-D0B6-48FA-12C2-369D1D0F1250}"/>
                </a:ext>
                <a:ext uri="{C183D7F6-B498-43B3-948B-1728B52AA6E4}">
                  <adec:decorative xmlns:adec="http://schemas.microsoft.com/office/drawing/2017/decorative" val="1"/>
                </a:ext>
              </a:extLst>
            </p:cNvPr>
            <p:cNvSpPr txBox="1"/>
            <p:nvPr/>
          </p:nvSpPr>
          <p:spPr>
            <a:xfrm>
              <a:off x="10052005" y="5604417"/>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Operational Telemetry</a:t>
              </a:r>
            </a:p>
          </p:txBody>
        </p:sp>
        <p:sp>
          <p:nvSpPr>
            <p:cNvPr id="74" name="Rectangle: Rounded Corners 73">
              <a:extLst>
                <a:ext uri="{FF2B5EF4-FFF2-40B4-BE49-F238E27FC236}">
                  <a16:creationId xmlns:a16="http://schemas.microsoft.com/office/drawing/2014/main" id="{13EF1A9C-BA83-0A53-CC8B-5C491A55865B}"/>
                </a:ext>
                <a:ext uri="{C183D7F6-B498-43B3-948B-1728B52AA6E4}">
                  <adec:decorative xmlns:adec="http://schemas.microsoft.com/office/drawing/2017/decorative" val="1"/>
                </a:ext>
              </a:extLst>
            </p:cNvPr>
            <p:cNvSpPr/>
            <p:nvPr/>
          </p:nvSpPr>
          <p:spPr bwMode="auto">
            <a:xfrm>
              <a:off x="482650" y="2672730"/>
              <a:ext cx="1191211" cy="1177377"/>
            </a:xfrm>
            <a:prstGeom prst="roundRect">
              <a:avLst>
                <a:gd name="adj" fmla="val 8587"/>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75" name="Connector: Elbow 74">
              <a:extLst>
                <a:ext uri="{FF2B5EF4-FFF2-40B4-BE49-F238E27FC236}">
                  <a16:creationId xmlns:a16="http://schemas.microsoft.com/office/drawing/2014/main" id="{C4F7AA82-4CC4-785F-9A7D-56531CCAE178}"/>
                </a:ext>
                <a:ext uri="{C183D7F6-B498-43B3-948B-1728B52AA6E4}">
                  <adec:decorative xmlns:adec="http://schemas.microsoft.com/office/drawing/2017/decorative" val="1"/>
                </a:ext>
              </a:extLst>
            </p:cNvPr>
            <p:cNvCxnSpPr>
              <a:cxnSpLocks/>
            </p:cNvCxnSpPr>
            <p:nvPr/>
          </p:nvCxnSpPr>
          <p:spPr>
            <a:xfrm flipV="1">
              <a:off x="1669481" y="3346486"/>
              <a:ext cx="717591" cy="1329045"/>
            </a:xfrm>
            <a:prstGeom prst="bentConnector3">
              <a:avLst>
                <a:gd name="adj1" fmla="val 50000"/>
              </a:avLst>
            </a:prstGeom>
            <a:noFill/>
            <a:ln w="28575" cap="flat" cmpd="sng" algn="ctr">
              <a:solidFill>
                <a:srgbClr val="88CBFF"/>
              </a:solidFill>
              <a:prstDash val="solid"/>
              <a:headEnd type="none" w="lg" len="med"/>
              <a:tailEnd type="triangle"/>
            </a:ln>
            <a:effectLst/>
          </p:spPr>
        </p:cxnSp>
        <p:cxnSp>
          <p:nvCxnSpPr>
            <p:cNvPr id="77" name="Straight Arrow Connector 76">
              <a:extLst>
                <a:ext uri="{FF2B5EF4-FFF2-40B4-BE49-F238E27FC236}">
                  <a16:creationId xmlns:a16="http://schemas.microsoft.com/office/drawing/2014/main" id="{0315D894-FF89-258F-7F9B-F99BE32AF53D}"/>
                </a:ext>
                <a:ext uri="{C183D7F6-B498-43B3-948B-1728B52AA6E4}">
                  <adec:decorative xmlns:adec="http://schemas.microsoft.com/office/drawing/2017/decorative" val="1"/>
                </a:ext>
              </a:extLst>
            </p:cNvPr>
            <p:cNvCxnSpPr>
              <a:cxnSpLocks/>
            </p:cNvCxnSpPr>
            <p:nvPr/>
          </p:nvCxnSpPr>
          <p:spPr>
            <a:xfrm flipV="1">
              <a:off x="1673861" y="3086647"/>
              <a:ext cx="713211" cy="4094"/>
            </a:xfrm>
            <a:prstGeom prst="straightConnector1">
              <a:avLst/>
            </a:prstGeom>
            <a:noFill/>
            <a:ln w="28575" cap="flat" cmpd="sng" algn="ctr">
              <a:solidFill>
                <a:srgbClr val="88CBFF"/>
              </a:solidFill>
              <a:prstDash val="solid"/>
              <a:headEnd type="none" w="lg" len="med"/>
              <a:tailEnd type="triangle"/>
            </a:ln>
            <a:effectLst/>
          </p:spPr>
        </p:cxnSp>
        <p:sp>
          <p:nvSpPr>
            <p:cNvPr id="78" name="TextBox 77">
              <a:extLst>
                <a:ext uri="{FF2B5EF4-FFF2-40B4-BE49-F238E27FC236}">
                  <a16:creationId xmlns:a16="http://schemas.microsoft.com/office/drawing/2014/main" id="{71490A33-9237-89D1-CF22-CFB51990FD80}"/>
                </a:ext>
                <a:ext uri="{C183D7F6-B498-43B3-948B-1728B52AA6E4}">
                  <adec:decorative xmlns:adec="http://schemas.microsoft.com/office/drawing/2017/decorative" val="1"/>
                </a:ext>
              </a:extLst>
            </p:cNvPr>
            <p:cNvSpPr txBox="1"/>
            <p:nvPr/>
          </p:nvSpPr>
          <p:spPr>
            <a:xfrm>
              <a:off x="540844" y="3253307"/>
              <a:ext cx="1056074"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Azure</a:t>
              </a:r>
              <a:br>
                <a:rPr kumimoji="0" lang="en-US" sz="1100" b="0" i="0" u="none" strike="noStrike" kern="1200" cap="none" spc="0" normalizeH="0" baseline="0" noProof="0">
                  <a:ln>
                    <a:noFill/>
                  </a:ln>
                  <a:solidFill>
                    <a:srgbClr val="000000"/>
                  </a:solidFill>
                  <a:effectLst/>
                  <a:uLnTx/>
                  <a:uFillTx/>
                  <a:latin typeface="Segoe UI Semibold"/>
                  <a:ea typeface="+mn-ea"/>
                  <a:cs typeface="+mn-cs"/>
                </a:rPr>
              </a:br>
              <a:r>
                <a:rPr kumimoji="0" lang="en-US" sz="1100" b="0" i="0" u="none" strike="noStrike" kern="1200" cap="none" spc="0" normalizeH="0" baseline="0" noProof="0">
                  <a:ln>
                    <a:noFill/>
                  </a:ln>
                  <a:solidFill>
                    <a:srgbClr val="000000"/>
                  </a:solidFill>
                  <a:effectLst/>
                  <a:uLnTx/>
                  <a:uFillTx/>
                  <a:latin typeface="Segoe UI Semibold"/>
                  <a:ea typeface="+mn-ea"/>
                  <a:cs typeface="+mn-cs"/>
                </a:rPr>
                <a:t>Bot Service Channel</a:t>
              </a:r>
            </a:p>
          </p:txBody>
        </p:sp>
        <p:sp>
          <p:nvSpPr>
            <p:cNvPr id="84" name="Rectangle: Rounded Corners 83">
              <a:extLst>
                <a:ext uri="{FF2B5EF4-FFF2-40B4-BE49-F238E27FC236}">
                  <a16:creationId xmlns:a16="http://schemas.microsoft.com/office/drawing/2014/main" id="{3E1F1771-9DC4-4BDB-E06A-87A23300F167}"/>
                </a:ext>
                <a:ext uri="{C183D7F6-B498-43B3-948B-1728B52AA6E4}">
                  <adec:decorative xmlns:adec="http://schemas.microsoft.com/office/drawing/2017/decorative" val="1"/>
                </a:ext>
              </a:extLst>
            </p:cNvPr>
            <p:cNvSpPr/>
            <p:nvPr/>
          </p:nvSpPr>
          <p:spPr bwMode="auto">
            <a:xfrm>
              <a:off x="478270" y="4231226"/>
              <a:ext cx="1191211" cy="1177377"/>
            </a:xfrm>
            <a:prstGeom prst="roundRect">
              <a:avLst>
                <a:gd name="adj" fmla="val 8587"/>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5501C79F-2D6A-C3FB-64BB-8A3556E29392}"/>
                </a:ext>
                <a:ext uri="{C183D7F6-B498-43B3-948B-1728B52AA6E4}">
                  <adec:decorative xmlns:adec="http://schemas.microsoft.com/office/drawing/2017/decorative" val="1"/>
                </a:ext>
              </a:extLst>
            </p:cNvPr>
            <p:cNvSpPr txBox="1"/>
            <p:nvPr/>
          </p:nvSpPr>
          <p:spPr>
            <a:xfrm>
              <a:off x="548314" y="4815915"/>
              <a:ext cx="1056074"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Microsoft Copilot Studio Test Chat</a:t>
              </a:r>
            </a:p>
          </p:txBody>
        </p:sp>
        <p:sp>
          <p:nvSpPr>
            <p:cNvPr id="86" name="TextBox 85">
              <a:extLst>
                <a:ext uri="{FF2B5EF4-FFF2-40B4-BE49-F238E27FC236}">
                  <a16:creationId xmlns:a16="http://schemas.microsoft.com/office/drawing/2014/main" id="{A5BC10E3-FCC2-EAC5-C12E-856898C3F216}"/>
                </a:ext>
                <a:ext uri="{C183D7F6-B498-43B3-948B-1728B52AA6E4}">
                  <adec:decorative xmlns:adec="http://schemas.microsoft.com/office/drawing/2017/decorative" val="1"/>
                </a:ext>
              </a:extLst>
            </p:cNvPr>
            <p:cNvSpPr txBox="1"/>
            <p:nvPr/>
          </p:nvSpPr>
          <p:spPr>
            <a:xfrm>
              <a:off x="468741" y="5491393"/>
              <a:ext cx="119121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Unpublished</a:t>
              </a:r>
            </a:p>
          </p:txBody>
        </p:sp>
        <p:sp>
          <p:nvSpPr>
            <p:cNvPr id="87" name="TextBox 86">
              <a:extLst>
                <a:ext uri="{FF2B5EF4-FFF2-40B4-BE49-F238E27FC236}">
                  <a16:creationId xmlns:a16="http://schemas.microsoft.com/office/drawing/2014/main" id="{63374B31-17C9-8FA8-1C03-04D704CDBC28}"/>
                </a:ext>
                <a:ext uri="{C183D7F6-B498-43B3-948B-1728B52AA6E4}">
                  <adec:decorative xmlns:adec="http://schemas.microsoft.com/office/drawing/2017/decorative" val="1"/>
                </a:ext>
              </a:extLst>
            </p:cNvPr>
            <p:cNvSpPr txBox="1"/>
            <p:nvPr/>
          </p:nvSpPr>
          <p:spPr>
            <a:xfrm>
              <a:off x="479465" y="2442628"/>
              <a:ext cx="119121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Published</a:t>
              </a:r>
            </a:p>
          </p:txBody>
        </p:sp>
        <p:cxnSp>
          <p:nvCxnSpPr>
            <p:cNvPr id="88" name="Connector: Elbow 87">
              <a:extLst>
                <a:ext uri="{FF2B5EF4-FFF2-40B4-BE49-F238E27FC236}">
                  <a16:creationId xmlns:a16="http://schemas.microsoft.com/office/drawing/2014/main" id="{71F3D766-D73A-503A-082F-77050A355BD7}"/>
                </a:ext>
                <a:ext uri="{C183D7F6-B498-43B3-948B-1728B52AA6E4}">
                  <adec:decorative xmlns:adec="http://schemas.microsoft.com/office/drawing/2017/decorative" val="1"/>
                </a:ext>
              </a:extLst>
            </p:cNvPr>
            <p:cNvCxnSpPr>
              <a:cxnSpLocks/>
            </p:cNvCxnSpPr>
            <p:nvPr/>
          </p:nvCxnSpPr>
          <p:spPr>
            <a:xfrm>
              <a:off x="1638763" y="4885707"/>
              <a:ext cx="3420466" cy="1492797"/>
            </a:xfrm>
            <a:prstGeom prst="bentConnector3">
              <a:avLst>
                <a:gd name="adj1" fmla="val 50000"/>
              </a:avLst>
            </a:prstGeom>
            <a:noFill/>
            <a:ln w="28575" cap="flat" cmpd="sng" algn="ctr">
              <a:solidFill>
                <a:srgbClr val="88CBFF"/>
              </a:solidFill>
              <a:prstDash val="sysDash"/>
              <a:headEnd type="none" w="lg" len="med"/>
              <a:tailEnd type="none"/>
            </a:ln>
            <a:effectLst/>
          </p:spPr>
        </p:cxnSp>
        <p:sp>
          <p:nvSpPr>
            <p:cNvPr id="89" name="LikeDislike_E8DF">
              <a:extLst>
                <a:ext uri="{FF2B5EF4-FFF2-40B4-BE49-F238E27FC236}">
                  <a16:creationId xmlns:a16="http://schemas.microsoft.com/office/drawing/2014/main" id="{AFA3E8B9-A97E-76E5-BB8B-2957043C3532}"/>
                </a:ext>
                <a:ext uri="{C183D7F6-B498-43B3-948B-1728B52AA6E4}">
                  <adec:decorative xmlns:adec="http://schemas.microsoft.com/office/drawing/2017/decorative" val="1"/>
                </a:ext>
              </a:extLst>
            </p:cNvPr>
            <p:cNvSpPr>
              <a:spLocks noChangeAspect="1" noEditPoints="1"/>
            </p:cNvSpPr>
            <p:nvPr/>
          </p:nvSpPr>
          <p:spPr bwMode="auto">
            <a:xfrm>
              <a:off x="2916374" y="4965310"/>
              <a:ext cx="369650" cy="365760"/>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CDA7A48-8A44-02C9-1879-C81DFF578873}"/>
                </a:ext>
                <a:ext uri="{C183D7F6-B498-43B3-948B-1728B52AA6E4}">
                  <adec:decorative xmlns:adec="http://schemas.microsoft.com/office/drawing/2017/decorative" val="1"/>
                </a:ext>
              </a:extLst>
            </p:cNvPr>
            <p:cNvSpPr txBox="1"/>
            <p:nvPr/>
          </p:nvSpPr>
          <p:spPr>
            <a:xfrm>
              <a:off x="5110486" y="5515652"/>
              <a:ext cx="125240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ptos" panose="02110004020202020204"/>
                  <a:ea typeface="+mn-ea"/>
                  <a:cs typeface="+mn-cs"/>
                </a:rPr>
                <a:t>State &amp; Feedback Stored &lt; 30 days</a:t>
              </a:r>
            </a:p>
          </p:txBody>
        </p:sp>
        <p:sp>
          <p:nvSpPr>
            <p:cNvPr id="94" name="TextBox 93">
              <a:extLst>
                <a:ext uri="{FF2B5EF4-FFF2-40B4-BE49-F238E27FC236}">
                  <a16:creationId xmlns:a16="http://schemas.microsoft.com/office/drawing/2014/main" id="{B32C46D6-5B3D-0ACD-7D02-8FA53436F4AE}"/>
                </a:ext>
                <a:ext uri="{C183D7F6-B498-43B3-948B-1728B52AA6E4}">
                  <adec:decorative xmlns:adec="http://schemas.microsoft.com/office/drawing/2017/decorative" val="1"/>
                </a:ext>
              </a:extLst>
            </p:cNvPr>
            <p:cNvSpPr txBox="1"/>
            <p:nvPr/>
          </p:nvSpPr>
          <p:spPr>
            <a:xfrm>
              <a:off x="8985876" y="5568337"/>
              <a:ext cx="12488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ptos" panose="02110004020202020204"/>
                  <a:ea typeface="+mn-ea"/>
                  <a:cs typeface="+mn-cs"/>
                </a:rPr>
                <a:t>No Customer Content</a:t>
              </a:r>
            </a:p>
          </p:txBody>
        </p:sp>
        <p:sp>
          <p:nvSpPr>
            <p:cNvPr id="95" name="Eye">
              <a:extLst>
                <a:ext uri="{FF2B5EF4-FFF2-40B4-BE49-F238E27FC236}">
                  <a16:creationId xmlns:a16="http://schemas.microsoft.com/office/drawing/2014/main" id="{D2271C2D-BB76-CC57-6606-ADA5490015CB}"/>
                </a:ext>
                <a:ext uri="{C183D7F6-B498-43B3-948B-1728B52AA6E4}">
                  <adec:decorative xmlns:adec="http://schemas.microsoft.com/office/drawing/2017/decorative" val="1"/>
                </a:ext>
              </a:extLst>
            </p:cNvPr>
            <p:cNvSpPr>
              <a:spLocks noChangeAspect="1" noEditPoints="1"/>
            </p:cNvSpPr>
            <p:nvPr/>
          </p:nvSpPr>
          <p:spPr bwMode="auto">
            <a:xfrm>
              <a:off x="5547257" y="5225892"/>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Eye">
              <a:extLst>
                <a:ext uri="{FF2B5EF4-FFF2-40B4-BE49-F238E27FC236}">
                  <a16:creationId xmlns:a16="http://schemas.microsoft.com/office/drawing/2014/main" id="{6E2431DD-9D27-6F03-58EA-FD984C0029FD}"/>
                </a:ext>
                <a:ext uri="{C183D7F6-B498-43B3-948B-1728B52AA6E4}">
                  <adec:decorative xmlns:adec="http://schemas.microsoft.com/office/drawing/2017/decorative" val="1"/>
                </a:ext>
              </a:extLst>
            </p:cNvPr>
            <p:cNvSpPr>
              <a:spLocks noChangeAspect="1" noEditPoints="1"/>
            </p:cNvSpPr>
            <p:nvPr/>
          </p:nvSpPr>
          <p:spPr bwMode="auto">
            <a:xfrm>
              <a:off x="9460485" y="5256375"/>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8" name="illegal">
              <a:extLst>
                <a:ext uri="{FF2B5EF4-FFF2-40B4-BE49-F238E27FC236}">
                  <a16:creationId xmlns:a16="http://schemas.microsoft.com/office/drawing/2014/main" id="{7EA6F675-88EE-F6B2-8A3A-5F7534AF1F9C}"/>
                </a:ext>
                <a:ext uri="{C183D7F6-B498-43B3-948B-1728B52AA6E4}">
                  <adec:decorative xmlns:adec="http://schemas.microsoft.com/office/drawing/2017/decorative" val="1"/>
                </a:ext>
              </a:extLst>
            </p:cNvPr>
            <p:cNvSpPr>
              <a:spLocks noChangeAspect="1" noEditPoints="1"/>
            </p:cNvSpPr>
            <p:nvPr/>
          </p:nvSpPr>
          <p:spPr bwMode="auto">
            <a:xfrm>
              <a:off x="9439568" y="5157383"/>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0" name="Rectangle: Rounded Corners 99">
              <a:extLst>
                <a:ext uri="{FF2B5EF4-FFF2-40B4-BE49-F238E27FC236}">
                  <a16:creationId xmlns:a16="http://schemas.microsoft.com/office/drawing/2014/main" id="{639A1419-BAEC-F8C5-6546-0D8C4F5E9607}"/>
                </a:ext>
                <a:ext uri="{C183D7F6-B498-43B3-948B-1728B52AA6E4}">
                  <adec:decorative xmlns:adec="http://schemas.microsoft.com/office/drawing/2017/decorative" val="1"/>
                </a:ext>
              </a:extLst>
            </p:cNvPr>
            <p:cNvSpPr/>
            <p:nvPr/>
          </p:nvSpPr>
          <p:spPr bwMode="auto">
            <a:xfrm>
              <a:off x="3930212" y="307770"/>
              <a:ext cx="3749158"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1" name="Cylinder 100">
              <a:extLst>
                <a:ext uri="{FF2B5EF4-FFF2-40B4-BE49-F238E27FC236}">
                  <a16:creationId xmlns:a16="http://schemas.microsoft.com/office/drawing/2014/main" id="{EE6BBB4A-77E9-4055-9962-39991BCF7A54}"/>
                </a:ext>
                <a:ext uri="{C183D7F6-B498-43B3-948B-1728B52AA6E4}">
                  <adec:decorative xmlns:adec="http://schemas.microsoft.com/office/drawing/2017/decorative" val="1"/>
                </a:ext>
              </a:extLst>
            </p:cNvPr>
            <p:cNvSpPr/>
            <p:nvPr/>
          </p:nvSpPr>
          <p:spPr bwMode="auto">
            <a:xfrm>
              <a:off x="9443885" y="541787"/>
              <a:ext cx="1074222" cy="925080"/>
            </a:xfrm>
            <a:prstGeom prst="can">
              <a:avLst>
                <a:gd name="adj" fmla="val 13359"/>
              </a:avLst>
            </a:prstGeom>
            <a:solidFill>
              <a:schemeClr val="tx2">
                <a:lumMod val="60000"/>
                <a:lumOff val="40000"/>
                <a:alpha val="72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2" name="Cylinder 101">
              <a:extLst>
                <a:ext uri="{FF2B5EF4-FFF2-40B4-BE49-F238E27FC236}">
                  <a16:creationId xmlns:a16="http://schemas.microsoft.com/office/drawing/2014/main" id="{5FC3232A-C90A-D277-4646-9380647CCF5F}"/>
                </a:ext>
                <a:ext uri="{C183D7F6-B498-43B3-948B-1728B52AA6E4}">
                  <adec:decorative xmlns:adec="http://schemas.microsoft.com/office/drawing/2017/decorative" val="1"/>
                </a:ext>
              </a:extLst>
            </p:cNvPr>
            <p:cNvSpPr/>
            <p:nvPr/>
          </p:nvSpPr>
          <p:spPr bwMode="auto">
            <a:xfrm>
              <a:off x="10638286" y="541787"/>
              <a:ext cx="1074222" cy="925080"/>
            </a:xfrm>
            <a:prstGeom prst="can">
              <a:avLst>
                <a:gd name="adj" fmla="val 13359"/>
              </a:avLst>
            </a:prstGeom>
            <a:solidFill>
              <a:schemeClr val="tx2">
                <a:lumMod val="60000"/>
                <a:lumOff val="40000"/>
                <a:alpha val="72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485BEC62-9374-1897-411C-CA00B6A4B62E}"/>
                </a:ext>
                <a:ext uri="{C183D7F6-B498-43B3-948B-1728B52AA6E4}">
                  <adec:decorative xmlns:adec="http://schemas.microsoft.com/office/drawing/2017/decorative" val="1"/>
                </a:ext>
              </a:extLst>
            </p:cNvPr>
            <p:cNvSpPr txBox="1"/>
            <p:nvPr/>
          </p:nvSpPr>
          <p:spPr>
            <a:xfrm>
              <a:off x="9333615" y="1160553"/>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Dataverse</a:t>
              </a:r>
            </a:p>
          </p:txBody>
        </p:sp>
        <p:sp>
          <p:nvSpPr>
            <p:cNvPr id="112" name="TextBox 111">
              <a:extLst>
                <a:ext uri="{FF2B5EF4-FFF2-40B4-BE49-F238E27FC236}">
                  <a16:creationId xmlns:a16="http://schemas.microsoft.com/office/drawing/2014/main" id="{42B0008D-8538-1801-BF00-1C590C22E1DB}"/>
                </a:ext>
                <a:ext uri="{C183D7F6-B498-43B3-948B-1728B52AA6E4}">
                  <adec:decorative xmlns:adec="http://schemas.microsoft.com/office/drawing/2017/decorative" val="1"/>
                </a:ext>
              </a:extLst>
            </p:cNvPr>
            <p:cNvSpPr txBox="1"/>
            <p:nvPr/>
          </p:nvSpPr>
          <p:spPr>
            <a:xfrm>
              <a:off x="10539783" y="107548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Customer</a:t>
              </a:r>
              <a:br>
                <a:rPr kumimoji="0" lang="en-US" sz="1050" b="0" i="0" u="none" strike="noStrike" kern="0" cap="none" spc="0" normalizeH="0" baseline="0" noProof="0">
                  <a:ln>
                    <a:noFill/>
                  </a:ln>
                  <a:solidFill>
                    <a:srgbClr val="000000"/>
                  </a:solidFill>
                  <a:effectLst/>
                  <a:uLnTx/>
                  <a:uFillTx/>
                  <a:latin typeface="Segoe UI"/>
                  <a:ea typeface="+mn-ea"/>
                  <a:cs typeface="+mn-cs"/>
                </a:rPr>
              </a:br>
              <a:r>
                <a:rPr kumimoji="0" lang="en-US" sz="1050" b="0" i="0" u="none" strike="noStrike" kern="0" cap="none" spc="0" normalizeH="0" baseline="0" noProof="0">
                  <a:ln>
                    <a:noFill/>
                  </a:ln>
                  <a:solidFill>
                    <a:srgbClr val="000000"/>
                  </a:solidFill>
                  <a:effectLst/>
                  <a:uLnTx/>
                  <a:uFillTx/>
                  <a:latin typeface="Segoe UI"/>
                  <a:ea typeface="+mn-ea"/>
                  <a:cs typeface="+mn-cs"/>
                </a:rPr>
                <a:t>App Insights</a:t>
              </a:r>
            </a:p>
          </p:txBody>
        </p:sp>
        <p:sp>
          <p:nvSpPr>
            <p:cNvPr id="118" name="TextBox 117">
              <a:extLst>
                <a:ext uri="{FF2B5EF4-FFF2-40B4-BE49-F238E27FC236}">
                  <a16:creationId xmlns:a16="http://schemas.microsoft.com/office/drawing/2014/main" id="{8E20BE8E-BFD2-72B1-DF3B-F1B1A578C4ED}"/>
                </a:ext>
                <a:ext uri="{C183D7F6-B498-43B3-948B-1728B52AA6E4}">
                  <adec:decorative xmlns:adec="http://schemas.microsoft.com/office/drawing/2017/decorative" val="1"/>
                </a:ext>
              </a:extLst>
            </p:cNvPr>
            <p:cNvSpPr txBox="1"/>
            <p:nvPr/>
          </p:nvSpPr>
          <p:spPr>
            <a:xfrm>
              <a:off x="4697302" y="357121"/>
              <a:ext cx="225742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Search Providers</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9" name="Rectangle: Rounded Corners 118">
              <a:extLst>
                <a:ext uri="{FF2B5EF4-FFF2-40B4-BE49-F238E27FC236}">
                  <a16:creationId xmlns:a16="http://schemas.microsoft.com/office/drawing/2014/main" id="{7D09AD24-5C46-2F18-4C78-15D741270E6B}"/>
                </a:ext>
                <a:ext uri="{C183D7F6-B498-43B3-948B-1728B52AA6E4}">
                  <adec:decorative xmlns:adec="http://schemas.microsoft.com/office/drawing/2017/decorative" val="1"/>
                </a:ext>
              </a:extLst>
            </p:cNvPr>
            <p:cNvSpPr/>
            <p:nvPr/>
          </p:nvSpPr>
          <p:spPr bwMode="auto">
            <a:xfrm>
              <a:off x="4026253" y="636206"/>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0" name="Rectangle: Rounded Corners 119">
              <a:extLst>
                <a:ext uri="{FF2B5EF4-FFF2-40B4-BE49-F238E27FC236}">
                  <a16:creationId xmlns:a16="http://schemas.microsoft.com/office/drawing/2014/main" id="{1BEC9DF6-4371-12DA-F947-13AFC12DD4FB}"/>
                </a:ext>
                <a:ext uri="{C183D7F6-B498-43B3-948B-1728B52AA6E4}">
                  <adec:decorative xmlns:adec="http://schemas.microsoft.com/office/drawing/2017/decorative" val="1"/>
                </a:ext>
              </a:extLst>
            </p:cNvPr>
            <p:cNvSpPr/>
            <p:nvPr/>
          </p:nvSpPr>
          <p:spPr bwMode="auto">
            <a:xfrm>
              <a:off x="5248693" y="631599"/>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1" name="Rectangle: Rounded Corners 120">
              <a:extLst>
                <a:ext uri="{FF2B5EF4-FFF2-40B4-BE49-F238E27FC236}">
                  <a16:creationId xmlns:a16="http://schemas.microsoft.com/office/drawing/2014/main" id="{791F3ACF-3826-60CF-F614-33A515F3C880}"/>
                </a:ext>
                <a:ext uri="{C183D7F6-B498-43B3-948B-1728B52AA6E4}">
                  <adec:decorative xmlns:adec="http://schemas.microsoft.com/office/drawing/2017/decorative" val="1"/>
                </a:ext>
              </a:extLst>
            </p:cNvPr>
            <p:cNvSpPr/>
            <p:nvPr/>
          </p:nvSpPr>
          <p:spPr bwMode="auto">
            <a:xfrm>
              <a:off x="2618007" y="401863"/>
              <a:ext cx="1121709" cy="1032576"/>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DAC11010-E643-E5BA-2360-689B84ECFD23}"/>
                </a:ext>
                <a:ext uri="{C183D7F6-B498-43B3-948B-1728B52AA6E4}">
                  <adec:decorative xmlns:adec="http://schemas.microsoft.com/office/drawing/2017/decorative" val="1"/>
                </a:ext>
              </a:extLst>
            </p:cNvPr>
            <p:cNvSpPr/>
            <p:nvPr/>
          </p:nvSpPr>
          <p:spPr bwMode="auto">
            <a:xfrm>
              <a:off x="6464874" y="614327"/>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5" name="Rectangle: Rounded Corners 124">
              <a:extLst>
                <a:ext uri="{FF2B5EF4-FFF2-40B4-BE49-F238E27FC236}">
                  <a16:creationId xmlns:a16="http://schemas.microsoft.com/office/drawing/2014/main" id="{97047077-AF91-FD5F-F14F-709DBC92680E}"/>
                </a:ext>
                <a:ext uri="{C183D7F6-B498-43B3-948B-1728B52AA6E4}">
                  <adec:decorative xmlns:adec="http://schemas.microsoft.com/office/drawing/2017/decorative" val="1"/>
                </a:ext>
              </a:extLst>
            </p:cNvPr>
            <p:cNvSpPr/>
            <p:nvPr/>
          </p:nvSpPr>
          <p:spPr bwMode="auto">
            <a:xfrm>
              <a:off x="7858074" y="401863"/>
              <a:ext cx="1121709" cy="1032576"/>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6" name="Rectangle 125">
              <a:extLst>
                <a:ext uri="{FF2B5EF4-FFF2-40B4-BE49-F238E27FC236}">
                  <a16:creationId xmlns:a16="http://schemas.microsoft.com/office/drawing/2014/main" id="{89A520E4-3E58-1973-AE26-9B9CEFF08B17}"/>
                </a:ext>
                <a:ext uri="{C183D7F6-B498-43B3-948B-1728B52AA6E4}">
                  <adec:decorative xmlns:adec="http://schemas.microsoft.com/office/drawing/2017/decorative" val="1"/>
                </a:ext>
              </a:extLst>
            </p:cNvPr>
            <p:cNvSpPr/>
            <p:nvPr/>
          </p:nvSpPr>
          <p:spPr bwMode="auto">
            <a:xfrm>
              <a:off x="2939159" y="1466949"/>
              <a:ext cx="183758" cy="36712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D2DD8465-3918-7F11-8C9F-B4D38BC691EB}"/>
                </a:ext>
                <a:ext uri="{C183D7F6-B498-43B3-948B-1728B52AA6E4}">
                  <adec:decorative xmlns:adec="http://schemas.microsoft.com/office/drawing/2017/decorative" val="1"/>
                </a:ext>
              </a:extLst>
            </p:cNvPr>
            <p:cNvSpPr/>
            <p:nvPr/>
          </p:nvSpPr>
          <p:spPr bwMode="auto">
            <a:xfrm>
              <a:off x="5721050" y="1498906"/>
              <a:ext cx="188064" cy="33014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29" name="Straight Arrow Connector 128">
              <a:extLst>
                <a:ext uri="{FF2B5EF4-FFF2-40B4-BE49-F238E27FC236}">
                  <a16:creationId xmlns:a16="http://schemas.microsoft.com/office/drawing/2014/main" id="{B39A9056-0661-299C-85C8-E571D21B0FE1}"/>
                </a:ext>
                <a:ext uri="{C183D7F6-B498-43B3-948B-1728B52AA6E4}">
                  <adec:decorative xmlns:adec="http://schemas.microsoft.com/office/drawing/2017/decorative" val="1"/>
                </a:ext>
              </a:extLst>
            </p:cNvPr>
            <p:cNvCxnSpPr>
              <a:cxnSpLocks/>
            </p:cNvCxnSpPr>
            <p:nvPr/>
          </p:nvCxnSpPr>
          <p:spPr>
            <a:xfrm flipV="1">
              <a:off x="3027788" y="1416527"/>
              <a:ext cx="0" cy="1074882"/>
            </a:xfrm>
            <a:prstGeom prst="straightConnector1">
              <a:avLst/>
            </a:prstGeom>
            <a:noFill/>
            <a:ln w="28575" cap="flat" cmpd="sng" algn="ctr">
              <a:solidFill>
                <a:srgbClr val="88CBFF"/>
              </a:solidFill>
              <a:prstDash val="solid"/>
              <a:headEnd type="none" w="lg" len="med"/>
              <a:tailEnd type="triangle"/>
            </a:ln>
            <a:effectLst/>
          </p:spPr>
        </p:cxnSp>
        <p:cxnSp>
          <p:nvCxnSpPr>
            <p:cNvPr id="130" name="Straight Arrow Connector 129">
              <a:extLst>
                <a:ext uri="{FF2B5EF4-FFF2-40B4-BE49-F238E27FC236}">
                  <a16:creationId xmlns:a16="http://schemas.microsoft.com/office/drawing/2014/main" id="{AA11B6B2-1969-11C9-BFA9-6C094EDB5509}"/>
                </a:ext>
                <a:ext uri="{C183D7F6-B498-43B3-948B-1728B52AA6E4}">
                  <adec:decorative xmlns:adec="http://schemas.microsoft.com/office/drawing/2017/decorative" val="1"/>
                </a:ext>
              </a:extLst>
            </p:cNvPr>
            <p:cNvCxnSpPr>
              <a:cxnSpLocks/>
              <a:endCxn id="127" idx="0"/>
            </p:cNvCxnSpPr>
            <p:nvPr/>
          </p:nvCxnSpPr>
          <p:spPr>
            <a:xfrm flipV="1">
              <a:off x="5815082" y="1498906"/>
              <a:ext cx="0" cy="1027902"/>
            </a:xfrm>
            <a:prstGeom prst="straightConnector1">
              <a:avLst/>
            </a:prstGeom>
            <a:noFill/>
            <a:ln w="28575" cap="flat" cmpd="sng" algn="ctr">
              <a:solidFill>
                <a:srgbClr val="88CBFF"/>
              </a:solidFill>
              <a:prstDash val="solid"/>
              <a:headEnd type="none" w="lg" len="med"/>
              <a:tailEnd type="triangle"/>
            </a:ln>
            <a:effectLst/>
          </p:spPr>
        </p:cxnSp>
        <p:sp>
          <p:nvSpPr>
            <p:cNvPr id="131" name="Rectangle 130">
              <a:extLst>
                <a:ext uri="{FF2B5EF4-FFF2-40B4-BE49-F238E27FC236}">
                  <a16:creationId xmlns:a16="http://schemas.microsoft.com/office/drawing/2014/main" id="{7CFE1473-91E1-8E22-908C-045346A07D5E}"/>
                </a:ext>
                <a:ext uri="{C183D7F6-B498-43B3-948B-1728B52AA6E4}">
                  <adec:decorative xmlns:adec="http://schemas.microsoft.com/office/drawing/2017/decorative" val="1"/>
                </a:ext>
              </a:extLst>
            </p:cNvPr>
            <p:cNvSpPr/>
            <p:nvPr/>
          </p:nvSpPr>
          <p:spPr bwMode="auto">
            <a:xfrm>
              <a:off x="8331177" y="1466949"/>
              <a:ext cx="183758" cy="356307"/>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3" name="Connector: Elbow 132">
              <a:extLst>
                <a:ext uri="{FF2B5EF4-FFF2-40B4-BE49-F238E27FC236}">
                  <a16:creationId xmlns:a16="http://schemas.microsoft.com/office/drawing/2014/main" id="{6C4825F9-2C51-DCCC-5BCD-2EFDD7BCECD4}"/>
                </a:ext>
                <a:ext uri="{C183D7F6-B498-43B3-948B-1728B52AA6E4}">
                  <adec:decorative xmlns:adec="http://schemas.microsoft.com/office/drawing/2017/decorative" val="1"/>
                </a:ext>
              </a:extLst>
            </p:cNvPr>
            <p:cNvCxnSpPr>
              <a:cxnSpLocks/>
              <a:stCxn id="1127" idx="0"/>
              <a:endCxn id="125" idx="2"/>
            </p:cNvCxnSpPr>
            <p:nvPr/>
          </p:nvCxnSpPr>
          <p:spPr>
            <a:xfrm rot="5400000" flipH="1" flipV="1">
              <a:off x="7207131" y="1322540"/>
              <a:ext cx="1099898" cy="1323697"/>
            </a:xfrm>
            <a:prstGeom prst="bentConnector3">
              <a:avLst>
                <a:gd name="adj1" fmla="val 49208"/>
              </a:avLst>
            </a:prstGeom>
            <a:noFill/>
            <a:ln w="28575" cap="flat" cmpd="sng" algn="ctr">
              <a:solidFill>
                <a:srgbClr val="88CBFF"/>
              </a:solidFill>
              <a:prstDash val="solid"/>
              <a:headEnd type="none" w="lg" len="med"/>
              <a:tailEnd type="triangle"/>
            </a:ln>
            <a:effectLst/>
          </p:spPr>
        </p:cxnSp>
        <p:sp>
          <p:nvSpPr>
            <p:cNvPr id="134" name="Rectangle 133">
              <a:extLst>
                <a:ext uri="{FF2B5EF4-FFF2-40B4-BE49-F238E27FC236}">
                  <a16:creationId xmlns:a16="http://schemas.microsoft.com/office/drawing/2014/main" id="{F97F8A5F-ADF5-9F83-02AA-EC42EE3F1773}"/>
                </a:ext>
                <a:ext uri="{C183D7F6-B498-43B3-948B-1728B52AA6E4}">
                  <adec:decorative xmlns:adec="http://schemas.microsoft.com/office/drawing/2017/decorative" val="1"/>
                </a:ext>
              </a:extLst>
            </p:cNvPr>
            <p:cNvSpPr/>
            <p:nvPr/>
          </p:nvSpPr>
          <p:spPr bwMode="auto">
            <a:xfrm>
              <a:off x="11089085" y="1466949"/>
              <a:ext cx="183758" cy="30444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5" name="Connector: Elbow 134">
              <a:extLst>
                <a:ext uri="{FF2B5EF4-FFF2-40B4-BE49-F238E27FC236}">
                  <a16:creationId xmlns:a16="http://schemas.microsoft.com/office/drawing/2014/main" id="{A5959508-5787-9C2C-BCC8-C67B19A1D957}"/>
                </a:ext>
                <a:ext uri="{C183D7F6-B498-43B3-948B-1728B52AA6E4}">
                  <adec:decorative xmlns:adec="http://schemas.microsoft.com/office/drawing/2017/decorative" val="1"/>
                </a:ext>
              </a:extLst>
            </p:cNvPr>
            <p:cNvCxnSpPr>
              <a:cxnSpLocks/>
              <a:stCxn id="1130" idx="0"/>
              <a:endCxn id="102" idx="3"/>
            </p:cNvCxnSpPr>
            <p:nvPr/>
          </p:nvCxnSpPr>
          <p:spPr>
            <a:xfrm rot="5400000" flipH="1" flipV="1">
              <a:off x="10533402" y="1892343"/>
              <a:ext cx="1067470" cy="216519"/>
            </a:xfrm>
            <a:prstGeom prst="bentConnector3">
              <a:avLst>
                <a:gd name="adj1" fmla="val 47552"/>
              </a:avLst>
            </a:prstGeom>
            <a:noFill/>
            <a:ln w="28575" cap="flat" cmpd="sng" algn="ctr">
              <a:solidFill>
                <a:srgbClr val="88CBFF"/>
              </a:solidFill>
              <a:prstDash val="solid"/>
              <a:headEnd type="none" w="lg" len="med"/>
              <a:tailEnd type="triangle"/>
            </a:ln>
            <a:effectLst/>
          </p:spPr>
        </p:cxnSp>
        <p:sp>
          <p:nvSpPr>
            <p:cNvPr id="136" name="Rectangle 135">
              <a:extLst>
                <a:ext uri="{FF2B5EF4-FFF2-40B4-BE49-F238E27FC236}">
                  <a16:creationId xmlns:a16="http://schemas.microsoft.com/office/drawing/2014/main" id="{2FD84F68-9484-1D4E-5031-DA728016AB58}"/>
                </a:ext>
                <a:ext uri="{C183D7F6-B498-43B3-948B-1728B52AA6E4}">
                  <adec:decorative xmlns:adec="http://schemas.microsoft.com/office/drawing/2017/decorative" val="1"/>
                </a:ext>
              </a:extLst>
            </p:cNvPr>
            <p:cNvSpPr/>
            <p:nvPr/>
          </p:nvSpPr>
          <p:spPr bwMode="auto">
            <a:xfrm>
              <a:off x="4427249" y="4519749"/>
              <a:ext cx="183758" cy="458437"/>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5599C2A9-F8C3-3F1A-1829-B1CE32E7698F}"/>
                </a:ext>
                <a:ext uri="{C183D7F6-B498-43B3-948B-1728B52AA6E4}">
                  <adec:decorative xmlns:adec="http://schemas.microsoft.com/office/drawing/2017/decorative" val="1"/>
                </a:ext>
              </a:extLst>
            </p:cNvPr>
            <p:cNvCxnSpPr>
              <a:cxnSpLocks/>
              <a:stCxn id="1124" idx="2"/>
              <a:endCxn id="1172" idx="1"/>
            </p:cNvCxnSpPr>
            <p:nvPr/>
          </p:nvCxnSpPr>
          <p:spPr>
            <a:xfrm>
              <a:off x="4519468" y="3887464"/>
              <a:ext cx="3808" cy="1100031"/>
            </a:xfrm>
            <a:prstGeom prst="straightConnector1">
              <a:avLst/>
            </a:prstGeom>
            <a:noFill/>
            <a:ln w="28575" cap="flat" cmpd="sng" algn="ctr">
              <a:solidFill>
                <a:srgbClr val="88CBFF"/>
              </a:solidFill>
              <a:prstDash val="solid"/>
              <a:headEnd type="none" w="lg" len="med"/>
              <a:tailEnd type="triangle"/>
            </a:ln>
            <a:effectLst/>
          </p:spPr>
        </p:cxnSp>
        <p:sp>
          <p:nvSpPr>
            <p:cNvPr id="139" name="Rectangle 138">
              <a:extLst>
                <a:ext uri="{FF2B5EF4-FFF2-40B4-BE49-F238E27FC236}">
                  <a16:creationId xmlns:a16="http://schemas.microsoft.com/office/drawing/2014/main" id="{FBAB7EDF-B4B6-93D2-EB4B-629F525E7DC5}"/>
                </a:ext>
                <a:ext uri="{C183D7F6-B498-43B3-948B-1728B52AA6E4}">
                  <adec:decorative xmlns:adec="http://schemas.microsoft.com/office/drawing/2017/decorative" val="1"/>
                </a:ext>
              </a:extLst>
            </p:cNvPr>
            <p:cNvSpPr/>
            <p:nvPr/>
          </p:nvSpPr>
          <p:spPr bwMode="auto">
            <a:xfrm>
              <a:off x="6814267" y="4565829"/>
              <a:ext cx="175633" cy="40373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1AB9A5E3-50CB-BD3B-0159-4A2889715C56}"/>
                </a:ext>
                <a:ext uri="{C183D7F6-B498-43B3-948B-1728B52AA6E4}">
                  <adec:decorative xmlns:adec="http://schemas.microsoft.com/office/drawing/2017/decorative" val="1"/>
                </a:ext>
              </a:extLst>
            </p:cNvPr>
            <p:cNvSpPr/>
            <p:nvPr/>
          </p:nvSpPr>
          <p:spPr bwMode="auto">
            <a:xfrm>
              <a:off x="8454687" y="4565479"/>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C6EFD26E-98BE-971F-46AA-1A27E8CFE120}"/>
                </a:ext>
                <a:ext uri="{C183D7F6-B498-43B3-948B-1728B52AA6E4}">
                  <adec:decorative xmlns:adec="http://schemas.microsoft.com/office/drawing/2017/decorative" val="1"/>
                </a:ext>
              </a:extLst>
            </p:cNvPr>
            <p:cNvSpPr/>
            <p:nvPr/>
          </p:nvSpPr>
          <p:spPr bwMode="auto">
            <a:xfrm>
              <a:off x="10584770" y="4554929"/>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9F0043AA-643B-D6F7-C4C8-75F3183005F4}"/>
                </a:ext>
                <a:ext uri="{C183D7F6-B498-43B3-948B-1728B52AA6E4}">
                  <adec:decorative xmlns:adec="http://schemas.microsoft.com/office/drawing/2017/decorative" val="1"/>
                </a:ext>
              </a:extLst>
            </p:cNvPr>
            <p:cNvCxnSpPr>
              <a:cxnSpLocks/>
              <a:endCxn id="139" idx="2"/>
            </p:cNvCxnSpPr>
            <p:nvPr/>
          </p:nvCxnSpPr>
          <p:spPr>
            <a:xfrm>
              <a:off x="6902084" y="4041913"/>
              <a:ext cx="0" cy="927652"/>
            </a:xfrm>
            <a:prstGeom prst="straightConnector1">
              <a:avLst/>
            </a:prstGeom>
            <a:noFill/>
            <a:ln w="28575" cap="flat" cmpd="sng" algn="ctr">
              <a:solidFill>
                <a:srgbClr val="88CBFF"/>
              </a:solidFill>
              <a:prstDash val="solid"/>
              <a:headEnd type="none" w="lg" len="med"/>
              <a:tailEnd type="triangle"/>
            </a:ln>
            <a:effectLst/>
          </p:spPr>
        </p:cxnSp>
        <p:cxnSp>
          <p:nvCxnSpPr>
            <p:cNvPr id="148" name="Straight Arrow Connector 147">
              <a:extLst>
                <a:ext uri="{FF2B5EF4-FFF2-40B4-BE49-F238E27FC236}">
                  <a16:creationId xmlns:a16="http://schemas.microsoft.com/office/drawing/2014/main" id="{A9D3F170-D1AF-101E-8998-65CB74B07098}"/>
                </a:ext>
                <a:ext uri="{C183D7F6-B498-43B3-948B-1728B52AA6E4}">
                  <adec:decorative xmlns:adec="http://schemas.microsoft.com/office/drawing/2017/decorative" val="1"/>
                </a:ext>
              </a:extLst>
            </p:cNvPr>
            <p:cNvCxnSpPr>
              <a:cxnSpLocks/>
              <a:endCxn id="23" idx="1"/>
            </p:cNvCxnSpPr>
            <p:nvPr/>
          </p:nvCxnSpPr>
          <p:spPr>
            <a:xfrm>
              <a:off x="8543977" y="4035287"/>
              <a:ext cx="0" cy="959407"/>
            </a:xfrm>
            <a:prstGeom prst="straightConnector1">
              <a:avLst/>
            </a:prstGeom>
            <a:noFill/>
            <a:ln w="28575" cap="flat" cmpd="sng" algn="ctr">
              <a:solidFill>
                <a:srgbClr val="88CBFF"/>
              </a:solidFill>
              <a:prstDash val="solid"/>
              <a:headEnd type="none" w="lg" len="med"/>
              <a:tailEnd type="triangle"/>
            </a:ln>
            <a:effectLst/>
          </p:spPr>
        </p:cxnSp>
        <p:cxnSp>
          <p:nvCxnSpPr>
            <p:cNvPr id="149" name="Straight Arrow Connector 148">
              <a:extLst>
                <a:ext uri="{FF2B5EF4-FFF2-40B4-BE49-F238E27FC236}">
                  <a16:creationId xmlns:a16="http://schemas.microsoft.com/office/drawing/2014/main" id="{DD323DD2-7388-9D97-78AA-469A9CF62FEB}"/>
                </a:ext>
                <a:ext uri="{C183D7F6-B498-43B3-948B-1728B52AA6E4}">
                  <adec:decorative xmlns:adec="http://schemas.microsoft.com/office/drawing/2017/decorative" val="1"/>
                </a:ext>
              </a:extLst>
            </p:cNvPr>
            <p:cNvCxnSpPr>
              <a:cxnSpLocks/>
              <a:endCxn id="72" idx="1"/>
            </p:cNvCxnSpPr>
            <p:nvPr/>
          </p:nvCxnSpPr>
          <p:spPr>
            <a:xfrm>
              <a:off x="10676649" y="4022035"/>
              <a:ext cx="0" cy="956152"/>
            </a:xfrm>
            <a:prstGeom prst="straightConnector1">
              <a:avLst/>
            </a:prstGeom>
            <a:noFill/>
            <a:ln w="28575" cap="flat" cmpd="sng" algn="ctr">
              <a:solidFill>
                <a:srgbClr val="88CBFF"/>
              </a:solidFill>
              <a:prstDash val="solid"/>
              <a:headEnd type="none" w="lg" len="med"/>
              <a:tailEnd type="triangle"/>
            </a:ln>
            <a:effectLst/>
          </p:spPr>
        </p:cxnSp>
        <p:sp>
          <p:nvSpPr>
            <p:cNvPr id="153" name="Rectangle 152">
              <a:extLst>
                <a:ext uri="{FF2B5EF4-FFF2-40B4-BE49-F238E27FC236}">
                  <a16:creationId xmlns:a16="http://schemas.microsoft.com/office/drawing/2014/main" id="{0FFA57D7-D396-8155-6E0B-508D754E6617}"/>
                </a:ext>
                <a:ext uri="{C183D7F6-B498-43B3-948B-1728B52AA6E4}">
                  <adec:decorative xmlns:adec="http://schemas.microsoft.com/office/drawing/2017/decorative" val="1"/>
                </a:ext>
              </a:extLst>
            </p:cNvPr>
            <p:cNvSpPr/>
            <p:nvPr/>
          </p:nvSpPr>
          <p:spPr bwMode="auto">
            <a:xfrm>
              <a:off x="6800883" y="6077643"/>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54" name="Straight Arrow Connector 153">
              <a:extLst>
                <a:ext uri="{FF2B5EF4-FFF2-40B4-BE49-F238E27FC236}">
                  <a16:creationId xmlns:a16="http://schemas.microsoft.com/office/drawing/2014/main" id="{523BBC58-F13C-00AD-742D-1E6936E5B9EF}"/>
                </a:ext>
                <a:ext uri="{C183D7F6-B498-43B3-948B-1728B52AA6E4}">
                  <adec:decorative xmlns:adec="http://schemas.microsoft.com/office/drawing/2017/decorative" val="1"/>
                </a:ext>
              </a:extLst>
            </p:cNvPr>
            <p:cNvCxnSpPr>
              <a:cxnSpLocks/>
            </p:cNvCxnSpPr>
            <p:nvPr/>
          </p:nvCxnSpPr>
          <p:spPr>
            <a:xfrm flipV="1">
              <a:off x="6901843" y="6067255"/>
              <a:ext cx="0" cy="318073"/>
            </a:xfrm>
            <a:prstGeom prst="straightConnector1">
              <a:avLst/>
            </a:prstGeom>
            <a:noFill/>
            <a:ln w="28575" cap="flat" cmpd="sng" algn="ctr">
              <a:solidFill>
                <a:srgbClr val="88CBFF"/>
              </a:solidFill>
              <a:prstDash val="sysDash"/>
              <a:headEnd type="none" w="lg" len="med"/>
              <a:tailEnd type="triangle"/>
            </a:ln>
            <a:effectLst/>
          </p:spPr>
        </p:cxnSp>
        <p:cxnSp>
          <p:nvCxnSpPr>
            <p:cNvPr id="155" name="Straight Connector 154">
              <a:extLst>
                <a:ext uri="{FF2B5EF4-FFF2-40B4-BE49-F238E27FC236}">
                  <a16:creationId xmlns:a16="http://schemas.microsoft.com/office/drawing/2014/main" id="{A36512DE-9B71-9776-5B23-F70BA33CB86C}"/>
                </a:ext>
                <a:ext uri="{C183D7F6-B498-43B3-948B-1728B52AA6E4}">
                  <adec:decorative xmlns:adec="http://schemas.microsoft.com/office/drawing/2017/decorative" val="1"/>
                </a:ext>
              </a:extLst>
            </p:cNvPr>
            <p:cNvCxnSpPr>
              <a:cxnSpLocks/>
            </p:cNvCxnSpPr>
            <p:nvPr/>
          </p:nvCxnSpPr>
          <p:spPr>
            <a:xfrm>
              <a:off x="5059229" y="6378504"/>
              <a:ext cx="1838793" cy="0"/>
            </a:xfrm>
            <a:prstGeom prst="line">
              <a:avLst/>
            </a:prstGeom>
            <a:noFill/>
            <a:ln w="28575" cap="flat" cmpd="sng" algn="ctr">
              <a:solidFill>
                <a:srgbClr val="4CCBED"/>
              </a:solidFill>
              <a:prstDash val="sysDash"/>
              <a:headEnd type="none" w="lg" len="med"/>
              <a:tailEnd type="none"/>
            </a:ln>
            <a:effectLst/>
          </p:spPr>
        </p:cxnSp>
        <p:sp>
          <p:nvSpPr>
            <p:cNvPr id="156" name="Rectangle 155">
              <a:extLst>
                <a:ext uri="{FF2B5EF4-FFF2-40B4-BE49-F238E27FC236}">
                  <a16:creationId xmlns:a16="http://schemas.microsoft.com/office/drawing/2014/main" id="{E84D1E6C-FEA5-CE0E-78AF-886611599C57}"/>
                </a:ext>
                <a:ext uri="{C183D7F6-B498-43B3-948B-1728B52AA6E4}">
                  <adec:decorative xmlns:adec="http://schemas.microsoft.com/office/drawing/2017/decorative" val="1"/>
                </a:ext>
              </a:extLst>
            </p:cNvPr>
            <p:cNvSpPr/>
            <p:nvPr/>
          </p:nvSpPr>
          <p:spPr bwMode="auto">
            <a:xfrm>
              <a:off x="3211421" y="1451431"/>
              <a:ext cx="194759" cy="2138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A490825E-3315-7688-9BBC-51905861CB14}"/>
                </a:ext>
                <a:ext uri="{C183D7F6-B498-43B3-948B-1728B52AA6E4}">
                  <adec:decorative xmlns:adec="http://schemas.microsoft.com/office/drawing/2017/decorative" val="1"/>
                </a:ext>
              </a:extLst>
            </p:cNvPr>
            <p:cNvCxnSpPr>
              <a:cxnSpLocks/>
            </p:cNvCxnSpPr>
            <p:nvPr/>
          </p:nvCxnSpPr>
          <p:spPr>
            <a:xfrm flipH="1" flipV="1">
              <a:off x="3300050" y="1422877"/>
              <a:ext cx="1" cy="303750"/>
            </a:xfrm>
            <a:prstGeom prst="straightConnector1">
              <a:avLst/>
            </a:prstGeom>
            <a:noFill/>
            <a:ln w="28575" cap="flat" cmpd="sng" algn="ctr">
              <a:solidFill>
                <a:srgbClr val="88CBFF"/>
              </a:solidFill>
              <a:prstDash val="solid"/>
              <a:headEnd type="none" w="lg" len="med"/>
              <a:tailEnd type="triangle"/>
            </a:ln>
            <a:effectLst/>
          </p:spPr>
        </p:cxnSp>
        <p:sp>
          <p:nvSpPr>
            <p:cNvPr id="158" name="TextBox 157">
              <a:extLst>
                <a:ext uri="{FF2B5EF4-FFF2-40B4-BE49-F238E27FC236}">
                  <a16:creationId xmlns:a16="http://schemas.microsoft.com/office/drawing/2014/main" id="{5B4C28D2-BF88-6C60-AE86-A580C95DA5E6}"/>
                </a:ext>
                <a:ext uri="{C183D7F6-B498-43B3-948B-1728B52AA6E4}">
                  <adec:decorative xmlns:adec="http://schemas.microsoft.com/office/drawing/2017/decorative" val="1"/>
                </a:ext>
              </a:extLst>
            </p:cNvPr>
            <p:cNvSpPr txBox="1"/>
            <p:nvPr/>
          </p:nvSpPr>
          <p:spPr>
            <a:xfrm>
              <a:off x="2531480" y="875594"/>
              <a:ext cx="1294761" cy="4847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Cognitive Services Content Moderator</a:t>
              </a:r>
            </a:p>
          </p:txBody>
        </p:sp>
        <p:sp>
          <p:nvSpPr>
            <p:cNvPr id="159" name="TextBox 158">
              <a:extLst>
                <a:ext uri="{FF2B5EF4-FFF2-40B4-BE49-F238E27FC236}">
                  <a16:creationId xmlns:a16="http://schemas.microsoft.com/office/drawing/2014/main" id="{3B5812CF-F60B-63AC-B957-912A22C2A095}"/>
                </a:ext>
                <a:ext uri="{C183D7F6-B498-43B3-948B-1728B52AA6E4}">
                  <adec:decorative xmlns:adec="http://schemas.microsoft.com/office/drawing/2017/decorative" val="1"/>
                </a:ext>
              </a:extLst>
            </p:cNvPr>
            <p:cNvSpPr txBox="1"/>
            <p:nvPr/>
          </p:nvSpPr>
          <p:spPr>
            <a:xfrm>
              <a:off x="3939442" y="1144582"/>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Bing API</a:t>
              </a:r>
            </a:p>
          </p:txBody>
        </p:sp>
        <p:sp>
          <p:nvSpPr>
            <p:cNvPr id="1024" name="TextBox 1023">
              <a:extLst>
                <a:ext uri="{FF2B5EF4-FFF2-40B4-BE49-F238E27FC236}">
                  <a16:creationId xmlns:a16="http://schemas.microsoft.com/office/drawing/2014/main" id="{5400B5F1-8980-A1A9-B9D1-1EF64854EEC6}"/>
                </a:ext>
                <a:ext uri="{C183D7F6-B498-43B3-948B-1728B52AA6E4}">
                  <adec:decorative xmlns:adec="http://schemas.microsoft.com/office/drawing/2017/decorative" val="1"/>
                </a:ext>
              </a:extLst>
            </p:cNvPr>
            <p:cNvSpPr txBox="1"/>
            <p:nvPr/>
          </p:nvSpPr>
          <p:spPr>
            <a:xfrm>
              <a:off x="5173246" y="1139499"/>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Microsoft Graph</a:t>
              </a:r>
            </a:p>
          </p:txBody>
        </p:sp>
        <p:sp>
          <p:nvSpPr>
            <p:cNvPr id="1025" name="TextBox 1024">
              <a:extLst>
                <a:ext uri="{FF2B5EF4-FFF2-40B4-BE49-F238E27FC236}">
                  <a16:creationId xmlns:a16="http://schemas.microsoft.com/office/drawing/2014/main" id="{04B61E95-4FD6-AD06-B3DB-422176022301}"/>
                </a:ext>
                <a:ext uri="{C183D7F6-B498-43B3-948B-1728B52AA6E4}">
                  <adec:decorative xmlns:adec="http://schemas.microsoft.com/office/drawing/2017/decorative" val="1"/>
                </a:ext>
              </a:extLst>
            </p:cNvPr>
            <p:cNvSpPr txBox="1"/>
            <p:nvPr/>
          </p:nvSpPr>
          <p:spPr>
            <a:xfrm>
              <a:off x="6395447" y="1027577"/>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Cognitive Services CQA</a:t>
              </a:r>
            </a:p>
          </p:txBody>
        </p:sp>
        <p:sp>
          <p:nvSpPr>
            <p:cNvPr id="1026" name="TextBox 1025">
              <a:extLst>
                <a:ext uri="{FF2B5EF4-FFF2-40B4-BE49-F238E27FC236}">
                  <a16:creationId xmlns:a16="http://schemas.microsoft.com/office/drawing/2014/main" id="{BEB78C78-44A8-7DC6-D52C-FA69840CF768}"/>
                </a:ext>
                <a:ext uri="{C183D7F6-B498-43B3-948B-1728B52AA6E4}">
                  <adec:decorative xmlns:adec="http://schemas.microsoft.com/office/drawing/2017/decorative" val="1"/>
                </a:ext>
              </a:extLst>
            </p:cNvPr>
            <p:cNvSpPr txBox="1"/>
            <p:nvPr/>
          </p:nvSpPr>
          <p:spPr>
            <a:xfrm>
              <a:off x="7778868" y="1054223"/>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OpenAI</a:t>
              </a:r>
            </a:p>
          </p:txBody>
        </p:sp>
        <p:sp>
          <p:nvSpPr>
            <p:cNvPr id="1027" name="TextBox 1026">
              <a:extLst>
                <a:ext uri="{FF2B5EF4-FFF2-40B4-BE49-F238E27FC236}">
                  <a16:creationId xmlns:a16="http://schemas.microsoft.com/office/drawing/2014/main" id="{DA52E4B3-9327-751F-0EB4-0EEE2100F65D}"/>
                </a:ext>
                <a:ext uri="{C183D7F6-B498-43B3-948B-1728B52AA6E4}">
                  <adec:decorative xmlns:adec="http://schemas.microsoft.com/office/drawing/2017/decorative" val="1"/>
                </a:ext>
              </a:extLst>
            </p:cNvPr>
            <p:cNvSpPr txBox="1"/>
            <p:nvPr/>
          </p:nvSpPr>
          <p:spPr>
            <a:xfrm>
              <a:off x="5825524" y="2045068"/>
              <a:ext cx="14947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IN: 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OUT: Provider content</a:t>
              </a:r>
            </a:p>
          </p:txBody>
        </p:sp>
        <p:sp>
          <p:nvSpPr>
            <p:cNvPr id="1029" name="TextBox 1028">
              <a:extLst>
                <a:ext uri="{FF2B5EF4-FFF2-40B4-BE49-F238E27FC236}">
                  <a16:creationId xmlns:a16="http://schemas.microsoft.com/office/drawing/2014/main" id="{2E5244DF-9F9C-23C5-A090-6E4AB9289D4E}"/>
                </a:ext>
                <a:ext uri="{C183D7F6-B498-43B3-948B-1728B52AA6E4}">
                  <adec:decorative xmlns:adec="http://schemas.microsoft.com/office/drawing/2017/decorative" val="1"/>
                </a:ext>
              </a:extLst>
            </p:cNvPr>
            <p:cNvSpPr txBox="1"/>
            <p:nvPr/>
          </p:nvSpPr>
          <p:spPr>
            <a:xfrm>
              <a:off x="7099865" y="2053387"/>
              <a:ext cx="14947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IN: Message +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OUT: Summary</a:t>
              </a:r>
            </a:p>
          </p:txBody>
        </p:sp>
        <p:sp>
          <p:nvSpPr>
            <p:cNvPr id="1030" name="TextBox 1029">
              <a:extLst>
                <a:ext uri="{FF2B5EF4-FFF2-40B4-BE49-F238E27FC236}">
                  <a16:creationId xmlns:a16="http://schemas.microsoft.com/office/drawing/2014/main" id="{2CFD3A17-CCC8-C33F-C6AB-CF1F7F03DE53}"/>
                </a:ext>
                <a:ext uri="{C183D7F6-B498-43B3-948B-1728B52AA6E4}">
                  <adec:decorative xmlns:adec="http://schemas.microsoft.com/office/drawing/2017/decorative" val="1"/>
                </a:ext>
              </a:extLst>
            </p:cNvPr>
            <p:cNvSpPr txBox="1"/>
            <p:nvPr/>
          </p:nvSpPr>
          <p:spPr>
            <a:xfrm>
              <a:off x="9517071" y="297369"/>
              <a:ext cx="2113206"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Message, URLs, Summary (if configured)</a:t>
              </a:r>
            </a:p>
          </p:txBody>
        </p:sp>
        <p:sp>
          <p:nvSpPr>
            <p:cNvPr id="1031" name="TextBox 1030">
              <a:extLst>
                <a:ext uri="{FF2B5EF4-FFF2-40B4-BE49-F238E27FC236}">
                  <a16:creationId xmlns:a16="http://schemas.microsoft.com/office/drawing/2014/main" id="{8FB6A18E-CFD2-DC45-D76C-F49569FB51B5}"/>
                </a:ext>
                <a:ext uri="{C183D7F6-B498-43B3-948B-1728B52AA6E4}">
                  <adec:decorative xmlns:adec="http://schemas.microsoft.com/office/drawing/2017/decorative" val="1"/>
                </a:ext>
              </a:extLst>
            </p:cNvPr>
            <p:cNvSpPr txBox="1"/>
            <p:nvPr/>
          </p:nvSpPr>
          <p:spPr>
            <a:xfrm>
              <a:off x="9045858" y="2184053"/>
              <a:ext cx="616686"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Summary</a:t>
              </a:r>
            </a:p>
          </p:txBody>
        </p:sp>
        <p:pic>
          <p:nvPicPr>
            <p:cNvPr id="1032" name="Picture 1031">
              <a:extLst>
                <a:ext uri="{FF2B5EF4-FFF2-40B4-BE49-F238E27FC236}">
                  <a16:creationId xmlns:a16="http://schemas.microsoft.com/office/drawing/2014/main" id="{95551E77-AAE1-8A4E-BD1C-3FB7A2FBDFB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7573" y="738059"/>
              <a:ext cx="212737" cy="312849"/>
            </a:xfrm>
            <a:prstGeom prst="rect">
              <a:avLst/>
            </a:prstGeom>
            <a:effectLst>
              <a:outerShdw blurRad="50800" dist="38100" dir="5400000" algn="t" rotWithShape="0">
                <a:prstClr val="black">
                  <a:alpha val="40000"/>
                </a:prstClr>
              </a:outerShdw>
            </a:effectLst>
          </p:spPr>
        </p:pic>
        <p:pic>
          <p:nvPicPr>
            <p:cNvPr id="1033" name="Picture 1032">
              <a:extLst>
                <a:ext uri="{FF2B5EF4-FFF2-40B4-BE49-F238E27FC236}">
                  <a16:creationId xmlns:a16="http://schemas.microsoft.com/office/drawing/2014/main" id="{B6EDD9E5-E19E-34E0-8937-44226CE55968}"/>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602831" y="642453"/>
              <a:ext cx="422017" cy="487116"/>
            </a:xfrm>
            <a:prstGeom prst="rect">
              <a:avLst/>
            </a:prstGeom>
            <a:effectLst>
              <a:outerShdw blurRad="50800" dist="38100" dir="5400000" algn="t" rotWithShape="0">
                <a:prstClr val="black">
                  <a:alpha val="40000"/>
                </a:prstClr>
              </a:outerShdw>
            </a:effectLst>
          </p:spPr>
        </p:pic>
        <p:pic>
          <p:nvPicPr>
            <p:cNvPr id="1034" name="Picture 1033">
              <a:extLst>
                <a:ext uri="{FF2B5EF4-FFF2-40B4-BE49-F238E27FC236}">
                  <a16:creationId xmlns:a16="http://schemas.microsoft.com/office/drawing/2014/main" id="{F1E2E8DF-EFB2-9887-3308-89B0C18471A8}"/>
                </a:ext>
                <a:ext uri="{C183D7F6-B498-43B3-948B-1728B52AA6E4}">
                  <adec:decorative xmlns:adec="http://schemas.microsoft.com/office/drawing/2017/decorative" val="1"/>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10000" b="90000" l="10000" r="90000">
                          <a14:foregroundMark x1="43000" y1="20728" x2="43071" y2="43038"/>
                          <a14:foregroundMark x1="43071" y1="43038" x2="48714" y2="52690"/>
                          <a14:foregroundMark x1="48714" y1="52690" x2="48571" y2="61392"/>
                          <a14:foregroundMark x1="48571" y1="61392" x2="51000" y2="62816"/>
                        </a14:backgroundRemoval>
                      </a14:imgEffect>
                    </a14:imgLayer>
                  </a14:imgProps>
                </a:ext>
                <a:ext uri="{28A0092B-C50C-407E-A947-70E740481C1C}">
                  <a14:useLocalDpi xmlns:a14="http://schemas.microsoft.com/office/drawing/2010/main"/>
                </a:ext>
              </a:extLst>
            </a:blip>
            <a:stretch>
              <a:fillRect/>
            </a:stretch>
          </p:blipFill>
          <p:spPr>
            <a:xfrm>
              <a:off x="6632711" y="660140"/>
              <a:ext cx="786033" cy="354838"/>
            </a:xfrm>
            <a:prstGeom prst="rect">
              <a:avLst/>
            </a:prstGeom>
            <a:effectLst>
              <a:outerShdw blurRad="50800" dist="38100" dir="5400000" algn="t" rotWithShape="0">
                <a:prstClr val="black">
                  <a:alpha val="40000"/>
                </a:prstClr>
              </a:outerShdw>
            </a:effectLst>
          </p:spPr>
        </p:pic>
        <p:pic>
          <p:nvPicPr>
            <p:cNvPr id="1035" name="Picture 1034">
              <a:extLst>
                <a:ext uri="{FF2B5EF4-FFF2-40B4-BE49-F238E27FC236}">
                  <a16:creationId xmlns:a16="http://schemas.microsoft.com/office/drawing/2014/main" id="{657F3A55-3A2F-8353-1EA5-91E7EA7B780D}"/>
                </a:ext>
                <a:ext uri="{C183D7F6-B498-43B3-948B-1728B52AA6E4}">
                  <adec:decorative xmlns:adec="http://schemas.microsoft.com/office/drawing/2017/decorative" val="1"/>
                </a:ext>
              </a:extLst>
            </p:cNvPr>
            <p:cNvPicPr>
              <a:picLocks noChangeAspect="1"/>
            </p:cNvPicPr>
            <p:nvPr/>
          </p:nvPicPr>
          <p:blipFill>
            <a:blip r:embed="rId9" cstate="screen">
              <a:extLst>
                <a:ext uri="{BEBA8EAE-BF5A-486C-A8C5-ECC9F3942E4B}">
                  <a14:imgProps xmlns:a14="http://schemas.microsoft.com/office/drawing/2010/main">
                    <a14:imgLayer r:embed="rId10">
                      <a14:imgEffect>
                        <a14:backgroundRemoval t="10000" b="90000" l="10000" r="90000">
                          <a14:foregroundMark x1="47556" y1="21333" x2="40805" y2="22525"/>
                          <a14:foregroundMark x1="35111" y1="28444" x2="32444" y2="46667"/>
                          <a14:foregroundMark x1="28889" y1="40444" x2="39111" y2="60000"/>
                          <a14:foregroundMark x1="29778" y1="40000" x2="38667" y2="63556"/>
                          <a14:foregroundMark x1="38667" y1="63556" x2="51111" y2="58667"/>
                          <a14:foregroundMark x1="46667" y1="55111" x2="65778" y2="36000"/>
                          <a14:foregroundMark x1="50667" y1="31111" x2="48000" y2="32000"/>
                          <a14:foregroundMark x1="57333" y1="32000" x2="55111" y2="35556"/>
                          <a14:foregroundMark x1="48889" y1="27111" x2="44444" y2="28444"/>
                          <a14:foregroundMark x1="35111" y1="30222" x2="36444" y2="57778"/>
                          <a14:foregroundMark x1="36444" y1="57778" x2="46222" y2="66222"/>
                          <a14:foregroundMark x1="36889" y1="65333" x2="61778" y2="68889"/>
                          <a14:foregroundMark x1="61778" y1="68889" x2="68000" y2="37333"/>
                          <a14:foregroundMark x1="72000" y1="37778" x2="72000" y2="61333"/>
                          <a14:foregroundMark x1="72000" y1="61333" x2="71111" y2="49333"/>
                          <a14:foregroundMark x1="50222" y1="28000" x2="43556" y2="40444"/>
                          <a14:foregroundMark x1="29778" y1="37778" x2="36444" y2="56889"/>
                          <a14:foregroundMark x1="31111" y1="63556" x2="52000" y2="68000"/>
                          <a14:foregroundMark x1="62222" y1="68444" x2="60889" y2="71111"/>
                          <a14:foregroundMark x1="60444" y1="69778" x2="61778" y2="76444"/>
                          <a14:backgroundMark x1="34667" y1="20889" x2="36444" y2="21778"/>
                          <a14:backgroundMark x1="36000" y1="23111" x2="40000" y2="16889"/>
                          <a14:backgroundMark x1="37778" y1="20889" x2="35111" y2="25333"/>
                        </a14:backgroundRemoval>
                      </a14:imgEffect>
                    </a14:imgLayer>
                  </a14:imgProps>
                </a:ext>
                <a:ext uri="{28A0092B-C50C-407E-A947-70E740481C1C}">
                  <a14:useLocalDpi xmlns:a14="http://schemas.microsoft.com/office/drawing/2010/main"/>
                </a:ext>
              </a:extLst>
            </a:blip>
            <a:stretch>
              <a:fillRect/>
            </a:stretch>
          </p:blipFill>
          <p:spPr>
            <a:xfrm>
              <a:off x="8165080" y="504614"/>
              <a:ext cx="553257" cy="553257"/>
            </a:xfrm>
            <a:prstGeom prst="rect">
              <a:avLst/>
            </a:prstGeom>
            <a:effectLst>
              <a:outerShdw blurRad="50800" dist="38100" dir="5400000" algn="t" rotWithShape="0">
                <a:prstClr val="black">
                  <a:alpha val="40000"/>
                </a:prstClr>
              </a:outerShdw>
            </a:effectLst>
          </p:spPr>
        </p:pic>
        <p:pic>
          <p:nvPicPr>
            <p:cNvPr id="1036" name="Picture 1035">
              <a:extLst>
                <a:ext uri="{FF2B5EF4-FFF2-40B4-BE49-F238E27FC236}">
                  <a16:creationId xmlns:a16="http://schemas.microsoft.com/office/drawing/2014/main" id="{0F667BC5-7932-CB10-9FDD-60E527B37609}"/>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812584" y="750178"/>
              <a:ext cx="341626" cy="341626"/>
            </a:xfrm>
            <a:prstGeom prst="rect">
              <a:avLst/>
            </a:prstGeom>
            <a:effectLst>
              <a:outerShdw blurRad="50800" dist="38100" dir="5400000" algn="t" rotWithShape="0">
                <a:prstClr val="black">
                  <a:alpha val="40000"/>
                </a:prstClr>
              </a:outerShdw>
            </a:effectLst>
          </p:spPr>
        </p:pic>
        <p:pic>
          <p:nvPicPr>
            <p:cNvPr id="1037" name="Picture 1036">
              <a:extLst>
                <a:ext uri="{FF2B5EF4-FFF2-40B4-BE49-F238E27FC236}">
                  <a16:creationId xmlns:a16="http://schemas.microsoft.com/office/drawing/2014/main" id="{3F3E14F9-82B7-6E03-AD17-D0DBC397A9F7}"/>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680356" y="5150939"/>
              <a:ext cx="510848" cy="510848"/>
            </a:xfrm>
            <a:prstGeom prst="rect">
              <a:avLst/>
            </a:prstGeom>
            <a:effectLst>
              <a:outerShdw blurRad="50800" dist="38100" dir="5400000" algn="t" rotWithShape="0">
                <a:prstClr val="black">
                  <a:alpha val="40000"/>
                </a:prstClr>
              </a:outerShdw>
            </a:effectLst>
          </p:spPr>
        </p:pic>
        <p:pic>
          <p:nvPicPr>
            <p:cNvPr id="1038" name="Graphic 1037">
              <a:extLst>
                <a:ext uri="{FF2B5EF4-FFF2-40B4-BE49-F238E27FC236}">
                  <a16:creationId xmlns:a16="http://schemas.microsoft.com/office/drawing/2014/main" id="{FBA96393-2808-AC83-FD95-23922A94FD2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011361" y="687067"/>
              <a:ext cx="351604" cy="351604"/>
            </a:xfrm>
            <a:prstGeom prst="rect">
              <a:avLst/>
            </a:prstGeom>
            <a:effectLst>
              <a:outerShdw blurRad="50800" dist="38100" dir="5400000" algn="t" rotWithShape="0">
                <a:prstClr val="black">
                  <a:alpha val="40000"/>
                </a:prstClr>
              </a:outerShdw>
            </a:effectLst>
          </p:spPr>
        </p:pic>
        <p:pic>
          <p:nvPicPr>
            <p:cNvPr id="1040" name="Graphic 1039">
              <a:extLst>
                <a:ext uri="{FF2B5EF4-FFF2-40B4-BE49-F238E27FC236}">
                  <a16:creationId xmlns:a16="http://schemas.microsoft.com/office/drawing/2014/main" id="{14B81C21-5594-F36A-CC60-0360DD31CCF0}"/>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4832" y="2786247"/>
              <a:ext cx="412112" cy="412112"/>
            </a:xfrm>
            <a:prstGeom prst="rect">
              <a:avLst/>
            </a:prstGeom>
          </p:spPr>
        </p:pic>
        <p:pic>
          <p:nvPicPr>
            <p:cNvPr id="1041" name="Graphic 1040">
              <a:extLst>
                <a:ext uri="{FF2B5EF4-FFF2-40B4-BE49-F238E27FC236}">
                  <a16:creationId xmlns:a16="http://schemas.microsoft.com/office/drawing/2014/main" id="{8A5716A6-6167-DA7E-B4AA-DA60326BFA25}"/>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12272" y="490337"/>
              <a:ext cx="323847" cy="323847"/>
            </a:xfrm>
            <a:prstGeom prst="rect">
              <a:avLst/>
            </a:prstGeom>
            <a:effectLst>
              <a:outerShdw blurRad="50800" dist="38100" dir="5400000" algn="t" rotWithShape="0">
                <a:prstClr val="black">
                  <a:alpha val="40000"/>
                </a:prstClr>
              </a:outerShdw>
            </a:effectLst>
          </p:spPr>
        </p:pic>
        <p:sp>
          <p:nvSpPr>
            <p:cNvPr id="1042" name="Data &amp; AI">
              <a:extLst>
                <a:ext uri="{FF2B5EF4-FFF2-40B4-BE49-F238E27FC236}">
                  <a16:creationId xmlns:a16="http://schemas.microsoft.com/office/drawing/2014/main" id="{6A1E2CE9-54C6-A7B3-6349-F11DCA32320A}"/>
                </a:ext>
                <a:ext uri="{C183D7F6-B498-43B3-948B-1728B52AA6E4}">
                  <adec:decorative xmlns:adec="http://schemas.microsoft.com/office/drawing/2017/decorative" val="1"/>
                </a:ext>
              </a:extLst>
            </p:cNvPr>
            <p:cNvSpPr>
              <a:spLocks noChangeAspect="1" noEditPoints="1"/>
            </p:cNvSpPr>
            <p:nvPr/>
          </p:nvSpPr>
          <p:spPr bwMode="auto">
            <a:xfrm>
              <a:off x="10478865" y="5210620"/>
              <a:ext cx="395566" cy="31629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1043" name="Graphic 1042">
              <a:extLst>
                <a:ext uri="{FF2B5EF4-FFF2-40B4-BE49-F238E27FC236}">
                  <a16:creationId xmlns:a16="http://schemas.microsoft.com/office/drawing/2014/main" id="{82BB14CA-6465-1233-891F-65443D70331B}"/>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820680" y="4288707"/>
              <a:ext cx="483256" cy="483256"/>
            </a:xfrm>
            <a:prstGeom prst="rect">
              <a:avLst/>
            </a:prstGeom>
          </p:spPr>
        </p:pic>
        <p:pic>
          <p:nvPicPr>
            <p:cNvPr id="1044" name="Graphic 1043">
              <a:extLst>
                <a:ext uri="{FF2B5EF4-FFF2-40B4-BE49-F238E27FC236}">
                  <a16:creationId xmlns:a16="http://schemas.microsoft.com/office/drawing/2014/main" id="{D4A57170-E1E6-522C-0D95-EFE8641E5F2D}"/>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297646" y="1883476"/>
              <a:ext cx="275559" cy="275559"/>
            </a:xfrm>
            <a:prstGeom prst="rect">
              <a:avLst/>
            </a:prstGeom>
          </p:spPr>
        </p:pic>
      </p:grpSp>
    </p:spTree>
    <p:extLst>
      <p:ext uri="{BB962C8B-B14F-4D97-AF65-F5344CB8AC3E}">
        <p14:creationId xmlns:p14="http://schemas.microsoft.com/office/powerpoint/2010/main" val="163731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2E100C9-EC1D-07AE-54FD-47294EAACAD7}"/>
              </a:ext>
            </a:extLst>
          </p:cNvPr>
          <p:cNvSpPr txBox="1">
            <a:spLocks/>
          </p:cNvSpPr>
          <p:nvPr/>
        </p:nvSpPr>
        <p:spPr>
          <a:xfrm>
            <a:off x="432684" y="171017"/>
            <a:ext cx="3225081" cy="8617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effectLst/>
                <a:uLnTx/>
                <a:uFillTx/>
                <a:latin typeface="Segoe UI Semibold"/>
                <a:ea typeface="+mn-ea"/>
                <a:cs typeface="Segoe UI" pitchFamily="34" charset="0"/>
              </a:rPr>
              <a:t>Knowledge sources &amp; Generative AI</a:t>
            </a:r>
          </a:p>
        </p:txBody>
      </p:sp>
      <p:cxnSp>
        <p:nvCxnSpPr>
          <p:cNvPr id="24" name="Straight Connector 23">
            <a:extLst>
              <a:ext uri="{FF2B5EF4-FFF2-40B4-BE49-F238E27FC236}">
                <a16:creationId xmlns:a16="http://schemas.microsoft.com/office/drawing/2014/main" id="{8D6A27C9-4C63-D64E-A15C-F0CB24C78245}"/>
              </a:ext>
            </a:extLst>
          </p:cNvPr>
          <p:cNvCxnSpPr>
            <a:cxnSpLocks/>
            <a:stCxn id="1036" idx="2"/>
            <a:endCxn id="1047" idx="0"/>
          </p:cNvCxnSpPr>
          <p:nvPr/>
        </p:nvCxnSpPr>
        <p:spPr>
          <a:xfrm>
            <a:off x="2102813" y="3503446"/>
            <a:ext cx="0" cy="173924"/>
          </a:xfrm>
          <a:prstGeom prst="line">
            <a:avLst/>
          </a:prstGeom>
          <a:noFill/>
          <a:ln w="28575" cap="flat" cmpd="sng" algn="ctr">
            <a:solidFill>
              <a:srgbClr val="15ADD5"/>
            </a:solidFill>
            <a:prstDash val="solid"/>
            <a:headEnd type="none" w="lg" len="med"/>
            <a:tailEnd type="arrow" w="lg" len="med"/>
          </a:ln>
          <a:effectLst/>
        </p:spPr>
      </p:cxnSp>
      <p:cxnSp>
        <p:nvCxnSpPr>
          <p:cNvPr id="25" name="Straight Connector 60">
            <a:extLst>
              <a:ext uri="{FF2B5EF4-FFF2-40B4-BE49-F238E27FC236}">
                <a16:creationId xmlns:a16="http://schemas.microsoft.com/office/drawing/2014/main" id="{2B165F47-78AF-243D-8403-47F0A9019370}"/>
              </a:ext>
            </a:extLst>
          </p:cNvPr>
          <p:cNvCxnSpPr>
            <a:cxnSpLocks/>
            <a:stCxn id="1036" idx="3"/>
            <a:endCxn id="48" idx="1"/>
          </p:cNvCxnSpPr>
          <p:nvPr/>
        </p:nvCxnSpPr>
        <p:spPr>
          <a:xfrm flipV="1">
            <a:off x="3099396" y="2018037"/>
            <a:ext cx="729315" cy="1042164"/>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29" name="Straight Connector 60">
            <a:extLst>
              <a:ext uri="{FF2B5EF4-FFF2-40B4-BE49-F238E27FC236}">
                <a16:creationId xmlns:a16="http://schemas.microsoft.com/office/drawing/2014/main" id="{714BC7C7-1E94-36E0-E0E2-6106C0007E68}"/>
              </a:ext>
            </a:extLst>
          </p:cNvPr>
          <p:cNvCxnSpPr>
            <a:cxnSpLocks/>
            <a:stCxn id="1036" idx="3"/>
            <a:endCxn id="32" idx="1"/>
          </p:cNvCxnSpPr>
          <p:nvPr/>
        </p:nvCxnSpPr>
        <p:spPr>
          <a:xfrm>
            <a:off x="3099396" y="3060201"/>
            <a:ext cx="729315" cy="2506148"/>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30" name="Straight Connector 60">
            <a:extLst>
              <a:ext uri="{FF2B5EF4-FFF2-40B4-BE49-F238E27FC236}">
                <a16:creationId xmlns:a16="http://schemas.microsoft.com/office/drawing/2014/main" id="{3E6BB79B-78AE-74AD-1CB5-FE1955378EC3}"/>
              </a:ext>
            </a:extLst>
          </p:cNvPr>
          <p:cNvCxnSpPr>
            <a:cxnSpLocks/>
            <a:stCxn id="1036" idx="3"/>
            <a:endCxn id="1028" idx="1"/>
          </p:cNvCxnSpPr>
          <p:nvPr/>
        </p:nvCxnSpPr>
        <p:spPr>
          <a:xfrm flipV="1">
            <a:off x="3099396" y="2886433"/>
            <a:ext cx="729315" cy="173768"/>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31" name="Straight Connector 60">
            <a:extLst>
              <a:ext uri="{FF2B5EF4-FFF2-40B4-BE49-F238E27FC236}">
                <a16:creationId xmlns:a16="http://schemas.microsoft.com/office/drawing/2014/main" id="{75433B76-9E00-57C2-53E3-08D4507B70DD}"/>
              </a:ext>
            </a:extLst>
          </p:cNvPr>
          <p:cNvCxnSpPr>
            <a:cxnSpLocks/>
            <a:stCxn id="1036" idx="3"/>
            <a:endCxn id="36" idx="1"/>
          </p:cNvCxnSpPr>
          <p:nvPr/>
        </p:nvCxnSpPr>
        <p:spPr>
          <a:xfrm>
            <a:off x="3099396" y="3060201"/>
            <a:ext cx="729315" cy="3229946"/>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18" name="Group 17">
            <a:extLst>
              <a:ext uri="{FF2B5EF4-FFF2-40B4-BE49-F238E27FC236}">
                <a16:creationId xmlns:a16="http://schemas.microsoft.com/office/drawing/2014/main" id="{DAEFA139-865B-F431-655C-2FAFD11656BD}"/>
              </a:ext>
            </a:extLst>
          </p:cNvPr>
          <p:cNvGrpSpPr/>
          <p:nvPr/>
        </p:nvGrpSpPr>
        <p:grpSpPr>
          <a:xfrm>
            <a:off x="3828711" y="5901364"/>
            <a:ext cx="7893740" cy="773503"/>
            <a:chOff x="3841217" y="5770748"/>
            <a:chExt cx="7893740" cy="773503"/>
          </a:xfrm>
        </p:grpSpPr>
        <p:sp>
          <p:nvSpPr>
            <p:cNvPr id="36" name="Rectangle: Rounded Corners 35">
              <a:extLst>
                <a:ext uri="{FF2B5EF4-FFF2-40B4-BE49-F238E27FC236}">
                  <a16:creationId xmlns:a16="http://schemas.microsoft.com/office/drawing/2014/main" id="{F8B16C44-AEAE-81C7-669F-EC3DD3279B1F}"/>
                </a:ext>
              </a:extLst>
            </p:cNvPr>
            <p:cNvSpPr/>
            <p:nvPr/>
          </p:nvSpPr>
          <p:spPr>
            <a:xfrm>
              <a:off x="3841217" y="5774810"/>
              <a:ext cx="7886169" cy="769441"/>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Custom data</a:t>
              </a:r>
            </a:p>
          </p:txBody>
        </p:sp>
        <p:pic>
          <p:nvPicPr>
            <p:cNvPr id="41" name="Graphic 40">
              <a:extLst>
                <a:ext uri="{FF2B5EF4-FFF2-40B4-BE49-F238E27FC236}">
                  <a16:creationId xmlns:a16="http://schemas.microsoft.com/office/drawing/2014/main" id="{42290A4E-7FF2-9488-D120-E863873A2C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027" y="5998986"/>
              <a:ext cx="360000" cy="360000"/>
            </a:xfrm>
            <a:prstGeom prst="rect">
              <a:avLst/>
            </a:prstGeom>
          </p:spPr>
        </p:pic>
        <p:sp>
          <p:nvSpPr>
            <p:cNvPr id="47" name="TextBox 46">
              <a:extLst>
                <a:ext uri="{FF2B5EF4-FFF2-40B4-BE49-F238E27FC236}">
                  <a16:creationId xmlns:a16="http://schemas.microsoft.com/office/drawing/2014/main" id="{F4088072-3996-C912-7255-98368884DF73}"/>
                </a:ext>
              </a:extLst>
            </p:cNvPr>
            <p:cNvSpPr txBox="1"/>
            <p:nvPr/>
          </p:nvSpPr>
          <p:spPr>
            <a:xfrm>
              <a:off x="5654446" y="5770748"/>
              <a:ext cx="6080511" cy="769441"/>
            </a:xfrm>
            <a:prstGeom prst="rect">
              <a:avLst/>
            </a:prstGeom>
            <a:noFill/>
          </p:spPr>
          <p:txBody>
            <a:bodyPr wrap="square" lIns="91440" tIns="45720" rIns="91440" bIns="45720" anchor="t">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a prior step to query the source (e.g., with cloud flows, connectors, or HTTP requests). </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Results are passed as inputs to the generative answers to summarize an answer for the query.</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Input data needs to be in table format, with 3 properties: Content (typically snippets of relevant content) , ContentLocation (optional, typically a URL) and Title (optional).</a:t>
              </a:r>
            </a:p>
          </p:txBody>
        </p:sp>
      </p:grpSp>
      <p:grpSp>
        <p:nvGrpSpPr>
          <p:cNvPr id="39" name="Group 38">
            <a:extLst>
              <a:ext uri="{FF2B5EF4-FFF2-40B4-BE49-F238E27FC236}">
                <a16:creationId xmlns:a16="http://schemas.microsoft.com/office/drawing/2014/main" id="{CEB6A9B1-3C51-16B7-D08D-0B6822D3A622}"/>
              </a:ext>
            </a:extLst>
          </p:cNvPr>
          <p:cNvGrpSpPr/>
          <p:nvPr/>
        </p:nvGrpSpPr>
        <p:grpSpPr>
          <a:xfrm>
            <a:off x="3828711" y="1550745"/>
            <a:ext cx="7886169" cy="938760"/>
            <a:chOff x="3828711" y="1550745"/>
            <a:chExt cx="7886169" cy="938760"/>
          </a:xfrm>
        </p:grpSpPr>
        <p:sp>
          <p:nvSpPr>
            <p:cNvPr id="48" name="Rectangle: Rounded Corners 47">
              <a:extLst>
                <a:ext uri="{FF2B5EF4-FFF2-40B4-BE49-F238E27FC236}">
                  <a16:creationId xmlns:a16="http://schemas.microsoft.com/office/drawing/2014/main" id="{F54249D0-6CF7-6E95-3B6E-1C9A60ABCDB4}"/>
                </a:ext>
              </a:extLst>
            </p:cNvPr>
            <p:cNvSpPr/>
            <p:nvPr/>
          </p:nvSpPr>
          <p:spPr>
            <a:xfrm>
              <a:off x="3828711" y="1550745"/>
              <a:ext cx="7886169" cy="934583"/>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SharePoint</a:t>
              </a:r>
            </a:p>
            <a:p>
              <a:pPr marL="542925"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effectLst/>
                <a:uLnTx/>
                <a:uFillTx/>
                <a:latin typeface="Aptos SemiBold" panose="020B0004020202020204" pitchFamily="34" charset="0"/>
                <a:ea typeface="+mn-ea"/>
                <a:cs typeface="+mn-cs"/>
              </a:endParaRPr>
            </a:p>
          </p:txBody>
        </p:sp>
        <p:pic>
          <p:nvPicPr>
            <p:cNvPr id="53" name="Graphic 52">
              <a:extLst>
                <a:ext uri="{FF2B5EF4-FFF2-40B4-BE49-F238E27FC236}">
                  <a16:creationId xmlns:a16="http://schemas.microsoft.com/office/drawing/2014/main" id="{05EF4A07-5758-8BDB-FFEA-7FE49E877A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8519" y="1838036"/>
              <a:ext cx="360000" cy="360000"/>
            </a:xfrm>
            <a:prstGeom prst="rect">
              <a:avLst/>
            </a:prstGeom>
          </p:spPr>
        </p:pic>
        <p:sp>
          <p:nvSpPr>
            <p:cNvPr id="54" name="TextBox 53">
              <a:extLst>
                <a:ext uri="{FF2B5EF4-FFF2-40B4-BE49-F238E27FC236}">
                  <a16:creationId xmlns:a16="http://schemas.microsoft.com/office/drawing/2014/main" id="{BD0C6D90-2B4C-D96A-D17A-EC99F8C3B31A}"/>
                </a:ext>
              </a:extLst>
            </p:cNvPr>
            <p:cNvSpPr txBox="1"/>
            <p:nvPr/>
          </p:nvSpPr>
          <p:spPr>
            <a:xfrm>
              <a:off x="5605883" y="1550786"/>
              <a:ext cx="6080511" cy="938719"/>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the user to be authenticated with Entra ID to make delegated calls.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Matching files (max 15 MB) are retrieved to get detailed snippets to summarize (max 25 sites).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The premium 'Enhanced Search Results' features leverages Tenant Microsoft Graph grounding for messages, increasing results quality and max file size (200 MB).</a:t>
              </a:r>
            </a:p>
          </p:txBody>
        </p:sp>
        <p:pic>
          <p:nvPicPr>
            <p:cNvPr id="57" name="Graphic 56">
              <a:extLst>
                <a:ext uri="{FF2B5EF4-FFF2-40B4-BE49-F238E27FC236}">
                  <a16:creationId xmlns:a16="http://schemas.microsoft.com/office/drawing/2014/main" id="{0D5447C1-AB15-88CA-C505-B1344E09B6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6411" y="2039978"/>
              <a:ext cx="144000" cy="144000"/>
            </a:xfrm>
            <a:prstGeom prst="rect">
              <a:avLst/>
            </a:prstGeom>
          </p:spPr>
        </p:pic>
        <p:sp>
          <p:nvSpPr>
            <p:cNvPr id="58" name="TextBox 57">
              <a:extLst>
                <a:ext uri="{FF2B5EF4-FFF2-40B4-BE49-F238E27FC236}">
                  <a16:creationId xmlns:a16="http://schemas.microsoft.com/office/drawing/2014/main" id="{0B9C98FF-0EC5-D40B-C1FE-245B1484B4B5}"/>
                </a:ext>
              </a:extLst>
            </p:cNvPr>
            <p:cNvSpPr txBox="1"/>
            <p:nvPr/>
          </p:nvSpPr>
          <p:spPr>
            <a:xfrm>
              <a:off x="4618935" y="2035541"/>
              <a:ext cx="793821" cy="153888"/>
            </a:xfrm>
            <a:prstGeom prst="rect">
              <a:avLst/>
            </a:prstGeom>
            <a:noFill/>
          </p:spPr>
          <p:txBody>
            <a:bodyPr wrap="square" lIns="0" tIns="0" rIns="0" bIns="0" rtlCol="0">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Aptos" panose="020B0004020202020204" pitchFamily="34" charset="0"/>
                  <a:ea typeface="+mn-ea"/>
                  <a:cs typeface="+mn-cs"/>
                </a:rPr>
                <a:t>Internal only</a:t>
              </a:r>
            </a:p>
          </p:txBody>
        </p:sp>
      </p:grpSp>
      <p:grpSp>
        <p:nvGrpSpPr>
          <p:cNvPr id="11" name="Group 10">
            <a:extLst>
              <a:ext uri="{FF2B5EF4-FFF2-40B4-BE49-F238E27FC236}">
                <a16:creationId xmlns:a16="http://schemas.microsoft.com/office/drawing/2014/main" id="{00771AD7-1BF5-5DC1-CE36-AA4C84DD7317}"/>
              </a:ext>
            </a:extLst>
          </p:cNvPr>
          <p:cNvGrpSpPr/>
          <p:nvPr/>
        </p:nvGrpSpPr>
        <p:grpSpPr>
          <a:xfrm>
            <a:off x="3828711" y="157070"/>
            <a:ext cx="7886169" cy="1310660"/>
            <a:chOff x="3841217" y="176526"/>
            <a:chExt cx="7886169" cy="1310660"/>
          </a:xfrm>
        </p:grpSpPr>
        <p:sp>
          <p:nvSpPr>
            <p:cNvPr id="59" name="Rectangle: Rounded Corners 58">
              <a:extLst>
                <a:ext uri="{FF2B5EF4-FFF2-40B4-BE49-F238E27FC236}">
                  <a16:creationId xmlns:a16="http://schemas.microsoft.com/office/drawing/2014/main" id="{31166A7A-69E9-120D-E2F8-2F51873518F3}"/>
                </a:ext>
              </a:extLst>
            </p:cNvPr>
            <p:cNvSpPr/>
            <p:nvPr/>
          </p:nvSpPr>
          <p:spPr>
            <a:xfrm>
              <a:off x="3841217" y="176526"/>
              <a:ext cx="7886169" cy="131066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Public data</a:t>
              </a:r>
            </a:p>
          </p:txBody>
        </p:sp>
        <p:sp>
          <p:nvSpPr>
            <p:cNvPr id="60" name="TextBox 59">
              <a:extLst>
                <a:ext uri="{FF2B5EF4-FFF2-40B4-BE49-F238E27FC236}">
                  <a16:creationId xmlns:a16="http://schemas.microsoft.com/office/drawing/2014/main" id="{03E5137C-374A-7AF8-6294-C71433E8B883}"/>
                </a:ext>
              </a:extLst>
            </p:cNvPr>
            <p:cNvSpPr txBox="1"/>
            <p:nvPr/>
          </p:nvSpPr>
          <p:spPr>
            <a:xfrm>
              <a:off x="5695893" y="247783"/>
              <a:ext cx="1549568" cy="1184940"/>
            </a:xfrm>
            <a:prstGeom prst="rect">
              <a:avLst/>
            </a:prstGeom>
            <a:noFill/>
          </p:spPr>
          <p:txBody>
            <a:bodyPr wrap="square" lIns="0" tIns="0" rIns="0" bIns="0" rtlCol="0">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Websites must be indexed by Bing.</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Bing cannot be restricted to a region.</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Confirming website ownership leads to better results.</a:t>
              </a:r>
            </a:p>
          </p:txBody>
        </p:sp>
        <p:pic>
          <p:nvPicPr>
            <p:cNvPr id="62" name="Graphic 61">
              <a:extLst>
                <a:ext uri="{FF2B5EF4-FFF2-40B4-BE49-F238E27FC236}">
                  <a16:creationId xmlns:a16="http://schemas.microsoft.com/office/drawing/2014/main" id="{CC2AD4D0-F935-DC2F-B401-142008E57A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4456" y="651856"/>
              <a:ext cx="360000" cy="360000"/>
            </a:xfrm>
            <a:prstGeom prst="rect">
              <a:avLst/>
            </a:prstGeom>
          </p:spPr>
        </p:pic>
        <p:sp>
          <p:nvSpPr>
            <p:cNvPr id="63" name="TextBox 62">
              <a:extLst>
                <a:ext uri="{FF2B5EF4-FFF2-40B4-BE49-F238E27FC236}">
                  <a16:creationId xmlns:a16="http://schemas.microsoft.com/office/drawing/2014/main" id="{456D8AFA-D507-58BD-524D-4E478D7C7B16}"/>
                </a:ext>
              </a:extLst>
            </p:cNvPr>
            <p:cNvSpPr txBox="1"/>
            <p:nvPr/>
          </p:nvSpPr>
          <p:spPr>
            <a:xfrm>
              <a:off x="7330800" y="697355"/>
              <a:ext cx="4333044" cy="720009"/>
            </a:xfrm>
            <a:prstGeom prst="rect">
              <a:avLst/>
            </a:prstGeom>
            <a:solidFill>
              <a:srgbClr val="463668">
                <a:alpha val="5098"/>
              </a:srgbClr>
            </a:solidFill>
            <a:ln w="10795" cap="flat" cmpd="sng" algn="ctr">
              <a:noFill/>
              <a:prstDash val="solid"/>
            </a:ln>
            <a:effectLst/>
          </p:spPr>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One configuration ID, but it can be set using a formula.</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Azure costs covered by Microsoft.</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Up to 400 URLs, custom ranking options.</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effectLst/>
                  <a:uLnTx/>
                  <a:uFillTx/>
                  <a:latin typeface="Aptos" panose="020B0004020202020204" pitchFamily="34" charset="0"/>
                  <a:ea typeface="+mn-ea"/>
                  <a:cs typeface="+mn-cs"/>
                </a:rPr>
                <a:t>en</a:t>
              </a:r>
              <a:r>
                <a:rPr kumimoji="0" lang="en-US" sz="1100" b="0" i="0" u="none" strike="noStrike" kern="0" cap="none" spc="0" normalizeH="0" baseline="0" noProof="0">
                  <a:ln>
                    <a:noFill/>
                  </a:ln>
                  <a:effectLst/>
                  <a:uLnTx/>
                  <a:uFillTx/>
                  <a:latin typeface="Aptos" panose="020B0004020202020204" pitchFamily="34" charset="0"/>
                  <a:ea typeface="+mn-ea"/>
                  <a:cs typeface="+mn-cs"/>
                </a:rPr>
                <a:t>/help/), supports direct pages.</a:t>
              </a:r>
            </a:p>
          </p:txBody>
        </p:sp>
        <p:sp>
          <p:nvSpPr>
            <p:cNvPr id="1025" name="TextBox 1024">
              <a:extLst>
                <a:ext uri="{FF2B5EF4-FFF2-40B4-BE49-F238E27FC236}">
                  <a16:creationId xmlns:a16="http://schemas.microsoft.com/office/drawing/2014/main" id="{5B59B337-320A-00DA-EC8F-E18FA4F82082}"/>
                </a:ext>
              </a:extLst>
            </p:cNvPr>
            <p:cNvSpPr txBox="1"/>
            <p:nvPr/>
          </p:nvSpPr>
          <p:spPr>
            <a:xfrm>
              <a:off x="7330800" y="255482"/>
              <a:ext cx="4333044" cy="360000"/>
            </a:xfrm>
            <a:prstGeom prst="rect">
              <a:avLst/>
            </a:prstGeom>
            <a:solidFill>
              <a:srgbClr val="463668">
                <a:alpha val="5098"/>
              </a:srgbClr>
            </a:solidFill>
            <a:ln w="10795" cap="flat" cmpd="sng" algn="ctr">
              <a:noFill/>
              <a:prstDash val="solid"/>
            </a:ln>
            <a:effectLst/>
          </p:spPr>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effectLst/>
                  <a:uLnTx/>
                  <a:uFillTx/>
                  <a:latin typeface="Aptos" panose="020B0004020202020204" pitchFamily="34" charset="0"/>
                  <a:ea typeface="+mn-ea"/>
                  <a:cs typeface="+mn-cs"/>
                </a:rPr>
                <a:t>en</a:t>
              </a:r>
              <a:r>
                <a:rPr kumimoji="0" lang="en-US" sz="1100" b="0" i="0" u="none" strike="noStrike" kern="0" cap="none" spc="0" normalizeH="0" baseline="0" noProof="0">
                  <a:ln>
                    <a:noFill/>
                  </a:ln>
                  <a:effectLst/>
                  <a:uLnTx/>
                  <a:uFillTx/>
                  <a:latin typeface="Aptos" panose="020B0004020202020204" pitchFamily="34" charset="0"/>
                  <a:ea typeface="+mn-ea"/>
                  <a:cs typeface="+mn-cs"/>
                </a:rPr>
                <a:t>/help/), no direct pages.</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0"/>
                <a:t>Max 25 websites</a:t>
              </a:r>
              <a:endParaRPr kumimoji="0" lang="en-US" sz="1100" b="0" i="0" u="none" strike="noStrike" kern="0" cap="none" spc="0" normalizeH="0" baseline="0" noProof="0">
                <a:ln>
                  <a:noFill/>
                </a:ln>
                <a:effectLst/>
                <a:uLnTx/>
                <a:uFillTx/>
                <a:latin typeface="Aptos" panose="020B0004020202020204" pitchFamily="34" charset="0"/>
                <a:ea typeface="+mn-ea"/>
                <a:cs typeface="+mn-cs"/>
              </a:endParaRPr>
            </a:p>
          </p:txBody>
        </p:sp>
        <p:sp>
          <p:nvSpPr>
            <p:cNvPr id="1026" name="TextBox 1025">
              <a:extLst>
                <a:ext uri="{FF2B5EF4-FFF2-40B4-BE49-F238E27FC236}">
                  <a16:creationId xmlns:a16="http://schemas.microsoft.com/office/drawing/2014/main" id="{69FEE2F9-B9F7-E0E8-97C3-E9A6D8E927B4}"/>
                </a:ext>
              </a:extLst>
            </p:cNvPr>
            <p:cNvSpPr txBox="1"/>
            <p:nvPr/>
          </p:nvSpPr>
          <p:spPr>
            <a:xfrm>
              <a:off x="7309002" y="757679"/>
              <a:ext cx="743102" cy="600164"/>
            </a:xfrm>
            <a:prstGeom prst="rect">
              <a:avLst/>
            </a:prstGeom>
            <a:noFill/>
          </p:spPr>
          <p:txBody>
            <a:bodyPr wrap="square">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Bing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Custom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Search</a:t>
              </a:r>
            </a:p>
          </p:txBody>
        </p:sp>
        <p:sp>
          <p:nvSpPr>
            <p:cNvPr id="1027" name="TextBox 1026">
              <a:extLst>
                <a:ext uri="{FF2B5EF4-FFF2-40B4-BE49-F238E27FC236}">
                  <a16:creationId xmlns:a16="http://schemas.microsoft.com/office/drawing/2014/main" id="{1BE9FCFC-D7C5-1E3A-3076-92476077712C}"/>
                </a:ext>
              </a:extLst>
            </p:cNvPr>
            <p:cNvSpPr txBox="1"/>
            <p:nvPr/>
          </p:nvSpPr>
          <p:spPr>
            <a:xfrm>
              <a:off x="7312751" y="226177"/>
              <a:ext cx="739353" cy="430887"/>
            </a:xfrm>
            <a:prstGeom prst="rect">
              <a:avLst/>
            </a:prstGeom>
            <a:noFill/>
            <a:ln>
              <a:noFill/>
            </a:ln>
          </p:spPr>
          <p:txBody>
            <a:bodyPr wrap="square">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Public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Website</a:t>
              </a:r>
            </a:p>
          </p:txBody>
        </p:sp>
      </p:grpSp>
      <p:cxnSp>
        <p:nvCxnSpPr>
          <p:cNvPr id="1031" name="Straight Connector 1030">
            <a:extLst>
              <a:ext uri="{FF2B5EF4-FFF2-40B4-BE49-F238E27FC236}">
                <a16:creationId xmlns:a16="http://schemas.microsoft.com/office/drawing/2014/main" id="{18D10B65-EA3B-6592-77AE-811688A7CF01}"/>
              </a:ext>
            </a:extLst>
          </p:cNvPr>
          <p:cNvCxnSpPr>
            <a:cxnSpLocks/>
            <a:stCxn id="1041" idx="2"/>
            <a:endCxn id="1036" idx="0"/>
          </p:cNvCxnSpPr>
          <p:nvPr/>
        </p:nvCxnSpPr>
        <p:spPr>
          <a:xfrm>
            <a:off x="2096264" y="2443031"/>
            <a:ext cx="6549" cy="173924"/>
          </a:xfrm>
          <a:prstGeom prst="line">
            <a:avLst/>
          </a:prstGeom>
          <a:noFill/>
          <a:ln w="28575" cap="flat" cmpd="sng" algn="ctr">
            <a:solidFill>
              <a:srgbClr val="15ADD5"/>
            </a:solidFill>
            <a:prstDash val="solid"/>
            <a:headEnd type="none" w="lg" len="med"/>
            <a:tailEnd type="arrow" w="lg" len="med"/>
          </a:ln>
          <a:effectLst/>
        </p:spPr>
      </p:cxnSp>
      <p:sp>
        <p:nvSpPr>
          <p:cNvPr id="1033" name="Rectangle: Rounded Corners 1032">
            <a:extLst>
              <a:ext uri="{FF2B5EF4-FFF2-40B4-BE49-F238E27FC236}">
                <a16:creationId xmlns:a16="http://schemas.microsoft.com/office/drawing/2014/main" id="{192DEAB4-6D05-70AF-D60E-4B8B2EC36581}"/>
              </a:ext>
            </a:extLst>
          </p:cNvPr>
          <p:cNvSpPr/>
          <p:nvPr/>
        </p:nvSpPr>
        <p:spPr>
          <a:xfrm>
            <a:off x="432684" y="1146643"/>
            <a:ext cx="2783387" cy="5292257"/>
          </a:xfrm>
          <a:prstGeom prst="roundRect">
            <a:avLst>
              <a:gd name="adj" fmla="val 2462"/>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0" cap="none" spc="0" normalizeH="0" baseline="0" noProof="0">
              <a:ln>
                <a:noFill/>
              </a:ln>
              <a:effectLst/>
              <a:uLnTx/>
              <a:uFillTx/>
              <a:latin typeface="Aptos" panose="020B0004020202020204" pitchFamily="34" charset="0"/>
              <a:ea typeface="+mn-ea"/>
              <a:cs typeface="+mn-cs"/>
            </a:endParaRPr>
          </a:p>
        </p:txBody>
      </p:sp>
      <p:sp>
        <p:nvSpPr>
          <p:cNvPr id="1034" name="Rectangle: Rounded Corners 1033">
            <a:extLst>
              <a:ext uri="{FF2B5EF4-FFF2-40B4-BE49-F238E27FC236}">
                <a16:creationId xmlns:a16="http://schemas.microsoft.com/office/drawing/2014/main" id="{C18890ED-BEFF-B38F-4D02-C0A3A7A60877}"/>
              </a:ext>
            </a:extLst>
          </p:cNvPr>
          <p:cNvSpPr/>
          <p:nvPr/>
        </p:nvSpPr>
        <p:spPr>
          <a:xfrm>
            <a:off x="541532" y="5991259"/>
            <a:ext cx="2565689"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Grounding validation and </a:t>
            </a:r>
            <a:br>
              <a:rPr kumimoji="0" lang="en-US" sz="1100" b="0" i="0" u="none" strike="noStrike" kern="0" cap="none" spc="0" normalizeH="0" baseline="0" noProof="0">
                <a:ln>
                  <a:noFill/>
                </a:ln>
                <a:effectLst/>
                <a:uLnTx/>
                <a:uFillTx/>
                <a:latin typeface="Aptos" panose="020B0004020202020204" pitchFamily="34" charset="0"/>
                <a:ea typeface="+mn-ea"/>
                <a:cs typeface="+mn-cs"/>
              </a:rPr>
            </a:br>
            <a:r>
              <a:rPr kumimoji="0" lang="en-US" sz="1100" b="0" i="0" u="none" strike="noStrike" kern="0" cap="none" spc="0" normalizeH="0" baseline="0" noProof="0">
                <a:ln>
                  <a:noFill/>
                </a:ln>
                <a:effectLst/>
                <a:uLnTx/>
                <a:uFillTx/>
                <a:latin typeface="Aptos" panose="020B0004020202020204" pitchFamily="34" charset="0"/>
                <a:ea typeface="+mn-ea"/>
                <a:cs typeface="+mn-cs"/>
              </a:rPr>
              <a:t>hallucination removal</a:t>
            </a:r>
          </a:p>
        </p:txBody>
      </p:sp>
      <p:pic>
        <p:nvPicPr>
          <p:cNvPr id="1035" name="Graphic 1034">
            <a:extLst>
              <a:ext uri="{FF2B5EF4-FFF2-40B4-BE49-F238E27FC236}">
                <a16:creationId xmlns:a16="http://schemas.microsoft.com/office/drawing/2014/main" id="{5C53B30E-F0B1-C9AC-A18D-7C99746815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6298" y="5315659"/>
            <a:ext cx="180000" cy="180000"/>
          </a:xfrm>
          <a:prstGeom prst="rect">
            <a:avLst/>
          </a:prstGeom>
        </p:spPr>
      </p:pic>
      <p:sp>
        <p:nvSpPr>
          <p:cNvPr id="1036" name="Rectangle: Rounded Corners 1035">
            <a:extLst>
              <a:ext uri="{FF2B5EF4-FFF2-40B4-BE49-F238E27FC236}">
                <a16:creationId xmlns:a16="http://schemas.microsoft.com/office/drawing/2014/main" id="{39735AE4-AC2B-2D52-E93E-3C9CC9E94BB2}"/>
              </a:ext>
            </a:extLst>
          </p:cNvPr>
          <p:cNvSpPr/>
          <p:nvPr/>
        </p:nvSpPr>
        <p:spPr>
          <a:xfrm>
            <a:off x="1106229" y="2616955"/>
            <a:ext cx="1993167" cy="886491"/>
          </a:xfrm>
          <a:prstGeom prst="roundRect">
            <a:avLst>
              <a:gd name="adj" fmla="val 2677"/>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Content retrieval</a:t>
            </a:r>
          </a:p>
        </p:txBody>
      </p:sp>
      <p:sp>
        <p:nvSpPr>
          <p:cNvPr id="1037" name="Rectangle: Rounded Corners 1036">
            <a:extLst>
              <a:ext uri="{FF2B5EF4-FFF2-40B4-BE49-F238E27FC236}">
                <a16:creationId xmlns:a16="http://schemas.microsoft.com/office/drawing/2014/main" id="{F88F0D88-3CEB-72B0-BE68-346599A5E9F9}"/>
              </a:ext>
            </a:extLst>
          </p:cNvPr>
          <p:cNvSpPr/>
          <p:nvPr/>
        </p:nvSpPr>
        <p:spPr>
          <a:xfrm>
            <a:off x="1187076" y="2934293"/>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Querying each source</a:t>
            </a:r>
          </a:p>
        </p:txBody>
      </p:sp>
      <p:sp>
        <p:nvSpPr>
          <p:cNvPr id="1038" name="Rectangle: Rounded Corners 1037">
            <a:extLst>
              <a:ext uri="{FF2B5EF4-FFF2-40B4-BE49-F238E27FC236}">
                <a16:creationId xmlns:a16="http://schemas.microsoft.com/office/drawing/2014/main" id="{976E0943-361C-B469-C1D6-B3B1CE48463E}"/>
              </a:ext>
            </a:extLst>
          </p:cNvPr>
          <p:cNvSpPr/>
          <p:nvPr/>
        </p:nvSpPr>
        <p:spPr>
          <a:xfrm>
            <a:off x="1193998" y="3217101"/>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Top 3 results per source</a:t>
            </a:r>
          </a:p>
        </p:txBody>
      </p:sp>
      <p:pic>
        <p:nvPicPr>
          <p:cNvPr id="1040" name="Graphic 1039">
            <a:extLst>
              <a:ext uri="{FF2B5EF4-FFF2-40B4-BE49-F238E27FC236}">
                <a16:creationId xmlns:a16="http://schemas.microsoft.com/office/drawing/2014/main" id="{EF7846E6-0044-3D30-3472-159172FB1D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95770" y="2702370"/>
            <a:ext cx="180000" cy="180000"/>
          </a:xfrm>
          <a:prstGeom prst="rect">
            <a:avLst/>
          </a:prstGeom>
        </p:spPr>
      </p:pic>
      <p:sp>
        <p:nvSpPr>
          <p:cNvPr id="1041" name="Rectangle: Rounded Corners 1040">
            <a:extLst>
              <a:ext uri="{FF2B5EF4-FFF2-40B4-BE49-F238E27FC236}">
                <a16:creationId xmlns:a16="http://schemas.microsoft.com/office/drawing/2014/main" id="{58200804-C8C5-4580-5ACE-C4C552A34F22}"/>
              </a:ext>
            </a:extLst>
          </p:cNvPr>
          <p:cNvSpPr/>
          <p:nvPr/>
        </p:nvSpPr>
        <p:spPr>
          <a:xfrm>
            <a:off x="1099680" y="1253391"/>
            <a:ext cx="1993167" cy="1189640"/>
          </a:xfrm>
          <a:prstGeom prst="roundRect">
            <a:avLst>
              <a:gd name="adj" fmla="val 4470"/>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20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Query rewriting</a:t>
            </a:r>
          </a:p>
        </p:txBody>
      </p:sp>
      <p:sp>
        <p:nvSpPr>
          <p:cNvPr id="1042" name="Rectangle: Rounded Corners 1041">
            <a:extLst>
              <a:ext uri="{FF2B5EF4-FFF2-40B4-BE49-F238E27FC236}">
                <a16:creationId xmlns:a16="http://schemas.microsoft.com/office/drawing/2014/main" id="{A9AF2333-1F29-F8AA-5593-54473F4D1910}"/>
              </a:ext>
            </a:extLst>
          </p:cNvPr>
          <p:cNvSpPr/>
          <p:nvPr/>
        </p:nvSpPr>
        <p:spPr>
          <a:xfrm>
            <a:off x="1187449" y="1569026"/>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Optimizing the user question for search</a:t>
            </a:r>
          </a:p>
        </p:txBody>
      </p:sp>
      <p:pic>
        <p:nvPicPr>
          <p:cNvPr id="1043" name="Graphic 1042">
            <a:extLst>
              <a:ext uri="{FF2B5EF4-FFF2-40B4-BE49-F238E27FC236}">
                <a16:creationId xmlns:a16="http://schemas.microsoft.com/office/drawing/2014/main" id="{42827E7F-84B4-E4BE-0E99-1D76E4CEF9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99796" y="1326086"/>
            <a:ext cx="180000" cy="180000"/>
          </a:xfrm>
          <a:prstGeom prst="rect">
            <a:avLst/>
          </a:prstGeom>
        </p:spPr>
      </p:pic>
      <p:sp>
        <p:nvSpPr>
          <p:cNvPr id="1044" name="Rectangle: Rounded Corners 1043">
            <a:extLst>
              <a:ext uri="{FF2B5EF4-FFF2-40B4-BE49-F238E27FC236}">
                <a16:creationId xmlns:a16="http://schemas.microsoft.com/office/drawing/2014/main" id="{B15CA1FD-4655-C3DB-C388-932034541A34}"/>
              </a:ext>
            </a:extLst>
          </p:cNvPr>
          <p:cNvSpPr/>
          <p:nvPr/>
        </p:nvSpPr>
        <p:spPr>
          <a:xfrm>
            <a:off x="1187449" y="1995664"/>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Last 10 turns are leveraged for contextualization</a:t>
            </a:r>
          </a:p>
        </p:txBody>
      </p:sp>
      <p:sp>
        <p:nvSpPr>
          <p:cNvPr id="1045" name="Grafik 79">
            <a:extLst>
              <a:ext uri="{FF2B5EF4-FFF2-40B4-BE49-F238E27FC236}">
                <a16:creationId xmlns:a16="http://schemas.microsoft.com/office/drawing/2014/main" id="{D0A66A96-B097-A3AE-089C-45F7506F6E0A}"/>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47" name="Rectangle: Rounded Corners 1046">
            <a:extLst>
              <a:ext uri="{FF2B5EF4-FFF2-40B4-BE49-F238E27FC236}">
                <a16:creationId xmlns:a16="http://schemas.microsoft.com/office/drawing/2014/main" id="{CD9F3B08-EE06-80BC-C143-64EDFBEA0271}"/>
              </a:ext>
            </a:extLst>
          </p:cNvPr>
          <p:cNvSpPr/>
          <p:nvPr/>
        </p:nvSpPr>
        <p:spPr>
          <a:xfrm>
            <a:off x="1106229" y="3677370"/>
            <a:ext cx="1993167" cy="1473156"/>
          </a:xfrm>
          <a:prstGeom prst="roundRect">
            <a:avLst>
              <a:gd name="adj" fmla="val 2434"/>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Summarization</a:t>
            </a:r>
          </a:p>
        </p:txBody>
      </p:sp>
      <p:sp>
        <p:nvSpPr>
          <p:cNvPr id="1048" name="Rectangle: Rounded Corners 1047">
            <a:extLst>
              <a:ext uri="{FF2B5EF4-FFF2-40B4-BE49-F238E27FC236}">
                <a16:creationId xmlns:a16="http://schemas.microsoft.com/office/drawing/2014/main" id="{9532D349-CDA1-7F0A-624E-C3A18189E3F6}"/>
              </a:ext>
            </a:extLst>
          </p:cNvPr>
          <p:cNvSpPr/>
          <p:nvPr/>
        </p:nvSpPr>
        <p:spPr>
          <a:xfrm>
            <a:off x="1187076" y="4707048"/>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Answer personalization with custom instructions</a:t>
            </a:r>
          </a:p>
        </p:txBody>
      </p:sp>
      <p:sp>
        <p:nvSpPr>
          <p:cNvPr id="1049" name="Rectangle: Rounded Corners 1048">
            <a:extLst>
              <a:ext uri="{FF2B5EF4-FFF2-40B4-BE49-F238E27FC236}">
                <a16:creationId xmlns:a16="http://schemas.microsoft.com/office/drawing/2014/main" id="{21D028D6-99B4-A832-ED8B-344D10EF0A6F}"/>
              </a:ext>
            </a:extLst>
          </p:cNvPr>
          <p:cNvSpPr/>
          <p:nvPr/>
        </p:nvSpPr>
        <p:spPr>
          <a:xfrm>
            <a:off x="1198558" y="3987983"/>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Answer summarization from retrieved content</a:t>
            </a:r>
          </a:p>
        </p:txBody>
      </p:sp>
      <p:pic>
        <p:nvPicPr>
          <p:cNvPr id="1050" name="Graphic 1049">
            <a:extLst>
              <a:ext uri="{FF2B5EF4-FFF2-40B4-BE49-F238E27FC236}">
                <a16:creationId xmlns:a16="http://schemas.microsoft.com/office/drawing/2014/main" id="{33C23297-4664-68F3-D342-0FC8B91EE43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77770" y="3735082"/>
            <a:ext cx="216000" cy="216000"/>
          </a:xfrm>
          <a:prstGeom prst="rect">
            <a:avLst/>
          </a:prstGeom>
        </p:spPr>
      </p:pic>
      <p:sp>
        <p:nvSpPr>
          <p:cNvPr id="1051" name="Grafik 79">
            <a:extLst>
              <a:ext uri="{FF2B5EF4-FFF2-40B4-BE49-F238E27FC236}">
                <a16:creationId xmlns:a16="http://schemas.microsoft.com/office/drawing/2014/main" id="{2120F9F7-D29D-46D3-2C17-2B63310016EC}"/>
              </a:ext>
            </a:extLst>
          </p:cNvPr>
          <p:cNvSpPr/>
          <p:nvPr/>
        </p:nvSpPr>
        <p:spPr>
          <a:xfrm>
            <a:off x="2834933" y="374856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52" name="Rectangle: Rounded Corners 1051">
            <a:extLst>
              <a:ext uri="{FF2B5EF4-FFF2-40B4-BE49-F238E27FC236}">
                <a16:creationId xmlns:a16="http://schemas.microsoft.com/office/drawing/2014/main" id="{5C2668AA-24B3-6054-C0A3-3B51021F972F}"/>
              </a:ext>
            </a:extLst>
          </p:cNvPr>
          <p:cNvSpPr/>
          <p:nvPr/>
        </p:nvSpPr>
        <p:spPr>
          <a:xfrm>
            <a:off x="1187076" y="4420654"/>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Citation generation</a:t>
            </a:r>
          </a:p>
        </p:txBody>
      </p:sp>
      <p:sp>
        <p:nvSpPr>
          <p:cNvPr id="1053" name="TextBox 1052">
            <a:extLst>
              <a:ext uri="{FF2B5EF4-FFF2-40B4-BE49-F238E27FC236}">
                <a16:creationId xmlns:a16="http://schemas.microsoft.com/office/drawing/2014/main" id="{DEC7AAAD-3491-44F7-F3D3-E86141CFA5D4}"/>
              </a:ext>
            </a:extLst>
          </p:cNvPr>
          <p:cNvSpPr txBox="1"/>
          <p:nvPr/>
        </p:nvSpPr>
        <p:spPr>
          <a:xfrm>
            <a:off x="786009" y="5293522"/>
            <a:ext cx="2048924" cy="20005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Aptos" panose="020B0004020202020204" pitchFamily="34" charset="0"/>
                <a:ea typeface="+mn-ea"/>
                <a:cs typeface="+mn-cs"/>
              </a:rPr>
              <a:t>Validation at each step</a:t>
            </a:r>
          </a:p>
        </p:txBody>
      </p:sp>
      <p:sp>
        <p:nvSpPr>
          <p:cNvPr id="1054" name="Rectangle: Rounded Corners 1053">
            <a:extLst>
              <a:ext uri="{FF2B5EF4-FFF2-40B4-BE49-F238E27FC236}">
                <a16:creationId xmlns:a16="http://schemas.microsoft.com/office/drawing/2014/main" id="{0750C6A0-14AD-42AC-1F9E-38806422CA89}"/>
              </a:ext>
            </a:extLst>
          </p:cNvPr>
          <p:cNvSpPr/>
          <p:nvPr/>
        </p:nvSpPr>
        <p:spPr>
          <a:xfrm>
            <a:off x="527158" y="5559488"/>
            <a:ext cx="2572238"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Moderation of harmful, malicious, uncompliant, or copyrighted answers</a:t>
            </a:r>
          </a:p>
        </p:txBody>
      </p:sp>
      <p:sp>
        <p:nvSpPr>
          <p:cNvPr id="1055" name="Grafik 79">
            <a:extLst>
              <a:ext uri="{FF2B5EF4-FFF2-40B4-BE49-F238E27FC236}">
                <a16:creationId xmlns:a16="http://schemas.microsoft.com/office/drawing/2014/main" id="{529A31FB-4B09-4A2E-58C9-3107A943B15D}"/>
              </a:ext>
            </a:extLst>
          </p:cNvPr>
          <p:cNvSpPr/>
          <p:nvPr/>
        </p:nvSpPr>
        <p:spPr>
          <a:xfrm>
            <a:off x="2894644" y="5325623"/>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56" name="Oval 1055">
            <a:extLst>
              <a:ext uri="{FF2B5EF4-FFF2-40B4-BE49-F238E27FC236}">
                <a16:creationId xmlns:a16="http://schemas.microsoft.com/office/drawing/2014/main" id="{F7A57906-9FEE-9B82-27DA-75B52D006D33}"/>
              </a:ext>
            </a:extLst>
          </p:cNvPr>
          <p:cNvSpPr/>
          <p:nvPr/>
        </p:nvSpPr>
        <p:spPr bwMode="auto">
          <a:xfrm>
            <a:off x="582387" y="2616955"/>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pitchFamily="34" charset="0"/>
              </a:rPr>
              <a:t>2</a:t>
            </a:r>
          </a:p>
        </p:txBody>
      </p:sp>
      <p:sp>
        <p:nvSpPr>
          <p:cNvPr id="1057" name="Oval 1056">
            <a:extLst>
              <a:ext uri="{FF2B5EF4-FFF2-40B4-BE49-F238E27FC236}">
                <a16:creationId xmlns:a16="http://schemas.microsoft.com/office/drawing/2014/main" id="{AEEE9A81-C089-7054-3DCB-89EF44829E4C}"/>
              </a:ext>
            </a:extLst>
          </p:cNvPr>
          <p:cNvSpPr/>
          <p:nvPr/>
        </p:nvSpPr>
        <p:spPr bwMode="auto">
          <a:xfrm>
            <a:off x="584979" y="3677370"/>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a:rPr>
              <a:t>3</a:t>
            </a:r>
            <a:endParaRPr kumimoji="0" lang="en-US" sz="1600" b="0" i="0" u="none" strike="noStrike" kern="0" cap="none" spc="0" normalizeH="0" baseline="0" noProof="0">
              <a:ln>
                <a:noFill/>
              </a:ln>
              <a:effectLst/>
              <a:uLnTx/>
              <a:uFillTx/>
              <a:latin typeface="Aptos" panose="020B0004020202020204" pitchFamily="34" charset="0"/>
              <a:ea typeface="+mn-ea"/>
              <a:cs typeface="+mn-cs"/>
            </a:endParaRPr>
          </a:p>
        </p:txBody>
      </p:sp>
      <p:sp>
        <p:nvSpPr>
          <p:cNvPr id="1058" name="Oval 1057">
            <a:extLst>
              <a:ext uri="{FF2B5EF4-FFF2-40B4-BE49-F238E27FC236}">
                <a16:creationId xmlns:a16="http://schemas.microsoft.com/office/drawing/2014/main" id="{5663FB12-DEC2-B89B-3B11-C27ED1E256CD}"/>
              </a:ext>
            </a:extLst>
          </p:cNvPr>
          <p:cNvSpPr/>
          <p:nvPr/>
        </p:nvSpPr>
        <p:spPr bwMode="auto">
          <a:xfrm>
            <a:off x="582387" y="1253391"/>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pitchFamily="34" charset="0"/>
              </a:rPr>
              <a:t>1</a:t>
            </a:r>
          </a:p>
        </p:txBody>
      </p:sp>
      <p:cxnSp>
        <p:nvCxnSpPr>
          <p:cNvPr id="1061" name="Straight Connector 60">
            <a:extLst>
              <a:ext uri="{FF2B5EF4-FFF2-40B4-BE49-F238E27FC236}">
                <a16:creationId xmlns:a16="http://schemas.microsoft.com/office/drawing/2014/main" id="{9F7B5D60-2E63-5E9B-4ABB-5C50500D6951}"/>
              </a:ext>
            </a:extLst>
          </p:cNvPr>
          <p:cNvCxnSpPr>
            <a:cxnSpLocks/>
            <a:stCxn id="1036" idx="3"/>
            <a:endCxn id="1059" idx="1"/>
          </p:cNvCxnSpPr>
          <p:nvPr/>
        </p:nvCxnSpPr>
        <p:spPr>
          <a:xfrm>
            <a:off x="3099396" y="3060201"/>
            <a:ext cx="729315" cy="475160"/>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1062" name="Straight Connector 60">
            <a:extLst>
              <a:ext uri="{FF2B5EF4-FFF2-40B4-BE49-F238E27FC236}">
                <a16:creationId xmlns:a16="http://schemas.microsoft.com/office/drawing/2014/main" id="{6BA9781D-4FE8-3148-2F72-FE7AC86FAB3C}"/>
              </a:ext>
            </a:extLst>
          </p:cNvPr>
          <p:cNvCxnSpPr>
            <a:cxnSpLocks/>
            <a:stCxn id="1036" idx="3"/>
            <a:endCxn id="59" idx="1"/>
          </p:cNvCxnSpPr>
          <p:nvPr/>
        </p:nvCxnSpPr>
        <p:spPr>
          <a:xfrm flipV="1">
            <a:off x="3099396" y="812400"/>
            <a:ext cx="729315" cy="2247801"/>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16" name="Group 15">
            <a:extLst>
              <a:ext uri="{FF2B5EF4-FFF2-40B4-BE49-F238E27FC236}">
                <a16:creationId xmlns:a16="http://schemas.microsoft.com/office/drawing/2014/main" id="{DA4E7300-0A41-E964-32D9-503998930865}"/>
              </a:ext>
            </a:extLst>
          </p:cNvPr>
          <p:cNvGrpSpPr/>
          <p:nvPr/>
        </p:nvGrpSpPr>
        <p:grpSpPr>
          <a:xfrm>
            <a:off x="3828711" y="2572520"/>
            <a:ext cx="7886169" cy="627826"/>
            <a:chOff x="3841217" y="4848025"/>
            <a:chExt cx="7886169" cy="627826"/>
          </a:xfrm>
        </p:grpSpPr>
        <p:sp>
          <p:nvSpPr>
            <p:cNvPr id="1028" name="Rectangle: Rounded Corners 1027">
              <a:extLst>
                <a:ext uri="{FF2B5EF4-FFF2-40B4-BE49-F238E27FC236}">
                  <a16:creationId xmlns:a16="http://schemas.microsoft.com/office/drawing/2014/main" id="{2EAE7BFF-A1C0-9F39-B9FA-B97F46ABBF66}"/>
                </a:ext>
              </a:extLst>
            </p:cNvPr>
            <p:cNvSpPr/>
            <p:nvPr/>
          </p:nvSpPr>
          <p:spPr>
            <a:xfrm>
              <a:off x="3841217" y="4848025"/>
              <a:ext cx="7886169" cy="627826"/>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Uploaded files</a:t>
              </a:r>
            </a:p>
          </p:txBody>
        </p:sp>
        <p:sp>
          <p:nvSpPr>
            <p:cNvPr id="1029" name="TextBox 1028">
              <a:extLst>
                <a:ext uri="{FF2B5EF4-FFF2-40B4-BE49-F238E27FC236}">
                  <a16:creationId xmlns:a16="http://schemas.microsoft.com/office/drawing/2014/main" id="{0FEBE3E4-D122-4EDE-98AF-C6A9A019298E}"/>
                </a:ext>
              </a:extLst>
            </p:cNvPr>
            <p:cNvSpPr txBox="1"/>
            <p:nvPr/>
          </p:nvSpPr>
          <p:spPr>
            <a:xfrm>
              <a:off x="5653445" y="4868582"/>
              <a:ext cx="6010400" cy="600164"/>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Files (512 MB max) are stored in Dataverse file storage, with a maximum of 500 files per agent.</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Files are indexed in Dataverse Search and benefit for image/table recognition in PDFs.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By default, citations don’t contain a link to the file, but this can be done with customizations.</a:t>
              </a:r>
            </a:p>
          </p:txBody>
        </p:sp>
        <p:pic>
          <p:nvPicPr>
            <p:cNvPr id="1063" name="Graphic 1062" descr="Document with solid fill">
              <a:extLst>
                <a:ext uri="{FF2B5EF4-FFF2-40B4-BE49-F238E27FC236}">
                  <a16:creationId xmlns:a16="http://schemas.microsoft.com/office/drawing/2014/main" id="{11C66678-2B36-E370-1F5A-3BE3DFADE6F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1918" y="4977688"/>
              <a:ext cx="360000" cy="360000"/>
            </a:xfrm>
            <a:prstGeom prst="rect">
              <a:avLst/>
            </a:prstGeom>
          </p:spPr>
        </p:pic>
      </p:grpSp>
      <p:cxnSp>
        <p:nvCxnSpPr>
          <p:cNvPr id="1067" name="Straight Connector 60">
            <a:extLst>
              <a:ext uri="{FF2B5EF4-FFF2-40B4-BE49-F238E27FC236}">
                <a16:creationId xmlns:a16="http://schemas.microsoft.com/office/drawing/2014/main" id="{33E6D09B-DFED-EDC5-1E06-2CF09B97101E}"/>
              </a:ext>
            </a:extLst>
          </p:cNvPr>
          <p:cNvCxnSpPr>
            <a:cxnSpLocks/>
            <a:stCxn id="1036" idx="3"/>
            <a:endCxn id="1064" idx="1"/>
          </p:cNvCxnSpPr>
          <p:nvPr/>
        </p:nvCxnSpPr>
        <p:spPr>
          <a:xfrm>
            <a:off x="3099396" y="3060201"/>
            <a:ext cx="729315" cy="1194895"/>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40" name="Group 39">
            <a:extLst>
              <a:ext uri="{FF2B5EF4-FFF2-40B4-BE49-F238E27FC236}">
                <a16:creationId xmlns:a16="http://schemas.microsoft.com/office/drawing/2014/main" id="{0F9926F9-0640-27F9-F6CA-97DE72CE4D45}"/>
              </a:ext>
            </a:extLst>
          </p:cNvPr>
          <p:cNvGrpSpPr/>
          <p:nvPr/>
        </p:nvGrpSpPr>
        <p:grpSpPr>
          <a:xfrm>
            <a:off x="3828711" y="3283361"/>
            <a:ext cx="7910461" cy="504000"/>
            <a:chOff x="3828711" y="3283361"/>
            <a:chExt cx="7910461" cy="504000"/>
          </a:xfrm>
        </p:grpSpPr>
        <p:pic>
          <p:nvPicPr>
            <p:cNvPr id="1030" name="Graphic 1029">
              <a:extLst>
                <a:ext uri="{FF2B5EF4-FFF2-40B4-BE49-F238E27FC236}">
                  <a16:creationId xmlns:a16="http://schemas.microsoft.com/office/drawing/2014/main" id="{DC57BB5D-8E77-BF6A-CD73-2707BFCB26A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89412" y="3395240"/>
              <a:ext cx="324000" cy="324000"/>
            </a:xfrm>
            <a:prstGeom prst="rect">
              <a:avLst/>
            </a:prstGeom>
          </p:spPr>
        </p:pic>
        <p:sp>
          <p:nvSpPr>
            <p:cNvPr id="1059" name="Rectangle: Rounded Corners 1058">
              <a:extLst>
                <a:ext uri="{FF2B5EF4-FFF2-40B4-BE49-F238E27FC236}">
                  <a16:creationId xmlns:a16="http://schemas.microsoft.com/office/drawing/2014/main" id="{C661C8BB-37C8-CF0B-E73E-C0399357B093}"/>
                </a:ext>
              </a:extLst>
            </p:cNvPr>
            <p:cNvSpPr/>
            <p:nvPr/>
          </p:nvSpPr>
          <p:spPr>
            <a:xfrm>
              <a:off x="3828711" y="3283361"/>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Dataverse </a:t>
              </a:r>
              <a:br>
                <a:rPr kumimoji="0" lang="en-US" sz="1300" b="1" i="0" u="none" strike="noStrike" kern="0" cap="none" spc="0" normalizeH="0" baseline="0" noProof="0">
                  <a:ln>
                    <a:noFill/>
                  </a:ln>
                  <a:effectLst/>
                  <a:uLnTx/>
                  <a:uFillTx/>
                  <a:latin typeface="Aptos" panose="020B0004020202020204" pitchFamily="34" charset="0"/>
                  <a:ea typeface="+mn-ea"/>
                  <a:cs typeface="+mn-cs"/>
                </a:rPr>
              </a:br>
              <a:r>
                <a:rPr kumimoji="0" lang="en-US" sz="1300" b="1" i="0" u="none" strike="noStrike" kern="0" cap="none" spc="0" normalizeH="0" baseline="0" noProof="0">
                  <a:ln>
                    <a:noFill/>
                  </a:ln>
                  <a:effectLst/>
                  <a:uLnTx/>
                  <a:uFillTx/>
                  <a:latin typeface="Aptos" panose="020B0004020202020204" pitchFamily="34" charset="0"/>
                  <a:ea typeface="+mn-ea"/>
                  <a:cs typeface="+mn-cs"/>
                </a:rPr>
                <a:t>tables</a:t>
              </a:r>
            </a:p>
          </p:txBody>
        </p:sp>
        <p:sp>
          <p:nvSpPr>
            <p:cNvPr id="1060" name="TextBox 1059">
              <a:extLst>
                <a:ext uri="{FF2B5EF4-FFF2-40B4-BE49-F238E27FC236}">
                  <a16:creationId xmlns:a16="http://schemas.microsoft.com/office/drawing/2014/main" id="{FE608348-6600-41F4-BDD7-4CB7FA7DED50}"/>
                </a:ext>
              </a:extLst>
            </p:cNvPr>
            <p:cNvSpPr txBox="1"/>
            <p:nvPr/>
          </p:nvSpPr>
          <p:spPr>
            <a:xfrm>
              <a:off x="5658661" y="3320869"/>
              <a:ext cx="6080511" cy="430887"/>
            </a:xfrm>
            <a:prstGeom prst="rect">
              <a:avLst/>
            </a:prstGeom>
            <a:noFill/>
          </p:spPr>
          <p:txBody>
            <a:bodyPr wrap="square" lIns="91440" tIns="45720" rIns="91440" bIns="45720" anchor="ctr">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Dataverse tables (max 15) can be configured with s</a:t>
              </a:r>
              <a:r>
                <a:rPr kumimoji="0" lang="en-US" sz="1100" b="0" i="0" u="none" strike="noStrike" kern="1200" cap="none" spc="0" normalizeH="0" baseline="0" noProof="0">
                  <a:ln>
                    <a:noFill/>
                  </a:ln>
                  <a:effectLst/>
                  <a:uLnTx/>
                  <a:uFillTx/>
                  <a:latin typeface="Aptos"/>
                  <a:ea typeface="+mn-ea"/>
                  <a:cs typeface="+mn-cs"/>
                </a:rPr>
                <a:t>ynonyms and a glossary to improve search.</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Natural language queries are transformed in analytical queries over structured data.</a:t>
              </a:r>
            </a:p>
          </p:txBody>
        </p:sp>
        <p:pic>
          <p:nvPicPr>
            <p:cNvPr id="1068" name="Graphic 1067">
              <a:extLst>
                <a:ext uri="{FF2B5EF4-FFF2-40B4-BE49-F238E27FC236}">
                  <a16:creationId xmlns:a16="http://schemas.microsoft.com/office/drawing/2014/main" id="{C826F895-8941-1697-B448-D0154FB849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5429" y="3562877"/>
              <a:ext cx="144000" cy="144000"/>
            </a:xfrm>
            <a:prstGeom prst="rect">
              <a:avLst/>
            </a:prstGeom>
          </p:spPr>
        </p:pic>
      </p:grpSp>
      <p:grpSp>
        <p:nvGrpSpPr>
          <p:cNvPr id="42" name="Group 41">
            <a:extLst>
              <a:ext uri="{FF2B5EF4-FFF2-40B4-BE49-F238E27FC236}">
                <a16:creationId xmlns:a16="http://schemas.microsoft.com/office/drawing/2014/main" id="{E9B7892E-E71D-8149-9557-107AED43BE5E}"/>
              </a:ext>
            </a:extLst>
          </p:cNvPr>
          <p:cNvGrpSpPr/>
          <p:nvPr/>
        </p:nvGrpSpPr>
        <p:grpSpPr>
          <a:xfrm>
            <a:off x="3828711" y="3870376"/>
            <a:ext cx="7910461" cy="773943"/>
            <a:chOff x="3828711" y="3870376"/>
            <a:chExt cx="7910461" cy="773943"/>
          </a:xfrm>
        </p:grpSpPr>
        <p:sp>
          <p:nvSpPr>
            <p:cNvPr id="1064" name="Rectangle: Rounded Corners 1063">
              <a:extLst>
                <a:ext uri="{FF2B5EF4-FFF2-40B4-BE49-F238E27FC236}">
                  <a16:creationId xmlns:a16="http://schemas.microsoft.com/office/drawing/2014/main" id="{B918807E-22A1-508B-CB6F-6CFFB43181ED}"/>
                </a:ext>
              </a:extLst>
            </p:cNvPr>
            <p:cNvSpPr/>
            <p:nvPr/>
          </p:nvSpPr>
          <p:spPr>
            <a:xfrm>
              <a:off x="3828711" y="3870376"/>
              <a:ext cx="7886169" cy="76944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Graph </a:t>
              </a:r>
              <a:br>
                <a:rPr kumimoji="0" lang="en-US" sz="1300" b="1" i="0" u="none" strike="noStrike" kern="0" cap="none" spc="0" normalizeH="0" baseline="0" noProof="0">
                  <a:ln>
                    <a:noFill/>
                  </a:ln>
                  <a:effectLst/>
                  <a:uLnTx/>
                  <a:uFillTx/>
                  <a:latin typeface="Aptos" panose="020B0004020202020204" pitchFamily="34" charset="0"/>
                  <a:ea typeface="+mn-ea"/>
                  <a:cs typeface="+mn-cs"/>
                </a:rPr>
              </a:br>
              <a:r>
                <a:rPr kumimoji="0" lang="en-US" sz="1300" b="1" i="0" u="none" strike="noStrike" kern="0" cap="none" spc="0" normalizeH="0" baseline="0" noProof="0">
                  <a:ln>
                    <a:noFill/>
                  </a:ln>
                  <a:effectLst/>
                  <a:uLnTx/>
                  <a:uFillTx/>
                  <a:latin typeface="Aptos" panose="020B0004020202020204" pitchFamily="34" charset="0"/>
                  <a:ea typeface="+mn-ea"/>
                  <a:cs typeface="+mn-cs"/>
                </a:rPr>
                <a:t>Connectors</a:t>
              </a:r>
            </a:p>
          </p:txBody>
        </p:sp>
        <p:sp>
          <p:nvSpPr>
            <p:cNvPr id="1065" name="TextBox 1064">
              <a:extLst>
                <a:ext uri="{FF2B5EF4-FFF2-40B4-BE49-F238E27FC236}">
                  <a16:creationId xmlns:a16="http://schemas.microsoft.com/office/drawing/2014/main" id="{7A517F39-0EFF-294F-6295-3418327F377C}"/>
                </a:ext>
              </a:extLst>
            </p:cNvPr>
            <p:cNvSpPr txBox="1"/>
            <p:nvPr/>
          </p:nvSpPr>
          <p:spPr>
            <a:xfrm>
              <a:off x="5658661" y="3874878"/>
              <a:ext cx="6080511" cy="769441"/>
            </a:xfrm>
            <a:prstGeom prst="rect">
              <a:avLst/>
            </a:prstGeom>
            <a:noFill/>
          </p:spPr>
          <p:txBody>
            <a:bodyPr wrap="square" lIns="91440" tIns="45720" rIns="91440" bIns="45720" anchor="t">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the user to be authenticated with Entra ID to make delegated calls.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 to additional enterprise knowledge sources that are indexed in the Microsoft Graph index, like ServiceNow KB, Confluence, custom enterprise website data, etc.</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The premium 'Enhanced Search Results' feature leverages Tenant Microsoft Graph grounding.</a:t>
              </a:r>
            </a:p>
          </p:txBody>
        </p:sp>
        <p:pic>
          <p:nvPicPr>
            <p:cNvPr id="1066" name="Graphic 1065">
              <a:extLst>
                <a:ext uri="{FF2B5EF4-FFF2-40B4-BE49-F238E27FC236}">
                  <a16:creationId xmlns:a16="http://schemas.microsoft.com/office/drawing/2014/main" id="{33AB1C5B-A0FE-FA85-6D99-65E7F403705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981841" y="4111774"/>
              <a:ext cx="324000" cy="324000"/>
            </a:xfrm>
            <a:prstGeom prst="rect">
              <a:avLst/>
            </a:prstGeom>
          </p:spPr>
        </p:pic>
        <p:pic>
          <p:nvPicPr>
            <p:cNvPr id="1069" name="Graphic 1068">
              <a:extLst>
                <a:ext uri="{FF2B5EF4-FFF2-40B4-BE49-F238E27FC236}">
                  <a16:creationId xmlns:a16="http://schemas.microsoft.com/office/drawing/2014/main" id="{D57C0E1A-4128-89B2-D5C3-4E14C444C3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6074" y="4273852"/>
              <a:ext cx="144000" cy="144000"/>
            </a:xfrm>
            <a:prstGeom prst="rect">
              <a:avLst/>
            </a:prstGeom>
          </p:spPr>
        </p:pic>
      </p:grpSp>
      <p:grpSp>
        <p:nvGrpSpPr>
          <p:cNvPr id="15" name="Group 14">
            <a:extLst>
              <a:ext uri="{FF2B5EF4-FFF2-40B4-BE49-F238E27FC236}">
                <a16:creationId xmlns:a16="http://schemas.microsoft.com/office/drawing/2014/main" id="{DFC7EAE6-CE1B-CA7B-69A1-AF737E8EDBDB}"/>
              </a:ext>
            </a:extLst>
          </p:cNvPr>
          <p:cNvGrpSpPr/>
          <p:nvPr/>
        </p:nvGrpSpPr>
        <p:grpSpPr>
          <a:xfrm>
            <a:off x="3828711" y="5314349"/>
            <a:ext cx="7892738" cy="504000"/>
            <a:chOff x="3841217" y="4060371"/>
            <a:chExt cx="7892738" cy="504000"/>
          </a:xfrm>
        </p:grpSpPr>
        <p:sp>
          <p:nvSpPr>
            <p:cNvPr id="32" name="Rectangle: Rounded Corners 31">
              <a:extLst>
                <a:ext uri="{FF2B5EF4-FFF2-40B4-BE49-F238E27FC236}">
                  <a16:creationId xmlns:a16="http://schemas.microsoft.com/office/drawing/2014/main" id="{449C04AD-844B-CEC9-6305-C8B265E6DE74}"/>
                </a:ext>
              </a:extLst>
            </p:cNvPr>
            <p:cNvSpPr/>
            <p:nvPr/>
          </p:nvSpPr>
          <p:spPr>
            <a:xfrm>
              <a:off x="3841217" y="4060371"/>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Azure AI Search </a:t>
              </a:r>
            </a:p>
          </p:txBody>
        </p:sp>
        <p:sp>
          <p:nvSpPr>
            <p:cNvPr id="33" name="TextBox 32">
              <a:extLst>
                <a:ext uri="{FF2B5EF4-FFF2-40B4-BE49-F238E27FC236}">
                  <a16:creationId xmlns:a16="http://schemas.microsoft.com/office/drawing/2014/main" id="{9E5367B8-2F2F-7C54-6714-4396E61E4340}"/>
                </a:ext>
              </a:extLst>
            </p:cNvPr>
            <p:cNvSpPr txBox="1"/>
            <p:nvPr/>
          </p:nvSpPr>
          <p:spPr>
            <a:xfrm>
              <a:off x="5653444" y="4104199"/>
              <a:ext cx="6080511" cy="430887"/>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Returns results from a linked vectorized Azure AI Search index.</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Connection isn’t delegated: no security trimming, no authentication requirement for the user.</a:t>
              </a:r>
            </a:p>
          </p:txBody>
        </p:sp>
        <p:pic>
          <p:nvPicPr>
            <p:cNvPr id="4" name="Graphic 3">
              <a:extLst>
                <a:ext uri="{FF2B5EF4-FFF2-40B4-BE49-F238E27FC236}">
                  <a16:creationId xmlns:a16="http://schemas.microsoft.com/office/drawing/2014/main" id="{3BEFA265-5200-EBB0-AD01-70BE877581E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972887" y="4141547"/>
              <a:ext cx="371569" cy="371569"/>
            </a:xfrm>
            <a:prstGeom prst="rect">
              <a:avLst/>
            </a:prstGeom>
          </p:spPr>
        </p:pic>
      </p:grpSp>
      <p:cxnSp>
        <p:nvCxnSpPr>
          <p:cNvPr id="27" name="Straight Connector 60">
            <a:extLst>
              <a:ext uri="{FF2B5EF4-FFF2-40B4-BE49-F238E27FC236}">
                <a16:creationId xmlns:a16="http://schemas.microsoft.com/office/drawing/2014/main" id="{FB42F05E-AE95-1386-BCAA-38743A54921D}"/>
              </a:ext>
            </a:extLst>
          </p:cNvPr>
          <p:cNvCxnSpPr>
            <a:cxnSpLocks/>
            <a:stCxn id="1036" idx="3"/>
            <a:endCxn id="8" idx="1"/>
          </p:cNvCxnSpPr>
          <p:nvPr/>
        </p:nvCxnSpPr>
        <p:spPr>
          <a:xfrm>
            <a:off x="3099396" y="3060201"/>
            <a:ext cx="729315" cy="1919133"/>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45" name="Group 44">
            <a:extLst>
              <a:ext uri="{FF2B5EF4-FFF2-40B4-BE49-F238E27FC236}">
                <a16:creationId xmlns:a16="http://schemas.microsoft.com/office/drawing/2014/main" id="{D6852C6D-217C-FE5D-1D42-5CE8745F62A3}"/>
              </a:ext>
            </a:extLst>
          </p:cNvPr>
          <p:cNvGrpSpPr/>
          <p:nvPr/>
        </p:nvGrpSpPr>
        <p:grpSpPr>
          <a:xfrm>
            <a:off x="3828711" y="4727334"/>
            <a:ext cx="7909060" cy="504000"/>
            <a:chOff x="3828711" y="4727334"/>
            <a:chExt cx="7909060" cy="504000"/>
          </a:xfrm>
        </p:grpSpPr>
        <p:grpSp>
          <p:nvGrpSpPr>
            <p:cNvPr id="43" name="Group 42">
              <a:extLst>
                <a:ext uri="{FF2B5EF4-FFF2-40B4-BE49-F238E27FC236}">
                  <a16:creationId xmlns:a16="http://schemas.microsoft.com/office/drawing/2014/main" id="{EAF5A091-7573-F065-0E00-8DA247159E8D}"/>
                </a:ext>
              </a:extLst>
            </p:cNvPr>
            <p:cNvGrpSpPr/>
            <p:nvPr/>
          </p:nvGrpSpPr>
          <p:grpSpPr>
            <a:xfrm>
              <a:off x="3828711" y="4727334"/>
              <a:ext cx="7909060" cy="504000"/>
              <a:chOff x="3828711" y="4727334"/>
              <a:chExt cx="7909060" cy="504000"/>
            </a:xfrm>
          </p:grpSpPr>
          <p:grpSp>
            <p:nvGrpSpPr>
              <p:cNvPr id="14" name="Group 13">
                <a:extLst>
                  <a:ext uri="{FF2B5EF4-FFF2-40B4-BE49-F238E27FC236}">
                    <a16:creationId xmlns:a16="http://schemas.microsoft.com/office/drawing/2014/main" id="{50BAE5F1-3D93-DE44-5FE8-56F6EC132F6B}"/>
                  </a:ext>
                </a:extLst>
              </p:cNvPr>
              <p:cNvGrpSpPr/>
              <p:nvPr/>
            </p:nvGrpSpPr>
            <p:grpSpPr>
              <a:xfrm>
                <a:off x="3828711" y="4727334"/>
                <a:ext cx="7909060" cy="504000"/>
                <a:chOff x="3828711" y="3387030"/>
                <a:chExt cx="7909060" cy="504000"/>
              </a:xfrm>
            </p:grpSpPr>
            <p:sp>
              <p:nvSpPr>
                <p:cNvPr id="8" name="Rectangle: Rounded Corners 7">
                  <a:extLst>
                    <a:ext uri="{FF2B5EF4-FFF2-40B4-BE49-F238E27FC236}">
                      <a16:creationId xmlns:a16="http://schemas.microsoft.com/office/drawing/2014/main" id="{7EABB92E-A093-D3BE-C2D5-E996D7ADF70C}"/>
                    </a:ext>
                  </a:extLst>
                </p:cNvPr>
                <p:cNvSpPr/>
                <p:nvPr/>
              </p:nvSpPr>
              <p:spPr>
                <a:xfrm>
                  <a:off x="3828711" y="3387030"/>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Real-time </a:t>
                  </a:r>
                  <a:br>
                    <a:rPr kumimoji="0" lang="en-US" sz="1300" b="1" i="0" u="none" strike="noStrike" kern="0" cap="none" spc="0" normalizeH="0" baseline="0" noProof="0">
                      <a:ln>
                        <a:noFill/>
                      </a:ln>
                      <a:effectLst/>
                      <a:uLnTx/>
                      <a:uFillTx/>
                      <a:latin typeface="Aptos" panose="020B0004020202020204" pitchFamily="34" charset="0"/>
                      <a:ea typeface="+mn-ea"/>
                      <a:cs typeface="+mn-cs"/>
                    </a:rPr>
                  </a:br>
                  <a:r>
                    <a:rPr kumimoji="0" lang="en-US" sz="1300" b="1" i="0" u="none" strike="noStrike" kern="0" cap="none" spc="0" normalizeH="0" baseline="0" noProof="0">
                      <a:ln>
                        <a:noFill/>
                      </a:ln>
                      <a:effectLst/>
                      <a:uLnTx/>
                      <a:uFillTx/>
                      <a:latin typeface="Aptos" panose="020B0004020202020204" pitchFamily="34" charset="0"/>
                      <a:ea typeface="+mn-ea"/>
                      <a:cs typeface="+mn-cs"/>
                    </a:rPr>
                    <a:t>Connectors</a:t>
                  </a:r>
                </a:p>
              </p:txBody>
            </p:sp>
            <p:sp>
              <p:nvSpPr>
                <p:cNvPr id="9" name="TextBox 8">
                  <a:extLst>
                    <a:ext uri="{FF2B5EF4-FFF2-40B4-BE49-F238E27FC236}">
                      <a16:creationId xmlns:a16="http://schemas.microsoft.com/office/drawing/2014/main" id="{A95B4C73-CA51-A7CA-30F6-A20EB2E7E00D}"/>
                    </a:ext>
                  </a:extLst>
                </p:cNvPr>
                <p:cNvSpPr txBox="1"/>
                <p:nvPr/>
              </p:nvSpPr>
              <p:spPr>
                <a:xfrm>
                  <a:off x="5657260" y="3449463"/>
                  <a:ext cx="6080511" cy="430887"/>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Copilot connectors retrieve structured data from Salesforce, ServiceNow, Zendesk, Azure SQL. </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Connections to the target systems must be created by the logged-in user.</a:t>
                  </a:r>
                </a:p>
              </p:txBody>
            </p:sp>
          </p:grpSp>
          <p:pic>
            <p:nvPicPr>
              <p:cNvPr id="38" name="Graphic 37">
                <a:extLst>
                  <a:ext uri="{FF2B5EF4-FFF2-40B4-BE49-F238E27FC236}">
                    <a16:creationId xmlns:a16="http://schemas.microsoft.com/office/drawing/2014/main" id="{925C0DE3-4437-2E86-D093-01EEDB9A7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6074" y="5014938"/>
                <a:ext cx="144000" cy="144000"/>
              </a:xfrm>
              <a:prstGeom prst="rect">
                <a:avLst/>
              </a:prstGeom>
            </p:spPr>
          </p:pic>
        </p:grpSp>
        <p:pic>
          <p:nvPicPr>
            <p:cNvPr id="44" name="Grafik 93">
              <a:extLst>
                <a:ext uri="{FF2B5EF4-FFF2-40B4-BE49-F238E27FC236}">
                  <a16:creationId xmlns:a16="http://schemas.microsoft.com/office/drawing/2014/main" id="{70E213B7-F823-FD96-4106-BDFCB0E0D9F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74285" y="4834938"/>
              <a:ext cx="303874" cy="303874"/>
            </a:xfrm>
            <a:prstGeom prst="rect">
              <a:avLst/>
            </a:prstGeom>
          </p:spPr>
        </p:pic>
      </p:grpSp>
      <p:pic>
        <p:nvPicPr>
          <p:cNvPr id="2" name="Graphic 1">
            <a:extLst>
              <a:ext uri="{FF2B5EF4-FFF2-40B4-BE49-F238E27FC236}">
                <a16:creationId xmlns:a16="http://schemas.microsoft.com/office/drawing/2014/main" id="{99FE83D8-BD75-1479-3D62-FE905A3A1C6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007950" y="3373448"/>
            <a:ext cx="324000" cy="324000"/>
          </a:xfrm>
          <a:prstGeom prst="rect">
            <a:avLst/>
          </a:prstGeom>
        </p:spPr>
      </p:pic>
    </p:spTree>
    <p:extLst>
      <p:ext uri="{BB962C8B-B14F-4D97-AF65-F5344CB8AC3E}">
        <p14:creationId xmlns:p14="http://schemas.microsoft.com/office/powerpoint/2010/main" val="3332018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The large language models (LLM) Copilot Studio depends upon are the foundation models trained by OpenAI.</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Gen AI features will use </a:t>
            </a:r>
            <a:r>
              <a:rPr kumimoji="0" lang="en-US" sz="1800" b="1" i="0" u="none" strike="noStrike" kern="1200" cap="none" spc="0" normalizeH="0" baseline="0" noProof="0">
                <a:ln>
                  <a:noFill/>
                </a:ln>
                <a:effectLst/>
                <a:uLnTx/>
                <a:uFillTx/>
                <a:latin typeface="Aptos" panose="020B0004020202020204" pitchFamily="34" charset="0"/>
                <a:ea typeface="+mn-ea"/>
                <a:cs typeface="+mn-cs"/>
                <a:hlinkClick r:id="rId3">
                  <a:extLst>
                    <a:ext uri="{A12FA001-AC4F-418D-AE19-62706E023703}">
                      <ahyp:hlinkClr xmlns:ahyp="http://schemas.microsoft.com/office/drawing/2018/hyperlinkcolor" val="tx"/>
                    </a:ext>
                  </a:extLst>
                </a:hlinkClick>
              </a:rPr>
              <a:t>different LLMs</a:t>
            </a:r>
            <a:r>
              <a:rPr lang="en-US" sz="1800" b="1">
                <a:latin typeface="Aptos" panose="020B0004020202020204" pitchFamily="34" charset="0"/>
              </a:rPr>
              <a:t> </a:t>
            </a:r>
            <a:r>
              <a:rPr lang="en-US" sz="1800">
                <a:latin typeface="Aptos" panose="020B0004020202020204" pitchFamily="34" charset="0"/>
              </a:rPr>
              <a:t>and </a:t>
            </a:r>
            <a:r>
              <a:rPr kumimoji="0" lang="en-US" sz="1800" b="0" i="0" u="none" strike="noStrike" kern="1200" cap="none" spc="0" normalizeH="0" baseline="0" noProof="0">
                <a:ln>
                  <a:noFill/>
                </a:ln>
                <a:effectLst/>
                <a:uLnTx/>
                <a:uFillTx/>
                <a:latin typeface="Aptos" panose="020B0004020202020204" pitchFamily="34" charset="0"/>
                <a:ea typeface="+mn-ea"/>
                <a:cs typeface="+mn-cs"/>
              </a:rPr>
              <a:t>as new models outperform previous ones, they will be updated.</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Models are hosted on internal Azure AI Foundry services, honoring the Microsoft Services Trust boundary.</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Models are accessed and used following </a:t>
            </a:r>
            <a:r>
              <a:rPr kumimoji="0" lang="en-US" sz="1800" b="1" i="0" u="none" strike="noStrike" kern="1200" cap="none" spc="0" normalizeH="0" baseline="0" noProof="0">
                <a:ln>
                  <a:noFill/>
                </a:ln>
                <a:effectLst/>
                <a:uLnTx/>
                <a:uFillTx/>
                <a:latin typeface="Aptos" panose="020B0004020202020204" pitchFamily="34" charset="0"/>
                <a:ea typeface="+mn-ea"/>
                <a:cs typeface="+mn-cs"/>
                <a:hlinkClick r:id="rId4">
                  <a:extLst>
                    <a:ext uri="{A12FA001-AC4F-418D-AE19-62706E023703}">
                      <ahyp:hlinkClr xmlns:ahyp="http://schemas.microsoft.com/office/drawing/2018/hyperlinkcolor" val="tx"/>
                    </a:ext>
                  </a:extLst>
                </a:hlinkClick>
              </a:rPr>
              <a:t>Microsoft Responsible AI</a:t>
            </a:r>
            <a:r>
              <a:rPr kumimoji="0" lang="en-US" sz="1800" b="1" i="0" u="none" strike="noStrike" kern="1200" cap="none" spc="0" normalizeH="0" baseline="0" noProof="0">
                <a:ln>
                  <a:noFill/>
                </a:ln>
                <a:effectLst/>
                <a:uLnTx/>
                <a:uFillTx/>
                <a:latin typeface="Aptos" panose="020B0004020202020204" pitchFamily="34" charset="0"/>
                <a:ea typeface="+mn-ea"/>
                <a:cs typeface="+mn-cs"/>
              </a:rPr>
              <a:t> </a:t>
            </a:r>
            <a:r>
              <a:rPr kumimoji="0" lang="en-US" sz="1800" b="0" i="0" u="none" strike="noStrike" kern="1200" cap="none" spc="0" normalizeH="0" baseline="0" noProof="0">
                <a:ln>
                  <a:noFill/>
                </a:ln>
                <a:effectLst/>
                <a:uLnTx/>
                <a:uFillTx/>
                <a:latin typeface="Aptos" panose="020B0004020202020204" pitchFamily="34" charset="0"/>
                <a:ea typeface="+mn-ea"/>
                <a:cs typeface="+mn-cs"/>
              </a:rPr>
              <a:t>principles and policies.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5">
                  <a:extLst>
                    <a:ext uri="{A12FA001-AC4F-418D-AE19-62706E023703}">
                      <ahyp:hlinkClr xmlns:ahyp="http://schemas.microsoft.com/office/drawing/2018/hyperlinkcolor" val="tx"/>
                    </a:ext>
                  </a:extLst>
                </a:hlinkClick>
              </a:rPr>
              <a:t>Custom instructions</a:t>
            </a:r>
            <a:r>
              <a:rPr kumimoji="0" lang="en-US" sz="1800" b="0" i="0" u="none" strike="noStrike" kern="1200" cap="none" spc="0" normalizeH="0" baseline="0" noProof="0">
                <a:ln>
                  <a:noFill/>
                </a:ln>
                <a:effectLst/>
                <a:uLnTx/>
                <a:uFillTx/>
                <a:latin typeface="Aptos" panose="020B0004020202020204" pitchFamily="34" charset="0"/>
                <a:ea typeface="+mn-ea"/>
                <a:cs typeface="+mn-cs"/>
              </a:rPr>
              <a:t> can be added to generative answers to influence format and filters.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6">
                  <a:extLst>
                    <a:ext uri="{A12FA001-AC4F-418D-AE19-62706E023703}">
                      <ahyp:hlinkClr xmlns:ahyp="http://schemas.microsoft.com/office/drawing/2018/hyperlinkcolor" val="tx"/>
                    </a:ext>
                  </a:extLst>
                </a:hlinkClick>
              </a:rPr>
              <a:t>Data storage and processing</a:t>
            </a:r>
            <a:r>
              <a:rPr kumimoji="0" lang="en-US" sz="1800" b="0" i="0" u="none" strike="noStrike" kern="1200" cap="none" spc="0" normalizeH="0" baseline="0" noProof="0">
                <a:ln>
                  <a:noFill/>
                </a:ln>
                <a:effectLst/>
                <a:uLnTx/>
                <a:uFillTx/>
                <a:latin typeface="Aptos" panose="020B0004020202020204" pitchFamily="34" charset="0"/>
                <a:ea typeface="+mn-ea"/>
                <a:cs typeface="+mn-cs"/>
              </a:rPr>
              <a:t> for Copilot Studio generative AI capabilities may result in data movement across regional boundaries. When local data storage and processing aren’t available in the region, environment settings are available to disable features requiring Azure LLMs or Bing Search, preventing data movement.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Copilot Studio does not collect, nor provide any customer data, for use in the training of LLMs.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kumimoji="0" lang="en-US" sz="1800" b="1" i="0" u="none" strike="noStrike" kern="1200" cap="none" spc="0" normalizeH="0" baseline="0" noProof="0">
                <a:ln>
                  <a:noFill/>
                </a:ln>
                <a:effectLst/>
                <a:uLnTx/>
                <a:uFillTx/>
                <a:latin typeface="Aptos" panose="020B0004020202020204" pitchFamily="34" charset="0"/>
                <a:ea typeface="+mn-ea"/>
                <a:cs typeface="+mn-cs"/>
                <a:hlinkClick r:id="rId7">
                  <a:extLst>
                    <a:ext uri="{A12FA001-AC4F-418D-AE19-62706E023703}">
                      <ahyp:hlinkClr xmlns:ahyp="http://schemas.microsoft.com/office/drawing/2018/hyperlinkcolor" val="tx"/>
                    </a:ext>
                  </a:extLst>
                </a:hlinkClick>
              </a:rPr>
              <a:t>Customer Lockbox</a:t>
            </a:r>
            <a:r>
              <a:rPr kumimoji="0" lang="en-US" sz="1800" b="0" i="0" u="none" strike="noStrike" kern="1200" cap="none" spc="0" normalizeH="0" baseline="0" noProof="0">
                <a:ln>
                  <a:noFill/>
                </a:ln>
                <a:effectLst/>
                <a:uLnTx/>
                <a:uFillTx/>
                <a:latin typeface="Aptos" panose="020B0004020202020204" pitchFamily="34" charset="0"/>
                <a:ea typeface="+mn-ea"/>
                <a:cs typeface="+mn-cs"/>
              </a:rPr>
              <a: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Gen AI capabilities log additional troubleshooting data, but only when the thumbs up or down reactions are used by the agent author in the Copilot Studio test pane.</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Given the existing control layers and to avoid further logging of customer data, </a:t>
            </a:r>
            <a:r>
              <a:rPr kumimoji="0" lang="en-US" sz="1800" b="1" i="0" u="none" strike="noStrike" kern="1200" cap="none" spc="0" normalizeH="0" baseline="0" noProof="0">
                <a:ln>
                  <a:noFill/>
                </a:ln>
                <a:effectLst/>
                <a:uLnTx/>
                <a:uFillTx/>
                <a:latin typeface="Aptos" panose="020B0004020202020204" pitchFamily="34" charset="0"/>
                <a:ea typeface="+mn-ea"/>
                <a:cs typeface="+mn-cs"/>
                <a:hlinkClick r:id="rId8">
                  <a:extLst>
                    <a:ext uri="{A12FA001-AC4F-418D-AE19-62706E023703}">
                      <ahyp:hlinkClr xmlns:ahyp="http://schemas.microsoft.com/office/drawing/2018/hyperlinkcolor" val="tx"/>
                    </a:ext>
                  </a:extLst>
                </a:hlinkClick>
              </a:rPr>
              <a:t>Azure AI abuse monitoring</a:t>
            </a:r>
            <a:r>
              <a:rPr kumimoji="0" lang="en-US" sz="1800" b="1" i="0" u="none" strike="noStrike" kern="1200" cap="none" spc="0" normalizeH="0" baseline="0" noProof="0">
                <a:ln>
                  <a:noFill/>
                </a:ln>
                <a:effectLst/>
                <a:uLnTx/>
                <a:uFillTx/>
                <a:latin typeface="Aptos" panose="020B0004020202020204" pitchFamily="34" charset="0"/>
                <a:ea typeface="+mn-ea"/>
                <a:cs typeface="+mn-cs"/>
              </a:rPr>
              <a:t> </a:t>
            </a:r>
            <a:r>
              <a:rPr kumimoji="0" lang="en-US" sz="1800" b="0" i="0" u="none" strike="noStrike" kern="1200" cap="none" spc="0" normalizeH="0" baseline="0" noProof="0">
                <a:ln>
                  <a:noFill/>
                </a:ln>
                <a:effectLst/>
                <a:uLnTx/>
                <a:uFillTx/>
                <a:latin typeface="Aptos" panose="020B0004020202020204" pitchFamily="34" charset="0"/>
                <a:ea typeface="+mn-ea"/>
                <a:cs typeface="+mn-cs"/>
              </a:rPr>
              <a:t>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390167" cy="492443"/>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1" normalizeH="0" baseline="0" noProof="0">
                <a:ln w="3175">
                  <a:noFill/>
                </a:ln>
                <a:effectLst/>
                <a:uLnTx/>
                <a:uFillTx/>
                <a:latin typeface="Aptos SemiBold" panose="020B0004020202020204" pitchFamily="34" charset="0"/>
                <a:ea typeface="+mn-ea"/>
                <a:cs typeface="Segoe UI" pitchFamily="34" charset="0"/>
              </a:rPr>
              <a:t>Generative AI security and compliance considerations</a:t>
            </a:r>
            <a:endParaRPr kumimoji="0" lang="en-US" sz="3200" b="1" i="0" u="none" strike="noStrike" kern="1200" cap="none" spc="-51" normalizeH="0" baseline="0" noProof="0">
              <a:ln w="3175">
                <a:noFill/>
              </a:ln>
              <a:effectLst/>
              <a:uLnTx/>
              <a:uFillTx/>
              <a:latin typeface="Aptos SemiBold" panose="020B0004020202020204" pitchFamily="34" charset="0"/>
              <a:ea typeface="+mn-ea"/>
              <a:cs typeface="Segoe UI" pitchFamily="34" charset="0"/>
            </a:endParaRPr>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276200" y="3060159"/>
            <a:ext cx="8420100" cy="187705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Finding the right place for generative AI in your new or existing agents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Generative answers unlock new use cases for agents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By plugging generative answers into your internal and external data sources, the agent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Data sources: </a:t>
            </a: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public websites</a:t>
            </a:r>
            <a:r>
              <a:rPr lang="en-US" sz="1200">
                <a:latin typeface="Aptos" panose="020B0004020202020204" pitchFamily="34" charset="0"/>
              </a:rPr>
              <a:t>, </a:t>
            </a: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Bing Custom Search</a:t>
            </a:r>
            <a:r>
              <a:rPr lang="en-US" sz="1200">
                <a:latin typeface="Aptos" panose="020B0004020202020204" pitchFamily="34" charset="0"/>
              </a:rPr>
              <a:t>, </a:t>
            </a: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SharePoint/OneDrive</a:t>
            </a:r>
            <a:r>
              <a:rPr lang="en-US" sz="1200">
                <a:latin typeface="Aptos" panose="020B0004020202020204" pitchFamily="34" charset="0"/>
              </a:rPr>
              <a:t>, </a:t>
            </a:r>
            <a:r>
              <a:rPr lang="en-US" sz="1200">
                <a:latin typeface="Aptos" panose="020B0004020202020204" pitchFamily="34" charset="0"/>
                <a:hlinkClick r:id="rId6">
                  <a:extLst>
                    <a:ext uri="{A12FA001-AC4F-418D-AE19-62706E023703}">
                      <ahyp:hlinkClr xmlns:ahyp="http://schemas.microsoft.com/office/drawing/2018/hyperlinkcolor" val="tx"/>
                    </a:ext>
                  </a:extLst>
                </a:hlinkClick>
              </a:rPr>
              <a:t>Custom Data</a:t>
            </a:r>
            <a:r>
              <a:rPr lang="en-US" sz="1200">
                <a:latin typeface="Aptos" panose="020B0004020202020204" pitchFamily="34" charset="0"/>
              </a:rPr>
              <a:t>, </a:t>
            </a:r>
            <a:r>
              <a:rPr lang="en-US" sz="1200">
                <a:latin typeface="Aptos" panose="020B0004020202020204" pitchFamily="34" charset="0"/>
                <a:hlinkClick r:id="rId7">
                  <a:extLst>
                    <a:ext uri="{A12FA001-AC4F-418D-AE19-62706E023703}">
                      <ahyp:hlinkClr xmlns:ahyp="http://schemas.microsoft.com/office/drawing/2018/hyperlinkcolor" val="tx"/>
                    </a:ext>
                  </a:extLst>
                </a:hlinkClick>
              </a:rPr>
              <a:t>uploaded documents</a:t>
            </a:r>
            <a:r>
              <a:rPr lang="en-US" sz="1200">
                <a:latin typeface="Aptos" panose="020B0004020202020204" pitchFamily="34" charset="0"/>
              </a:rPr>
              <a:t>, </a:t>
            </a:r>
            <a:r>
              <a:rPr lang="en-US" sz="1200">
                <a:latin typeface="Aptos" panose="020B0004020202020204" pitchFamily="34" charset="0"/>
                <a:hlinkClick r:id="rId8">
                  <a:extLst>
                    <a:ext uri="{A12FA001-AC4F-418D-AE19-62706E023703}">
                      <ahyp:hlinkClr xmlns:ahyp="http://schemas.microsoft.com/office/drawing/2018/hyperlinkcolor" val="tx"/>
                    </a:ext>
                  </a:extLst>
                </a:hlinkClick>
              </a:rPr>
              <a:t>Azure OpenAI on your data</a:t>
            </a:r>
            <a:r>
              <a:rPr lang="en-US" sz="1200">
                <a:latin typeface="Aptos" panose="020B0004020202020204" pitchFamily="34" charset="0"/>
              </a:rPr>
              <a:t>.</a:t>
            </a:r>
          </a:p>
        </p:txBody>
      </p:sp>
      <p:sp>
        <p:nvSpPr>
          <p:cNvPr id="4" name="Rectangle: Rounded Corners 3">
            <a:extLst>
              <a:ext uri="{FF2B5EF4-FFF2-40B4-BE49-F238E27FC236}">
                <a16:creationId xmlns:a16="http://schemas.microsoft.com/office/drawing/2014/main" id="{CBCA3F1F-3E93-3F73-C9D4-F40485D3F108}"/>
              </a:ext>
            </a:extLst>
          </p:cNvPr>
          <p:cNvSpPr/>
          <p:nvPr/>
        </p:nvSpPr>
        <p:spPr>
          <a:xfrm>
            <a:off x="276200" y="5062889"/>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5E7CD5-6BFC-9894-448E-887948325161}"/>
              </a:ext>
            </a:extLst>
          </p:cNvPr>
          <p:cNvSpPr txBox="1"/>
          <p:nvPr/>
        </p:nvSpPr>
        <p:spPr>
          <a:xfrm>
            <a:off x="375710" y="3153590"/>
            <a:ext cx="2314060"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#2: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Enriching your existing Fallback</a:t>
            </a:r>
          </a:p>
        </p:txBody>
      </p:sp>
      <p:sp>
        <p:nvSpPr>
          <p:cNvPr id="8" name="Rectangle: Rounded Corners 7">
            <a:extLst>
              <a:ext uri="{FF2B5EF4-FFF2-40B4-BE49-F238E27FC236}">
                <a16:creationId xmlns:a16="http://schemas.microsoft.com/office/drawing/2014/main" id="{E63B557F-8B49-8DC8-66D0-D55FB5924B06}"/>
              </a:ext>
            </a:extLst>
          </p:cNvPr>
          <p:cNvSpPr/>
          <p:nvPr/>
        </p:nvSpPr>
        <p:spPr>
          <a:xfrm>
            <a:off x="2977817" y="3153590"/>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Fallback</a:t>
            </a:r>
          </a:p>
        </p:txBody>
      </p:sp>
      <p:sp>
        <p:nvSpPr>
          <p:cNvPr id="10" name="Rectangle: Rounded Corners 9">
            <a:extLst>
              <a:ext uri="{FF2B5EF4-FFF2-40B4-BE49-F238E27FC236}">
                <a16:creationId xmlns:a16="http://schemas.microsoft.com/office/drawing/2014/main" id="{43C27D70-B7BD-A14D-F3AE-FA145EE49276}"/>
              </a:ext>
            </a:extLst>
          </p:cNvPr>
          <p:cNvSpPr/>
          <p:nvPr/>
        </p:nvSpPr>
        <p:spPr>
          <a:xfrm>
            <a:off x="5439358" y="4401012"/>
            <a:ext cx="2365837"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Your 2</a:t>
            </a:r>
            <a:r>
              <a:rPr kumimoji="0" lang="en-US" sz="1050" b="0" i="0" u="none" strike="noStrike" kern="1200" cap="none" spc="0" normalizeH="0" baseline="30000" noProof="0">
                <a:ln>
                  <a:noFill/>
                </a:ln>
                <a:solidFill>
                  <a:schemeClr val="tx1"/>
                </a:solidFill>
                <a:effectLst/>
                <a:uLnTx/>
                <a:uFillTx/>
                <a:latin typeface="Aptos SemiBold" panose="020B0004020202020204" pitchFamily="34" charset="0"/>
                <a:ea typeface="+mn-ea"/>
                <a:cs typeface="Segoe UI Semibold" panose="020B0702040204020203" pitchFamily="34" charset="0"/>
              </a:rPr>
              <a:t>nd</a:t>
            </a: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 layer if no results are turned: Generative Answers</a:t>
            </a:r>
          </a:p>
        </p:txBody>
      </p:sp>
      <p:sp>
        <p:nvSpPr>
          <p:cNvPr id="11" name="Rectangle: Rounded Corners 10">
            <a:extLst>
              <a:ext uri="{FF2B5EF4-FFF2-40B4-BE49-F238E27FC236}">
                <a16:creationId xmlns:a16="http://schemas.microsoft.com/office/drawing/2014/main" id="{F2F21B6F-FFE7-6D4B-309C-C1A0219DF2AD}"/>
              </a:ext>
            </a:extLst>
          </p:cNvPr>
          <p:cNvSpPr/>
          <p:nvPr/>
        </p:nvSpPr>
        <p:spPr>
          <a:xfrm>
            <a:off x="4227775" y="3773513"/>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Your current Fallback logic, e.g. Question Answering </a:t>
            </a:r>
          </a:p>
        </p:txBody>
      </p:sp>
      <p:cxnSp>
        <p:nvCxnSpPr>
          <p:cNvPr id="12" name="Connector: Elbow 11">
            <a:extLst>
              <a:ext uri="{FF2B5EF4-FFF2-40B4-BE49-F238E27FC236}">
                <a16:creationId xmlns:a16="http://schemas.microsoft.com/office/drawing/2014/main" id="{A517481D-85C7-CCC5-B725-FE62B31110F1}"/>
              </a:ext>
            </a:extLst>
          </p:cNvPr>
          <p:cNvCxnSpPr>
            <a:cxnSpLocks/>
            <a:stCxn id="11" idx="2"/>
            <a:endCxn id="10" idx="1"/>
          </p:cNvCxnSpPr>
          <p:nvPr/>
        </p:nvCxnSpPr>
        <p:spPr>
          <a:xfrm rot="16200000" flipH="1">
            <a:off x="5098918" y="4284662"/>
            <a:ext cx="403410" cy="277470"/>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45660-A77A-6ABC-6F99-926A231760F0}"/>
              </a:ext>
            </a:extLst>
          </p:cNvPr>
          <p:cNvCxnSpPr>
            <a:cxnSpLocks/>
            <a:stCxn id="8" idx="2"/>
            <a:endCxn id="11" idx="1"/>
          </p:cNvCxnSpPr>
          <p:nvPr/>
        </p:nvCxnSpPr>
        <p:spPr>
          <a:xfrm rot="16200000" flipH="1">
            <a:off x="3871935" y="3641763"/>
            <a:ext cx="395834" cy="315845"/>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09A6701-D1B1-C1AD-CE8E-E4CE01D92440}"/>
              </a:ext>
            </a:extLst>
          </p:cNvPr>
          <p:cNvSpPr txBox="1"/>
          <p:nvPr/>
        </p:nvSpPr>
        <p:spPr>
          <a:xfrm>
            <a:off x="375710" y="5085619"/>
            <a:ext cx="2342822" cy="146193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For simple, single-turn question &amp; answer topics, group them into a single or multiple new topics with their past trigger phrases </a:t>
            </a:r>
          </a:p>
        </p:txBody>
      </p:sp>
      <p:pic>
        <p:nvPicPr>
          <p:cNvPr id="59" name="Graphic 58">
            <a:extLst>
              <a:ext uri="{FF2B5EF4-FFF2-40B4-BE49-F238E27FC236}">
                <a16:creationId xmlns:a16="http://schemas.microsoft.com/office/drawing/2014/main" id="{B24A123B-CEF7-5FB0-335D-9EA103E46DE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32892" y="4456029"/>
            <a:ext cx="355908" cy="355908"/>
          </a:xfrm>
          <a:prstGeom prst="rect">
            <a:avLst/>
          </a:prstGeom>
        </p:spPr>
      </p:pic>
      <p:sp>
        <p:nvSpPr>
          <p:cNvPr id="62" name="Rectangle: Rounded Corners 61">
            <a:extLst>
              <a:ext uri="{FF2B5EF4-FFF2-40B4-BE49-F238E27FC236}">
                <a16:creationId xmlns:a16="http://schemas.microsoft.com/office/drawing/2014/main" id="{E7A9A17D-0641-B95C-71E9-0E6AA2DFB07A}"/>
              </a:ext>
            </a:extLst>
          </p:cNvPr>
          <p:cNvSpPr/>
          <p:nvPr/>
        </p:nvSpPr>
        <p:spPr>
          <a:xfrm>
            <a:off x="2871943"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1</a:t>
            </a:r>
          </a:p>
        </p:txBody>
      </p:sp>
      <p:sp>
        <p:nvSpPr>
          <p:cNvPr id="63" name="Rectangle: Rounded Corners 62">
            <a:extLst>
              <a:ext uri="{FF2B5EF4-FFF2-40B4-BE49-F238E27FC236}">
                <a16:creationId xmlns:a16="http://schemas.microsoft.com/office/drawing/2014/main" id="{12B62663-51A4-D8D8-5217-E6AB323EBB40}"/>
              </a:ext>
            </a:extLst>
          </p:cNvPr>
          <p:cNvSpPr/>
          <p:nvPr/>
        </p:nvSpPr>
        <p:spPr>
          <a:xfrm>
            <a:off x="2871943" y="5976297"/>
            <a:ext cx="3241600"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New Topic A, merging previous topics trigger phrases and using Generative Answers</a:t>
            </a:r>
          </a:p>
        </p:txBody>
      </p:sp>
      <p:cxnSp>
        <p:nvCxnSpPr>
          <p:cNvPr id="194" name="Connector: Elbow 193">
            <a:extLst>
              <a:ext uri="{FF2B5EF4-FFF2-40B4-BE49-F238E27FC236}">
                <a16:creationId xmlns:a16="http://schemas.microsoft.com/office/drawing/2014/main" id="{54F30FF1-AC6F-6E17-2371-CDE5F23AF0F7}"/>
              </a:ext>
            </a:extLst>
          </p:cNvPr>
          <p:cNvCxnSpPr>
            <a:cxnSpLocks/>
            <a:stCxn id="62" idx="2"/>
            <a:endCxn id="63" idx="0"/>
          </p:cNvCxnSpPr>
          <p:nvPr/>
        </p:nvCxnSpPr>
        <p:spPr>
          <a:xfrm rot="16200000" flipH="1">
            <a:off x="3747669"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5" name="Graphic 194">
            <a:extLst>
              <a:ext uri="{FF2B5EF4-FFF2-40B4-BE49-F238E27FC236}">
                <a16:creationId xmlns:a16="http://schemas.microsoft.com/office/drawing/2014/main" id="{698CEB6C-2572-B8E4-10FA-72FEB832ED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65477" y="6031314"/>
            <a:ext cx="355908" cy="355908"/>
          </a:xfrm>
          <a:prstGeom prst="rect">
            <a:avLst/>
          </a:prstGeom>
        </p:spPr>
      </p:pic>
      <p:sp>
        <p:nvSpPr>
          <p:cNvPr id="198" name="Rectangle: Rounded Corners 197">
            <a:extLst>
              <a:ext uri="{FF2B5EF4-FFF2-40B4-BE49-F238E27FC236}">
                <a16:creationId xmlns:a16="http://schemas.microsoft.com/office/drawing/2014/main" id="{41A246A8-3F5C-3E96-5085-3CEE5656B506}"/>
              </a:ext>
            </a:extLst>
          </p:cNvPr>
          <p:cNvSpPr/>
          <p:nvPr/>
        </p:nvSpPr>
        <p:spPr>
          <a:xfrm>
            <a:off x="4025687"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2</a:t>
            </a:r>
          </a:p>
        </p:txBody>
      </p:sp>
      <p:sp>
        <p:nvSpPr>
          <p:cNvPr id="199" name="Rectangle: Rounded Corners 198">
            <a:extLst>
              <a:ext uri="{FF2B5EF4-FFF2-40B4-BE49-F238E27FC236}">
                <a16:creationId xmlns:a16="http://schemas.microsoft.com/office/drawing/2014/main" id="{BC02E21D-E2F5-603D-109B-E678DBFDFE57}"/>
              </a:ext>
            </a:extLst>
          </p:cNvPr>
          <p:cNvSpPr/>
          <p:nvPr/>
        </p:nvSpPr>
        <p:spPr>
          <a:xfrm>
            <a:off x="5179431"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3</a:t>
            </a:r>
          </a:p>
        </p:txBody>
      </p:sp>
      <p:sp>
        <p:nvSpPr>
          <p:cNvPr id="202" name="Rectangle: Rounded Corners 201">
            <a:extLst>
              <a:ext uri="{FF2B5EF4-FFF2-40B4-BE49-F238E27FC236}">
                <a16:creationId xmlns:a16="http://schemas.microsoft.com/office/drawing/2014/main" id="{F34CA00B-3E4A-F3F6-6DDA-1D415A285CC2}"/>
              </a:ext>
            </a:extLst>
          </p:cNvPr>
          <p:cNvSpPr/>
          <p:nvPr/>
        </p:nvSpPr>
        <p:spPr>
          <a:xfrm>
            <a:off x="6333175"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4</a:t>
            </a:r>
          </a:p>
        </p:txBody>
      </p:sp>
      <p:sp>
        <p:nvSpPr>
          <p:cNvPr id="205" name="Rectangle: Rounded Corners 204">
            <a:extLst>
              <a:ext uri="{FF2B5EF4-FFF2-40B4-BE49-F238E27FC236}">
                <a16:creationId xmlns:a16="http://schemas.microsoft.com/office/drawing/2014/main" id="{387BEE65-88FE-166A-5EE0-5F204638B031}"/>
              </a:ext>
            </a:extLst>
          </p:cNvPr>
          <p:cNvSpPr/>
          <p:nvPr/>
        </p:nvSpPr>
        <p:spPr>
          <a:xfrm>
            <a:off x="7486919"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5</a:t>
            </a:r>
          </a:p>
        </p:txBody>
      </p:sp>
      <p:cxnSp>
        <p:nvCxnSpPr>
          <p:cNvPr id="208" name="Connector: Elbow 207">
            <a:extLst>
              <a:ext uri="{FF2B5EF4-FFF2-40B4-BE49-F238E27FC236}">
                <a16:creationId xmlns:a16="http://schemas.microsoft.com/office/drawing/2014/main" id="{3CE12221-405C-4BEC-8D85-24B48F67D3FF}"/>
              </a:ext>
            </a:extLst>
          </p:cNvPr>
          <p:cNvCxnSpPr>
            <a:cxnSpLocks/>
            <a:stCxn id="198" idx="2"/>
            <a:endCxn id="63" idx="0"/>
          </p:cNvCxnSpPr>
          <p:nvPr/>
        </p:nvCxnSpPr>
        <p:spPr>
          <a:xfrm rot="5400000">
            <a:off x="4324541" y="5808094"/>
            <a:ext cx="336405" cy="12700"/>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AD3A3DE2-B41A-FC9A-007E-1B08FA3F1083}"/>
              </a:ext>
            </a:extLst>
          </p:cNvPr>
          <p:cNvCxnSpPr>
            <a:cxnSpLocks/>
            <a:stCxn id="199" idx="2"/>
            <a:endCxn id="63" idx="0"/>
          </p:cNvCxnSpPr>
          <p:nvPr/>
        </p:nvCxnSpPr>
        <p:spPr>
          <a:xfrm rot="5400000">
            <a:off x="4901413"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Rounded Corners 242">
            <a:extLst>
              <a:ext uri="{FF2B5EF4-FFF2-40B4-BE49-F238E27FC236}">
                <a16:creationId xmlns:a16="http://schemas.microsoft.com/office/drawing/2014/main" id="{5DEFA77E-672B-FA94-458A-6792D839887A}"/>
              </a:ext>
            </a:extLst>
          </p:cNvPr>
          <p:cNvSpPr/>
          <p:nvPr/>
        </p:nvSpPr>
        <p:spPr>
          <a:xfrm>
            <a:off x="6333175" y="5976297"/>
            <a:ext cx="2101044"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New Topic B with Generative Answers</a:t>
            </a:r>
          </a:p>
        </p:txBody>
      </p:sp>
      <p:pic>
        <p:nvPicPr>
          <p:cNvPr id="244" name="Graphic 243">
            <a:extLst>
              <a:ext uri="{FF2B5EF4-FFF2-40B4-BE49-F238E27FC236}">
                <a16:creationId xmlns:a16="http://schemas.microsoft.com/office/drawing/2014/main" id="{96297584-0C16-9CF3-4A06-6462581726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444323" y="6031314"/>
            <a:ext cx="355908" cy="355908"/>
          </a:xfrm>
          <a:prstGeom prst="rect">
            <a:avLst/>
          </a:prstGeom>
        </p:spPr>
      </p:pic>
      <p:cxnSp>
        <p:nvCxnSpPr>
          <p:cNvPr id="245" name="Connector: Elbow 244">
            <a:extLst>
              <a:ext uri="{FF2B5EF4-FFF2-40B4-BE49-F238E27FC236}">
                <a16:creationId xmlns:a16="http://schemas.microsoft.com/office/drawing/2014/main" id="{2BF70C2F-5B02-AED6-0FFE-F77C8993D90C}"/>
              </a:ext>
            </a:extLst>
          </p:cNvPr>
          <p:cNvCxnSpPr>
            <a:cxnSpLocks/>
            <a:stCxn id="205" idx="2"/>
            <a:endCxn id="243" idx="0"/>
          </p:cNvCxnSpPr>
          <p:nvPr/>
        </p:nvCxnSpPr>
        <p:spPr>
          <a:xfrm rot="5400000">
            <a:off x="7500634" y="5522955"/>
            <a:ext cx="336405" cy="570278"/>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7F3C882E-DB11-C359-F4CC-9E97ED3706C6}"/>
              </a:ext>
            </a:extLst>
          </p:cNvPr>
          <p:cNvCxnSpPr>
            <a:cxnSpLocks/>
            <a:stCxn id="202" idx="2"/>
            <a:endCxn id="243" idx="0"/>
          </p:cNvCxnSpPr>
          <p:nvPr/>
        </p:nvCxnSpPr>
        <p:spPr>
          <a:xfrm rot="16200000" flipH="1">
            <a:off x="6923762" y="5516361"/>
            <a:ext cx="336405" cy="583466"/>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Rounded Corners 281">
            <a:extLst>
              <a:ext uri="{FF2B5EF4-FFF2-40B4-BE49-F238E27FC236}">
                <a16:creationId xmlns:a16="http://schemas.microsoft.com/office/drawing/2014/main" id="{007EFC07-8436-4265-6537-3F35250079E0}"/>
              </a:ext>
            </a:extLst>
          </p:cNvPr>
          <p:cNvSpPr/>
          <p:nvPr/>
        </p:nvSpPr>
        <p:spPr>
          <a:xfrm>
            <a:off x="276200" y="1462196"/>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284" name="TextBox 283">
            <a:extLst>
              <a:ext uri="{FF2B5EF4-FFF2-40B4-BE49-F238E27FC236}">
                <a16:creationId xmlns:a16="http://schemas.microsoft.com/office/drawing/2014/main" id="{D05F7BED-A9C3-29E5-6E42-BBDB1F30A432}"/>
              </a:ext>
            </a:extLst>
          </p:cNvPr>
          <p:cNvSpPr txBox="1"/>
          <p:nvPr/>
        </p:nvSpPr>
        <p:spPr>
          <a:xfrm>
            <a:off x="375710" y="1533051"/>
            <a:ext cx="2342822" cy="124649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Placing Generative Answers as the first level of unknown intent logic before Fallback.</a:t>
            </a:r>
          </a:p>
        </p:txBody>
      </p:sp>
      <p:cxnSp>
        <p:nvCxnSpPr>
          <p:cNvPr id="297" name="Connector: Elbow 296">
            <a:extLst>
              <a:ext uri="{FF2B5EF4-FFF2-40B4-BE49-F238E27FC236}">
                <a16:creationId xmlns:a16="http://schemas.microsoft.com/office/drawing/2014/main" id="{70BDE3C0-F910-485D-D247-C913BDC58DDB}"/>
              </a:ext>
            </a:extLst>
          </p:cNvPr>
          <p:cNvCxnSpPr>
            <a:cxnSpLocks/>
            <a:stCxn id="306" idx="2"/>
            <a:endCxn id="307" idx="1"/>
          </p:cNvCxnSpPr>
          <p:nvPr/>
        </p:nvCxnSpPr>
        <p:spPr>
          <a:xfrm rot="16200000" flipH="1">
            <a:off x="3816249" y="2132502"/>
            <a:ext cx="494867" cy="328184"/>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593D8DCB-4D1C-8F8B-DE02-2C94F8B11B60}"/>
              </a:ext>
            </a:extLst>
          </p:cNvPr>
          <p:cNvSpPr/>
          <p:nvPr/>
        </p:nvSpPr>
        <p:spPr>
          <a:xfrm>
            <a:off x="2965477" y="1600982"/>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l" defTabSz="914367" rtl="0" eaLnBrk="1" fontAlgn="auto" latinLnBrk="0" hangingPunct="1">
              <a:lnSpc>
                <a:spcPct val="100000"/>
              </a:lnSpc>
              <a:spcBef>
                <a:spcPts val="0"/>
              </a:spcBef>
              <a:spcAft>
                <a:spcPts val="0"/>
              </a:spcAft>
              <a:buClrTx/>
              <a:buSzTx/>
              <a:buFontTx/>
              <a:buNone/>
              <a:tabLst>
                <a:tab pos="452438" algn="l"/>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Generative Answers</a:t>
            </a:r>
          </a:p>
        </p:txBody>
      </p:sp>
      <p:sp>
        <p:nvSpPr>
          <p:cNvPr id="307" name="Rectangle: Rounded Corners 306">
            <a:extLst>
              <a:ext uri="{FF2B5EF4-FFF2-40B4-BE49-F238E27FC236}">
                <a16:creationId xmlns:a16="http://schemas.microsoft.com/office/drawing/2014/main" id="{3458944A-69C6-4B49-E60C-A5BB8BB4DB66}"/>
              </a:ext>
            </a:extLst>
          </p:cNvPr>
          <p:cNvSpPr/>
          <p:nvPr/>
        </p:nvSpPr>
        <p:spPr>
          <a:xfrm>
            <a:off x="4227774" y="2319938"/>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If no answer: Fallback</a:t>
            </a:r>
          </a:p>
        </p:txBody>
      </p:sp>
      <p:pic>
        <p:nvPicPr>
          <p:cNvPr id="288" name="Graphic 287">
            <a:extLst>
              <a:ext uri="{FF2B5EF4-FFF2-40B4-BE49-F238E27FC236}">
                <a16:creationId xmlns:a16="http://schemas.microsoft.com/office/drawing/2014/main" id="{4CD2AC15-CE0C-1033-9EFE-BE776DF8C95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28521" y="1660313"/>
            <a:ext cx="355908" cy="355908"/>
          </a:xfrm>
          <a:prstGeom prst="rect">
            <a:avLst/>
          </a:prstGeom>
        </p:spPr>
      </p:pic>
    </p:spTree>
    <p:extLst>
      <p:ext uri="{BB962C8B-B14F-4D97-AF65-F5344CB8AC3E}">
        <p14:creationId xmlns:p14="http://schemas.microsoft.com/office/powerpoint/2010/main" val="2155667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133641" y="1443585"/>
            <a:ext cx="8719171" cy="526732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586822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3845865"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167036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5D114AC-0DA2-C2AF-451B-64F9D5B80711}"/>
              </a:ext>
            </a:extLst>
          </p:cNvPr>
          <p:cNvSpPr/>
          <p:nvPr/>
        </p:nvSpPr>
        <p:spPr>
          <a:xfrm>
            <a:off x="4764891" y="2332465"/>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 </a:t>
            </a:r>
          </a:p>
        </p:txBody>
      </p:sp>
      <p:sp>
        <p:nvSpPr>
          <p:cNvPr id="23" name="Rectangle: Rounded Corners 22">
            <a:extLst>
              <a:ext uri="{FF2B5EF4-FFF2-40B4-BE49-F238E27FC236}">
                <a16:creationId xmlns:a16="http://schemas.microsoft.com/office/drawing/2014/main" id="{E429E6BD-07BC-A559-34DF-CE211EDA942B}"/>
              </a:ext>
            </a:extLst>
          </p:cNvPr>
          <p:cNvSpPr/>
          <p:nvPr/>
        </p:nvSpPr>
        <p:spPr>
          <a:xfrm>
            <a:off x="4764891" y="3907402"/>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 </a:t>
            </a:r>
          </a:p>
        </p:txBody>
      </p:sp>
      <p:sp>
        <p:nvSpPr>
          <p:cNvPr id="24" name="Rectangle: Rounded Corners 23">
            <a:extLst>
              <a:ext uri="{FF2B5EF4-FFF2-40B4-BE49-F238E27FC236}">
                <a16:creationId xmlns:a16="http://schemas.microsoft.com/office/drawing/2014/main" id="{0C4C787E-EAF0-E787-9C03-61D4B66CA29D}"/>
              </a:ext>
            </a:extLst>
          </p:cNvPr>
          <p:cNvSpPr/>
          <p:nvPr/>
        </p:nvSpPr>
        <p:spPr>
          <a:xfrm>
            <a:off x="1908254" y="3088124"/>
            <a:ext cx="1581809"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Intent Recognition</a:t>
            </a:r>
          </a:p>
        </p:txBody>
      </p:sp>
      <p:sp>
        <p:nvSpPr>
          <p:cNvPr id="25" name="Rectangle: Rounded Corners 24">
            <a:extLst>
              <a:ext uri="{FF2B5EF4-FFF2-40B4-BE49-F238E27FC236}">
                <a16:creationId xmlns:a16="http://schemas.microsoft.com/office/drawing/2014/main" id="{CF207F7F-0513-FD56-EA54-0B914F1F9D20}"/>
              </a:ext>
            </a:extLst>
          </p:cNvPr>
          <p:cNvSpPr/>
          <p:nvPr/>
        </p:nvSpPr>
        <p:spPr>
          <a:xfrm>
            <a:off x="1914049" y="451940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No Intent Recognized #1</a:t>
            </a:r>
          </a:p>
        </p:txBody>
      </p:sp>
      <p:sp>
        <p:nvSpPr>
          <p:cNvPr id="26" name="Rectangle: Rounded Corners 25">
            <a:extLst>
              <a:ext uri="{FF2B5EF4-FFF2-40B4-BE49-F238E27FC236}">
                <a16:creationId xmlns:a16="http://schemas.microsoft.com/office/drawing/2014/main" id="{DA30AF8C-389D-334D-7D1C-ACAC896C4885}"/>
              </a:ext>
            </a:extLst>
          </p:cNvPr>
          <p:cNvSpPr/>
          <p:nvPr/>
        </p:nvSpPr>
        <p:spPr>
          <a:xfrm>
            <a:off x="1914049" y="595068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No Intent Recognized #2</a:t>
            </a:r>
          </a:p>
        </p:txBody>
      </p:sp>
      <p:cxnSp>
        <p:nvCxnSpPr>
          <p:cNvPr id="27" name="Connector: Elbow 26">
            <a:extLst>
              <a:ext uri="{FF2B5EF4-FFF2-40B4-BE49-F238E27FC236}">
                <a16:creationId xmlns:a16="http://schemas.microsoft.com/office/drawing/2014/main" id="{D622198D-E3D9-EB55-2E0F-2ACA140E7DEB}"/>
              </a:ext>
            </a:extLst>
          </p:cNvPr>
          <p:cNvCxnSpPr>
            <a:cxnSpLocks/>
            <a:stCxn id="24" idx="3"/>
            <a:endCxn id="21" idx="1"/>
          </p:cNvCxnSpPr>
          <p:nvPr/>
        </p:nvCxnSpPr>
        <p:spPr>
          <a:xfrm flipV="1">
            <a:off x="3490063" y="3310413"/>
            <a:ext cx="593019" cy="180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C04D4F1-C037-03CC-DA61-E5C6959E064F}"/>
              </a:ext>
            </a:extLst>
          </p:cNvPr>
          <p:cNvCxnSpPr>
            <a:cxnSpLocks/>
            <a:endCxn id="22" idx="1"/>
          </p:cNvCxnSpPr>
          <p:nvPr/>
        </p:nvCxnSpPr>
        <p:spPr>
          <a:xfrm flipV="1">
            <a:off x="4439375" y="2503828"/>
            <a:ext cx="325516" cy="639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B1FF4E2-148C-E3AA-E8EF-5F5443C3BB1F}"/>
              </a:ext>
            </a:extLst>
          </p:cNvPr>
          <p:cNvSpPr/>
          <p:nvPr/>
        </p:nvSpPr>
        <p:spPr>
          <a:xfrm>
            <a:off x="4083082" y="4432381"/>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Service Desk KB</a:t>
            </a:r>
          </a:p>
        </p:txBody>
      </p:sp>
      <p:cxnSp>
        <p:nvCxnSpPr>
          <p:cNvPr id="30" name="Connector: Elbow 29">
            <a:extLst>
              <a:ext uri="{FF2B5EF4-FFF2-40B4-BE49-F238E27FC236}">
                <a16:creationId xmlns:a16="http://schemas.microsoft.com/office/drawing/2014/main" id="{84F31A9C-29EB-DBC8-10CD-ACE0CE7FC1D9}"/>
              </a:ext>
            </a:extLst>
          </p:cNvPr>
          <p:cNvCxnSpPr>
            <a:cxnSpLocks/>
            <a:stCxn id="24" idx="3"/>
            <a:endCxn id="29" idx="1"/>
          </p:cNvCxnSpPr>
          <p:nvPr/>
        </p:nvCxnSpPr>
        <p:spPr>
          <a:xfrm>
            <a:off x="3490063" y="3312214"/>
            <a:ext cx="593019" cy="129153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3">
            <a:extLst>
              <a:ext uri="{FF2B5EF4-FFF2-40B4-BE49-F238E27FC236}">
                <a16:creationId xmlns:a16="http://schemas.microsoft.com/office/drawing/2014/main" id="{F7779541-DCC2-A80A-5F44-C9C5B9D7504C}"/>
              </a:ext>
            </a:extLst>
          </p:cNvPr>
          <p:cNvCxnSpPr>
            <a:cxnSpLocks/>
          </p:cNvCxnSpPr>
          <p:nvPr/>
        </p:nvCxnSpPr>
        <p:spPr>
          <a:xfrm>
            <a:off x="2119025" y="3561008"/>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3">
            <a:extLst>
              <a:ext uri="{FF2B5EF4-FFF2-40B4-BE49-F238E27FC236}">
                <a16:creationId xmlns:a16="http://schemas.microsoft.com/office/drawing/2014/main" id="{A3BFB05A-193D-2065-1A94-EB8A1C12CA17}"/>
              </a:ext>
            </a:extLst>
          </p:cNvPr>
          <p:cNvCxnSpPr>
            <a:cxnSpLocks/>
          </p:cNvCxnSpPr>
          <p:nvPr/>
        </p:nvCxnSpPr>
        <p:spPr>
          <a:xfrm>
            <a:off x="2122769" y="5000585"/>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50F372-6C51-0463-D11F-E6A55DE03E38}"/>
              </a:ext>
            </a:extLst>
          </p:cNvPr>
          <p:cNvSpPr txBox="1"/>
          <p:nvPr/>
        </p:nvSpPr>
        <p:spPr>
          <a:xfrm>
            <a:off x="2161101" y="3822242"/>
            <a:ext cx="1427882" cy="400110"/>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t>If no matching </a:t>
            </a:r>
            <a:b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br>
            <a: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t>topic trigger phrase</a:t>
            </a:r>
          </a:p>
        </p:txBody>
      </p:sp>
      <p:sp>
        <p:nvSpPr>
          <p:cNvPr id="34" name="TextBox 33">
            <a:extLst>
              <a:ext uri="{FF2B5EF4-FFF2-40B4-BE49-F238E27FC236}">
                <a16:creationId xmlns:a16="http://schemas.microsoft.com/office/drawing/2014/main" id="{AA29E749-0F7F-F599-9C27-D99EE29B230D}"/>
              </a:ext>
            </a:extLst>
          </p:cNvPr>
          <p:cNvSpPr txBox="1"/>
          <p:nvPr/>
        </p:nvSpPr>
        <p:spPr>
          <a:xfrm>
            <a:off x="2156456" y="5188910"/>
            <a:ext cx="1412053" cy="553998"/>
          </a:xfrm>
          <a:prstGeom prst="rect">
            <a:avLst/>
          </a:prstGeom>
          <a:noFill/>
        </p:spPr>
        <p:txBody>
          <a:bodyPr wrap="square" rtlCol="0">
            <a:spAutoFit/>
          </a:bodyPr>
          <a:lstStyle>
            <a:defPPr>
              <a:defRPr lang="en-US"/>
            </a:defPPr>
            <a:lvl1pPr>
              <a:defRPr sz="1200">
                <a:solidFill>
                  <a:schemeClr val="accent4">
                    <a:lumMod val="75000"/>
                  </a:schemeClr>
                </a:solidFill>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If no matching Conversational Boosting content</a:t>
            </a:r>
          </a:p>
        </p:txBody>
      </p:sp>
      <p:sp>
        <p:nvSpPr>
          <p:cNvPr id="35" name="Rectangle: Rounded Corners 34">
            <a:extLst>
              <a:ext uri="{FF2B5EF4-FFF2-40B4-BE49-F238E27FC236}">
                <a16:creationId xmlns:a16="http://schemas.microsoft.com/office/drawing/2014/main" id="{8DBCBFF0-CCBA-2B23-5A6C-39C51097F491}"/>
              </a:ext>
            </a:extLst>
          </p:cNvPr>
          <p:cNvSpPr/>
          <p:nvPr/>
        </p:nvSpPr>
        <p:spPr>
          <a:xfrm>
            <a:off x="4764891" y="2857444"/>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a:t>
            </a:r>
          </a:p>
        </p:txBody>
      </p:sp>
      <p:sp>
        <p:nvSpPr>
          <p:cNvPr id="36" name="Rectangle: Rounded Corners 35">
            <a:extLst>
              <a:ext uri="{FF2B5EF4-FFF2-40B4-BE49-F238E27FC236}">
                <a16:creationId xmlns:a16="http://schemas.microsoft.com/office/drawing/2014/main" id="{15DCA23A-45FC-935A-090E-E60AED4D47B0}"/>
              </a:ext>
            </a:extLst>
          </p:cNvPr>
          <p:cNvSpPr/>
          <p:nvPr/>
        </p:nvSpPr>
        <p:spPr>
          <a:xfrm>
            <a:off x="4083082" y="4957360"/>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Customer FAQ</a:t>
            </a:r>
          </a:p>
        </p:txBody>
      </p:sp>
      <p:cxnSp>
        <p:nvCxnSpPr>
          <p:cNvPr id="200" name="Connector: Elbow 199">
            <a:extLst>
              <a:ext uri="{FF2B5EF4-FFF2-40B4-BE49-F238E27FC236}">
                <a16:creationId xmlns:a16="http://schemas.microsoft.com/office/drawing/2014/main" id="{13B1D1C7-6764-AB24-840F-DF0BE53C7BEC}"/>
              </a:ext>
            </a:extLst>
          </p:cNvPr>
          <p:cNvCxnSpPr>
            <a:cxnSpLocks/>
            <a:stCxn id="25" idx="3"/>
            <a:endCxn id="201" idx="1"/>
          </p:cNvCxnSpPr>
          <p:nvPr/>
        </p:nvCxnSpPr>
        <p:spPr>
          <a:xfrm>
            <a:off x="3495858" y="4743493"/>
            <a:ext cx="587224" cy="910209"/>
          </a:xfrm>
          <a:prstGeom prst="bentConnector3">
            <a:avLst>
              <a:gd name="adj1" fmla="val 26643"/>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185C53A7-CA96-2BC4-7F00-419FEE383140}"/>
              </a:ext>
            </a:extLst>
          </p:cNvPr>
          <p:cNvSpPr/>
          <p:nvPr/>
        </p:nvSpPr>
        <p:spPr>
          <a:xfrm>
            <a:off x="4083082" y="5482339"/>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Conversational Boosting</a:t>
            </a:r>
          </a:p>
        </p:txBody>
      </p:sp>
      <p:sp>
        <p:nvSpPr>
          <p:cNvPr id="204" name="Rectangle: Rounded Corners 203">
            <a:extLst>
              <a:ext uri="{FF2B5EF4-FFF2-40B4-BE49-F238E27FC236}">
                <a16:creationId xmlns:a16="http://schemas.microsoft.com/office/drawing/2014/main" id="{3A01BCCB-F21A-96DF-11ED-47BD6FB72078}"/>
              </a:ext>
            </a:extLst>
          </p:cNvPr>
          <p:cNvSpPr/>
          <p:nvPr/>
        </p:nvSpPr>
        <p:spPr>
          <a:xfrm>
            <a:off x="4083082" y="6007318"/>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Fallback</a:t>
            </a:r>
          </a:p>
        </p:txBody>
      </p:sp>
      <p:sp>
        <p:nvSpPr>
          <p:cNvPr id="210" name="TextBox 209">
            <a:extLst>
              <a:ext uri="{FF2B5EF4-FFF2-40B4-BE49-F238E27FC236}">
                <a16:creationId xmlns:a16="http://schemas.microsoft.com/office/drawing/2014/main" id="{DA7C4FE7-3164-59E8-7B06-CD2B36BEAE3F}"/>
              </a:ext>
            </a:extLst>
          </p:cNvPr>
          <p:cNvSpPr txBox="1"/>
          <p:nvPr/>
        </p:nvSpPr>
        <p:spPr>
          <a:xfrm>
            <a:off x="2291921" y="1676014"/>
            <a:ext cx="1115582"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Trigger</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014789" y="1676014"/>
            <a:ext cx="1896033"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Topic</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875684" y="1663821"/>
            <a:ext cx="1250027"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Topic Logic</a:t>
            </a:r>
          </a:p>
        </p:txBody>
      </p:sp>
      <p:cxnSp>
        <p:nvCxnSpPr>
          <p:cNvPr id="213" name="Connector: Elbow 1057">
            <a:extLst>
              <a:ext uri="{FF2B5EF4-FFF2-40B4-BE49-F238E27FC236}">
                <a16:creationId xmlns:a16="http://schemas.microsoft.com/office/drawing/2014/main" id="{809158EE-813B-62D3-2AE4-8E0826B49EAB}"/>
              </a:ext>
            </a:extLst>
          </p:cNvPr>
          <p:cNvCxnSpPr>
            <a:cxnSpLocks/>
            <a:stCxn id="26" idx="3"/>
            <a:endCxn id="204" idx="1"/>
          </p:cNvCxnSpPr>
          <p:nvPr/>
        </p:nvCxnSpPr>
        <p:spPr>
          <a:xfrm>
            <a:off x="3495858" y="6174773"/>
            <a:ext cx="587224" cy="390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09107A79-3137-C161-CE93-7A4D8CE5359F}"/>
              </a:ext>
            </a:extLst>
          </p:cNvPr>
          <p:cNvCxnSpPr>
            <a:cxnSpLocks/>
            <a:endCxn id="35" idx="1"/>
          </p:cNvCxnSpPr>
          <p:nvPr/>
        </p:nvCxnSpPr>
        <p:spPr>
          <a:xfrm>
            <a:off x="4282606" y="2933898"/>
            <a:ext cx="482285" cy="94909"/>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DB0C0ECB-3223-A32D-3D4C-4A4D4866EDD1}"/>
              </a:ext>
            </a:extLst>
          </p:cNvPr>
          <p:cNvCxnSpPr>
            <a:cxnSpLocks/>
            <a:endCxn id="23" idx="1"/>
          </p:cNvCxnSpPr>
          <p:nvPr/>
        </p:nvCxnSpPr>
        <p:spPr>
          <a:xfrm>
            <a:off x="4360039" y="3783145"/>
            <a:ext cx="404852" cy="29562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C1A83BE3-755C-64DB-8E1F-7DE0D386A1E0}"/>
              </a:ext>
            </a:extLst>
          </p:cNvPr>
          <p:cNvCxnSpPr>
            <a:cxnSpLocks/>
            <a:stCxn id="24" idx="3"/>
            <a:endCxn id="36" idx="1"/>
          </p:cNvCxnSpPr>
          <p:nvPr/>
        </p:nvCxnSpPr>
        <p:spPr>
          <a:xfrm>
            <a:off x="3490063" y="3312214"/>
            <a:ext cx="593019" cy="1816509"/>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AE2CDFFD-2ABF-8903-E1F4-D45F20D46EF2}"/>
              </a:ext>
            </a:extLst>
          </p:cNvPr>
          <p:cNvSpPr txBox="1"/>
          <p:nvPr/>
        </p:nvSpPr>
        <p:spPr>
          <a:xfrm>
            <a:off x="411521" y="1676014"/>
            <a:ext cx="1273114"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User Query</a:t>
            </a:r>
          </a:p>
        </p:txBody>
      </p:sp>
      <p:sp>
        <p:nvSpPr>
          <p:cNvPr id="218" name="Rectangle: Rounded Corners 217">
            <a:extLst>
              <a:ext uri="{FF2B5EF4-FFF2-40B4-BE49-F238E27FC236}">
                <a16:creationId xmlns:a16="http://schemas.microsoft.com/office/drawing/2014/main" id="{49E7D6B4-DD1C-E8D2-C3E5-2A5F2994939D}"/>
              </a:ext>
            </a:extLst>
          </p:cNvPr>
          <p:cNvSpPr/>
          <p:nvPr/>
        </p:nvSpPr>
        <p:spPr>
          <a:xfrm>
            <a:off x="366873" y="3086323"/>
            <a:ext cx="1074709" cy="448179"/>
          </a:xfrm>
          <a:prstGeom prst="roundRect">
            <a:avLst/>
          </a:prstGeom>
          <a:solidFill>
            <a:srgbClr val="C2C5E8"/>
          </a:solidFill>
          <a:ln w="28575">
            <a:solidFill>
              <a:srgbClr val="434AB4"/>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Utterance</a:t>
            </a:r>
          </a:p>
        </p:txBody>
      </p:sp>
      <p:cxnSp>
        <p:nvCxnSpPr>
          <p:cNvPr id="219" name="Connector: Elbow 1096">
            <a:extLst>
              <a:ext uri="{FF2B5EF4-FFF2-40B4-BE49-F238E27FC236}">
                <a16:creationId xmlns:a16="http://schemas.microsoft.com/office/drawing/2014/main" id="{07A7C814-BC4B-48DD-51F6-BF6CFAED9FCE}"/>
              </a:ext>
            </a:extLst>
          </p:cNvPr>
          <p:cNvCxnSpPr>
            <a:cxnSpLocks/>
            <a:stCxn id="218" idx="3"/>
            <a:endCxn id="24" idx="1"/>
          </p:cNvCxnSpPr>
          <p:nvPr/>
        </p:nvCxnSpPr>
        <p:spPr>
          <a:xfrm>
            <a:off x="1441582" y="3310413"/>
            <a:ext cx="466672" cy="180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0" name="Graphic 219" descr="Robot outline">
            <a:extLst>
              <a:ext uri="{FF2B5EF4-FFF2-40B4-BE49-F238E27FC236}">
                <a16:creationId xmlns:a16="http://schemas.microsoft.com/office/drawing/2014/main" id="{585E7F98-F8E7-5E16-C488-5578EB91D0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21469" y="1665540"/>
            <a:ext cx="316362" cy="316362"/>
          </a:xfrm>
          <a:prstGeom prst="rect">
            <a:avLst/>
          </a:prstGeom>
        </p:spPr>
      </p:pic>
      <p:pic>
        <p:nvPicPr>
          <p:cNvPr id="221" name="Graphic 220" descr="Chat bubble outline">
            <a:extLst>
              <a:ext uri="{FF2B5EF4-FFF2-40B4-BE49-F238E27FC236}">
                <a16:creationId xmlns:a16="http://schemas.microsoft.com/office/drawing/2014/main" id="{2A95F62F-C655-9AE1-1A13-A3FA2D4FB7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266613" y="1688247"/>
            <a:ext cx="279573" cy="289998"/>
          </a:xfrm>
          <a:prstGeom prst="rect">
            <a:avLst/>
          </a:prstGeom>
        </p:spPr>
      </p:pic>
      <p:pic>
        <p:nvPicPr>
          <p:cNvPr id="222" name="Graphic 221">
            <a:extLst>
              <a:ext uri="{FF2B5EF4-FFF2-40B4-BE49-F238E27FC236}">
                <a16:creationId xmlns:a16="http://schemas.microsoft.com/office/drawing/2014/main" id="{68B25D9B-306F-8915-9989-B2B581E527F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27048" y="1727792"/>
            <a:ext cx="210908" cy="210908"/>
          </a:xfrm>
          <a:prstGeom prst="rect">
            <a:avLst/>
          </a:prstGeom>
        </p:spPr>
      </p:pic>
      <p:pic>
        <p:nvPicPr>
          <p:cNvPr id="223" name="Graphic 222">
            <a:extLst>
              <a:ext uri="{FF2B5EF4-FFF2-40B4-BE49-F238E27FC236}">
                <a16:creationId xmlns:a16="http://schemas.microsoft.com/office/drawing/2014/main" id="{0EF9B5A5-8CE2-715F-7734-9FAE3849D195}"/>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5837"/>
          <a:stretch/>
        </p:blipFill>
        <p:spPr>
          <a:xfrm>
            <a:off x="6789245" y="1715599"/>
            <a:ext cx="156417" cy="210908"/>
          </a:xfrm>
          <a:prstGeom prst="rect">
            <a:avLst/>
          </a:prstGeom>
        </p:spPr>
      </p:pic>
      <p:cxnSp>
        <p:nvCxnSpPr>
          <p:cNvPr id="229" name="Connector: Elbow 1096">
            <a:extLst>
              <a:ext uri="{FF2B5EF4-FFF2-40B4-BE49-F238E27FC236}">
                <a16:creationId xmlns:a16="http://schemas.microsoft.com/office/drawing/2014/main" id="{1270A8A9-DB01-5605-552E-62098FB81275}"/>
              </a:ext>
            </a:extLst>
          </p:cNvPr>
          <p:cNvCxnSpPr>
            <a:cxnSpLocks/>
            <a:stCxn id="22" idx="3"/>
          </p:cNvCxnSpPr>
          <p:nvPr/>
        </p:nvCxnSpPr>
        <p:spPr>
          <a:xfrm flipV="1">
            <a:off x="5664891" y="2503465"/>
            <a:ext cx="406658" cy="3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or: Elbow 1096">
            <a:extLst>
              <a:ext uri="{FF2B5EF4-FFF2-40B4-BE49-F238E27FC236}">
                <a16:creationId xmlns:a16="http://schemas.microsoft.com/office/drawing/2014/main" id="{D0A831C1-B583-C4D8-595B-67DDA7443E9D}"/>
              </a:ext>
            </a:extLst>
          </p:cNvPr>
          <p:cNvCxnSpPr>
            <a:cxnSpLocks/>
            <a:stCxn id="35" idx="3"/>
          </p:cNvCxnSpPr>
          <p:nvPr/>
        </p:nvCxnSpPr>
        <p:spPr>
          <a:xfrm flipV="1">
            <a:off x="5664891" y="3028548"/>
            <a:ext cx="406658" cy="25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1096">
            <a:extLst>
              <a:ext uri="{FF2B5EF4-FFF2-40B4-BE49-F238E27FC236}">
                <a16:creationId xmlns:a16="http://schemas.microsoft.com/office/drawing/2014/main" id="{E7C5D42F-56FC-AAF1-0CD7-7936EC1D9A76}"/>
              </a:ext>
            </a:extLst>
          </p:cNvPr>
          <p:cNvCxnSpPr>
            <a:cxnSpLocks/>
            <a:stCxn id="264" idx="3"/>
          </p:cNvCxnSpPr>
          <p:nvPr/>
        </p:nvCxnSpPr>
        <p:spPr>
          <a:xfrm flipV="1">
            <a:off x="5664891" y="3553631"/>
            <a:ext cx="406658" cy="15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1096">
            <a:extLst>
              <a:ext uri="{FF2B5EF4-FFF2-40B4-BE49-F238E27FC236}">
                <a16:creationId xmlns:a16="http://schemas.microsoft.com/office/drawing/2014/main" id="{3D48B171-A55A-A1BF-0096-4701BAF51A4F}"/>
              </a:ext>
            </a:extLst>
          </p:cNvPr>
          <p:cNvCxnSpPr>
            <a:cxnSpLocks/>
            <a:stCxn id="23" idx="3"/>
          </p:cNvCxnSpPr>
          <p:nvPr/>
        </p:nvCxnSpPr>
        <p:spPr>
          <a:xfrm flipV="1">
            <a:off x="5664891" y="4078714"/>
            <a:ext cx="406658" cy="5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1096">
            <a:extLst>
              <a:ext uri="{FF2B5EF4-FFF2-40B4-BE49-F238E27FC236}">
                <a16:creationId xmlns:a16="http://schemas.microsoft.com/office/drawing/2014/main" id="{66D8B021-5854-30BF-7260-A8AE2791A41C}"/>
              </a:ext>
            </a:extLst>
          </p:cNvPr>
          <p:cNvCxnSpPr>
            <a:cxnSpLocks/>
            <a:stCxn id="29" idx="3"/>
          </p:cNvCxnSpPr>
          <p:nvPr/>
        </p:nvCxnSpPr>
        <p:spPr>
          <a:xfrm>
            <a:off x="5664891" y="4603744"/>
            <a:ext cx="406658" cy="5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1096">
            <a:extLst>
              <a:ext uri="{FF2B5EF4-FFF2-40B4-BE49-F238E27FC236}">
                <a16:creationId xmlns:a16="http://schemas.microsoft.com/office/drawing/2014/main" id="{FA6C473C-9F06-181E-3646-B7DE9248D9F0}"/>
              </a:ext>
            </a:extLst>
          </p:cNvPr>
          <p:cNvCxnSpPr>
            <a:cxnSpLocks/>
            <a:stCxn id="36" idx="3"/>
          </p:cNvCxnSpPr>
          <p:nvPr/>
        </p:nvCxnSpPr>
        <p:spPr>
          <a:xfrm>
            <a:off x="5664891" y="5128723"/>
            <a:ext cx="406658" cy="15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1096">
            <a:extLst>
              <a:ext uri="{FF2B5EF4-FFF2-40B4-BE49-F238E27FC236}">
                <a16:creationId xmlns:a16="http://schemas.microsoft.com/office/drawing/2014/main" id="{FC15F51D-D738-D96D-6803-0109D94B65B8}"/>
              </a:ext>
            </a:extLst>
          </p:cNvPr>
          <p:cNvCxnSpPr>
            <a:cxnSpLocks/>
            <a:stCxn id="201" idx="3"/>
          </p:cNvCxnSpPr>
          <p:nvPr/>
        </p:nvCxnSpPr>
        <p:spPr>
          <a:xfrm flipV="1">
            <a:off x="5664891" y="5644377"/>
            <a:ext cx="408877" cy="93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1096">
            <a:extLst>
              <a:ext uri="{FF2B5EF4-FFF2-40B4-BE49-F238E27FC236}">
                <a16:creationId xmlns:a16="http://schemas.microsoft.com/office/drawing/2014/main" id="{6F6950AF-75CE-079E-D885-84E41D4333EC}"/>
              </a:ext>
            </a:extLst>
          </p:cNvPr>
          <p:cNvCxnSpPr>
            <a:cxnSpLocks/>
            <a:stCxn id="204" idx="3"/>
          </p:cNvCxnSpPr>
          <p:nvPr/>
        </p:nvCxnSpPr>
        <p:spPr>
          <a:xfrm flipV="1">
            <a:off x="5664891" y="6174105"/>
            <a:ext cx="409890" cy="457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Rounded Corners 263">
            <a:extLst>
              <a:ext uri="{FF2B5EF4-FFF2-40B4-BE49-F238E27FC236}">
                <a16:creationId xmlns:a16="http://schemas.microsoft.com/office/drawing/2014/main" id="{AC9AAA59-E414-28BF-60BE-A8C6110E3E28}"/>
              </a:ext>
            </a:extLst>
          </p:cNvPr>
          <p:cNvSpPr/>
          <p:nvPr/>
        </p:nvSpPr>
        <p:spPr>
          <a:xfrm>
            <a:off x="4764891" y="3382423"/>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a:t>
            </a:r>
          </a:p>
        </p:txBody>
      </p:sp>
      <p:cxnSp>
        <p:nvCxnSpPr>
          <p:cNvPr id="275" name="Connector: Elbow 274">
            <a:extLst>
              <a:ext uri="{FF2B5EF4-FFF2-40B4-BE49-F238E27FC236}">
                <a16:creationId xmlns:a16="http://schemas.microsoft.com/office/drawing/2014/main" id="{4C1A3D6E-373A-C21B-CE40-5758C4C4304C}"/>
              </a:ext>
            </a:extLst>
          </p:cNvPr>
          <p:cNvCxnSpPr>
            <a:cxnSpLocks/>
            <a:endCxn id="264" idx="1"/>
          </p:cNvCxnSpPr>
          <p:nvPr/>
        </p:nvCxnSpPr>
        <p:spPr>
          <a:xfrm>
            <a:off x="4410129" y="3367485"/>
            <a:ext cx="354762" cy="186301"/>
          </a:xfrm>
          <a:prstGeom prst="bentConnector3">
            <a:avLst>
              <a:gd name="adj1" fmla="val -1014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scripted dialog paths and generative answers from different data sources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1393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Generative answers unlock new use cases for agents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By plugging generative answers into your internal and external data sources, the agent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p:txBody>
      </p:sp>
      <p:sp>
        <p:nvSpPr>
          <p:cNvPr id="21" name="Rectangle: Rounded Corners 20">
            <a:extLst>
              <a:ext uri="{FF2B5EF4-FFF2-40B4-BE49-F238E27FC236}">
                <a16:creationId xmlns:a16="http://schemas.microsoft.com/office/drawing/2014/main" id="{49C8F053-1E0B-C53F-A49B-9559573E98A1}"/>
              </a:ext>
            </a:extLst>
          </p:cNvPr>
          <p:cNvSpPr/>
          <p:nvPr/>
        </p:nvSpPr>
        <p:spPr>
          <a:xfrm>
            <a:off x="4083082" y="2336624"/>
            <a:ext cx="497723" cy="1947578"/>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Disambiguation Topic</a:t>
            </a:r>
          </a:p>
        </p:txBody>
      </p:sp>
      <p:sp>
        <p:nvSpPr>
          <p:cNvPr id="20" name="Rectangle: Rounded Corners 19">
            <a:extLst>
              <a:ext uri="{FF2B5EF4-FFF2-40B4-BE49-F238E27FC236}">
                <a16:creationId xmlns:a16="http://schemas.microsoft.com/office/drawing/2014/main" id="{91A88DBB-1574-6E46-8721-D9173B74627C}"/>
              </a:ext>
            </a:extLst>
          </p:cNvPr>
          <p:cNvSpPr/>
          <p:nvPr/>
        </p:nvSpPr>
        <p:spPr>
          <a:xfrm>
            <a:off x="6090158" y="2332465"/>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Power Automate logic</a:t>
            </a:r>
          </a:p>
        </p:txBody>
      </p:sp>
      <p:sp>
        <p:nvSpPr>
          <p:cNvPr id="263" name="Rectangle: Rounded Corners 262">
            <a:extLst>
              <a:ext uri="{FF2B5EF4-FFF2-40B4-BE49-F238E27FC236}">
                <a16:creationId xmlns:a16="http://schemas.microsoft.com/office/drawing/2014/main" id="{7FBEE332-BA99-A7D7-3D11-D030A3C0D338}"/>
              </a:ext>
            </a:extLst>
          </p:cNvPr>
          <p:cNvSpPr/>
          <p:nvPr/>
        </p:nvSpPr>
        <p:spPr>
          <a:xfrm>
            <a:off x="6090158" y="2857548"/>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Standard dialog</a:t>
            </a:r>
          </a:p>
        </p:txBody>
      </p:sp>
      <p:sp>
        <p:nvSpPr>
          <p:cNvPr id="265" name="Rectangle: Rounded Corners 264">
            <a:extLst>
              <a:ext uri="{FF2B5EF4-FFF2-40B4-BE49-F238E27FC236}">
                <a16:creationId xmlns:a16="http://schemas.microsoft.com/office/drawing/2014/main" id="{B6AF2698-79F1-663A-AF9B-D4A04B929838}"/>
              </a:ext>
            </a:extLst>
          </p:cNvPr>
          <p:cNvSpPr/>
          <p:nvPr/>
        </p:nvSpPr>
        <p:spPr>
          <a:xfrm>
            <a:off x="6090158" y="3382631"/>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Escalation</a:t>
            </a:r>
          </a:p>
        </p:txBody>
      </p:sp>
      <p:sp>
        <p:nvSpPr>
          <p:cNvPr id="266" name="Rectangle: Rounded Corners 265">
            <a:extLst>
              <a:ext uri="{FF2B5EF4-FFF2-40B4-BE49-F238E27FC236}">
                <a16:creationId xmlns:a16="http://schemas.microsoft.com/office/drawing/2014/main" id="{2C0B66A9-9AC4-3DF9-ED57-17D017FA8505}"/>
              </a:ext>
            </a:extLst>
          </p:cNvPr>
          <p:cNvSpPr/>
          <p:nvPr/>
        </p:nvSpPr>
        <p:spPr>
          <a:xfrm>
            <a:off x="6090158" y="3907714"/>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Condition-based SharePoint sites Generative Answers</a:t>
            </a:r>
          </a:p>
        </p:txBody>
      </p:sp>
      <p:sp>
        <p:nvSpPr>
          <p:cNvPr id="267" name="Rectangle: Rounded Corners 266">
            <a:extLst>
              <a:ext uri="{FF2B5EF4-FFF2-40B4-BE49-F238E27FC236}">
                <a16:creationId xmlns:a16="http://schemas.microsoft.com/office/drawing/2014/main" id="{9837FF04-3886-DAB0-9D5F-04E9BD5B95A2}"/>
              </a:ext>
            </a:extLst>
          </p:cNvPr>
          <p:cNvSpPr/>
          <p:nvPr/>
        </p:nvSpPr>
        <p:spPr>
          <a:xfrm>
            <a:off x="6090158" y="4432797"/>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ServiceNow Custom Data Generative Answers</a:t>
            </a:r>
          </a:p>
        </p:txBody>
      </p:sp>
      <p:sp>
        <p:nvSpPr>
          <p:cNvPr id="268" name="Rectangle: Rounded Corners 267">
            <a:extLst>
              <a:ext uri="{FF2B5EF4-FFF2-40B4-BE49-F238E27FC236}">
                <a16:creationId xmlns:a16="http://schemas.microsoft.com/office/drawing/2014/main" id="{89AE6B4D-7F7D-F536-4C6C-C4B59D003B42}"/>
              </a:ext>
            </a:extLst>
          </p:cNvPr>
          <p:cNvSpPr/>
          <p:nvPr/>
        </p:nvSpPr>
        <p:spPr>
          <a:xfrm>
            <a:off x="6090157" y="4957414"/>
            <a:ext cx="2645493"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Variable-augmented Public Website Generative Answers</a:t>
            </a:r>
          </a:p>
        </p:txBody>
      </p:sp>
      <p:sp>
        <p:nvSpPr>
          <p:cNvPr id="269" name="Rectangle: Rounded Corners 268">
            <a:extLst>
              <a:ext uri="{FF2B5EF4-FFF2-40B4-BE49-F238E27FC236}">
                <a16:creationId xmlns:a16="http://schemas.microsoft.com/office/drawing/2014/main" id="{187994BA-D520-34C5-041C-A76CB59E8350}"/>
              </a:ext>
            </a:extLst>
          </p:cNvPr>
          <p:cNvSpPr/>
          <p:nvPr/>
        </p:nvSpPr>
        <p:spPr>
          <a:xfrm>
            <a:off x="6105305" y="548296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Azure AI Search </a:t>
            </a:r>
            <a:b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b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Generative Answers</a:t>
            </a:r>
          </a:p>
        </p:txBody>
      </p:sp>
      <p:sp>
        <p:nvSpPr>
          <p:cNvPr id="270" name="Rectangle: Rounded Corners 269">
            <a:extLst>
              <a:ext uri="{FF2B5EF4-FFF2-40B4-BE49-F238E27FC236}">
                <a16:creationId xmlns:a16="http://schemas.microsoft.com/office/drawing/2014/main" id="{12CD2519-E1BE-99F8-67C4-9D20600CC985}"/>
              </a:ext>
            </a:extLst>
          </p:cNvPr>
          <p:cNvSpPr/>
          <p:nvPr/>
        </p:nvSpPr>
        <p:spPr>
          <a:xfrm>
            <a:off x="6090157" y="600804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tab pos="628650" algn="l"/>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ChatGPT-like experience</a:t>
            </a:r>
          </a:p>
        </p:txBody>
      </p:sp>
      <p:pic>
        <p:nvPicPr>
          <p:cNvPr id="278" name="Graphic 277" descr="Chat bubble with solid fill">
            <a:extLst>
              <a:ext uri="{FF2B5EF4-FFF2-40B4-BE49-F238E27FC236}">
                <a16:creationId xmlns:a16="http://schemas.microsoft.com/office/drawing/2014/main" id="{3F76EBCD-4AA0-330D-D922-A679CD33B5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5103" y="2902969"/>
            <a:ext cx="295620" cy="295620"/>
          </a:xfrm>
          <a:prstGeom prst="rect">
            <a:avLst/>
          </a:prstGeom>
        </p:spPr>
      </p:pic>
      <p:pic>
        <p:nvPicPr>
          <p:cNvPr id="203" name="Graphic 202">
            <a:extLst>
              <a:ext uri="{FF2B5EF4-FFF2-40B4-BE49-F238E27FC236}">
                <a16:creationId xmlns:a16="http://schemas.microsoft.com/office/drawing/2014/main" id="{2EAF3B78-B60D-CD71-33A7-1BC2F058308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41095" y="3945570"/>
            <a:ext cx="263635" cy="263635"/>
          </a:xfrm>
          <a:prstGeom prst="rect">
            <a:avLst/>
          </a:prstGeom>
        </p:spPr>
      </p:pic>
      <p:pic>
        <p:nvPicPr>
          <p:cNvPr id="283" name="Graphic 282">
            <a:extLst>
              <a:ext uri="{FF2B5EF4-FFF2-40B4-BE49-F238E27FC236}">
                <a16:creationId xmlns:a16="http://schemas.microsoft.com/office/drawing/2014/main" id="{7704919B-7854-715C-8F2E-5A211DFBD46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5001477"/>
            <a:ext cx="263635" cy="263635"/>
          </a:xfrm>
          <a:prstGeom prst="rect">
            <a:avLst/>
          </a:prstGeom>
        </p:spPr>
      </p:pic>
      <p:pic>
        <p:nvPicPr>
          <p:cNvPr id="289" name="Graphic 288">
            <a:extLst>
              <a:ext uri="{FF2B5EF4-FFF2-40B4-BE49-F238E27FC236}">
                <a16:creationId xmlns:a16="http://schemas.microsoft.com/office/drawing/2014/main" id="{3D0704FF-0E24-0848-2E2F-CEAE44D7C440}"/>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4479857"/>
            <a:ext cx="263635" cy="263635"/>
          </a:xfrm>
          <a:prstGeom prst="rect">
            <a:avLst/>
          </a:prstGeom>
        </p:spPr>
      </p:pic>
      <p:pic>
        <p:nvPicPr>
          <p:cNvPr id="292" name="Graphic 291">
            <a:extLst>
              <a:ext uri="{FF2B5EF4-FFF2-40B4-BE49-F238E27FC236}">
                <a16:creationId xmlns:a16="http://schemas.microsoft.com/office/drawing/2014/main" id="{92053CAC-6961-A65E-B98E-253723F5C86A}"/>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5531436"/>
            <a:ext cx="263635" cy="263635"/>
          </a:xfrm>
          <a:prstGeom prst="rect">
            <a:avLst/>
          </a:prstGeom>
        </p:spPr>
      </p:pic>
      <p:pic>
        <p:nvPicPr>
          <p:cNvPr id="295" name="Picture 2" descr="openai&quot; Icon - Download for free – Iconduck">
            <a:extLst>
              <a:ext uri="{FF2B5EF4-FFF2-40B4-BE49-F238E27FC236}">
                <a16:creationId xmlns:a16="http://schemas.microsoft.com/office/drawing/2014/main" id="{3E3B9E60-AEAA-09F1-183E-A760431799C0}"/>
              </a:ext>
            </a:extLst>
          </p:cNvPr>
          <p:cNvPicPr>
            <a:picLocks noChangeAspect="1" noChangeArrowheads="1"/>
          </p:cNvPicPr>
          <p:nvPr/>
        </p:nvPicPr>
        <p:blipFill>
          <a:blip r:embed="rId15" cstate="screen">
            <a:extLst>
              <a:ext uri="{BEBA8EAE-BF5A-486C-A8C5-ECC9F3942E4B}">
                <a14:imgProps xmlns:a14="http://schemas.microsoft.com/office/drawing/2010/main">
                  <a14:imgLayer r:embed="rId16">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2267" y="6080293"/>
            <a:ext cx="213046" cy="216000"/>
          </a:xfrm>
          <a:prstGeom prst="rect">
            <a:avLst/>
          </a:prstGeom>
          <a:noFill/>
        </p:spPr>
      </p:pic>
      <p:pic>
        <p:nvPicPr>
          <p:cNvPr id="298" name="Graphic 297">
            <a:extLst>
              <a:ext uri="{FF2B5EF4-FFF2-40B4-BE49-F238E27FC236}">
                <a16:creationId xmlns:a16="http://schemas.microsoft.com/office/drawing/2014/main" id="{47E8353A-A976-60BE-B455-7D8980EF9552}"/>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457363" y="3970714"/>
            <a:ext cx="211906" cy="216000"/>
          </a:xfrm>
          <a:prstGeom prst="rect">
            <a:avLst/>
          </a:prstGeom>
        </p:spPr>
      </p:pic>
      <p:pic>
        <p:nvPicPr>
          <p:cNvPr id="301" name="Graphic 300">
            <a:extLst>
              <a:ext uri="{FF2B5EF4-FFF2-40B4-BE49-F238E27FC236}">
                <a16:creationId xmlns:a16="http://schemas.microsoft.com/office/drawing/2014/main" id="{1036D6C5-F908-8561-B11D-8DD9688391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37316" y="5002722"/>
            <a:ext cx="252000" cy="252000"/>
          </a:xfrm>
          <a:prstGeom prst="rect">
            <a:avLst/>
          </a:prstGeom>
        </p:spPr>
      </p:pic>
      <p:pic>
        <p:nvPicPr>
          <p:cNvPr id="5" name="Graphic 4">
            <a:extLst>
              <a:ext uri="{FF2B5EF4-FFF2-40B4-BE49-F238E27FC236}">
                <a16:creationId xmlns:a16="http://schemas.microsoft.com/office/drawing/2014/main" id="{C060C114-DE1A-191D-DBE4-C5ED02CCC8D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141517" y="3438442"/>
            <a:ext cx="252000" cy="252000"/>
          </a:xfrm>
          <a:prstGeom prst="rect">
            <a:avLst/>
          </a:prstGeom>
        </p:spPr>
      </p:pic>
      <p:pic>
        <p:nvPicPr>
          <p:cNvPr id="8" name="Graphic 7">
            <a:extLst>
              <a:ext uri="{FF2B5EF4-FFF2-40B4-BE49-F238E27FC236}">
                <a16:creationId xmlns:a16="http://schemas.microsoft.com/office/drawing/2014/main" id="{923076DA-A741-A8E6-B4BD-B35570CA149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147567" y="6047055"/>
            <a:ext cx="264600" cy="252000"/>
          </a:xfrm>
          <a:prstGeom prst="rect">
            <a:avLst/>
          </a:prstGeom>
        </p:spPr>
      </p:pic>
      <p:pic>
        <p:nvPicPr>
          <p:cNvPr id="6" name="Graphic 5">
            <a:extLst>
              <a:ext uri="{FF2B5EF4-FFF2-40B4-BE49-F238E27FC236}">
                <a16:creationId xmlns:a16="http://schemas.microsoft.com/office/drawing/2014/main" id="{0E72A755-B15C-D297-AF75-B17CC54D14D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152730" y="2392177"/>
            <a:ext cx="252000" cy="252000"/>
          </a:xfrm>
          <a:prstGeom prst="rect">
            <a:avLst/>
          </a:prstGeom>
        </p:spPr>
      </p:pic>
      <p:pic>
        <p:nvPicPr>
          <p:cNvPr id="10" name="Graphic 9">
            <a:extLst>
              <a:ext uri="{FF2B5EF4-FFF2-40B4-BE49-F238E27FC236}">
                <a16:creationId xmlns:a16="http://schemas.microsoft.com/office/drawing/2014/main" id="{AD572CC9-58D0-CE6E-924D-4EF6A643E90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39160" y="4487268"/>
            <a:ext cx="252000" cy="252000"/>
          </a:xfrm>
          <a:prstGeom prst="rect">
            <a:avLst/>
          </a:prstGeom>
        </p:spPr>
      </p:pic>
      <p:pic>
        <p:nvPicPr>
          <p:cNvPr id="4" name="Graphic 3">
            <a:extLst>
              <a:ext uri="{FF2B5EF4-FFF2-40B4-BE49-F238E27FC236}">
                <a16:creationId xmlns:a16="http://schemas.microsoft.com/office/drawing/2014/main" id="{B71CF837-7F61-4AE8-16E5-1988C4CE131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432754" y="5521158"/>
            <a:ext cx="263635" cy="263635"/>
          </a:xfrm>
          <a:prstGeom prst="rect">
            <a:avLst/>
          </a:prstGeom>
        </p:spPr>
      </p:pic>
    </p:spTree>
    <p:extLst>
      <p:ext uri="{BB962C8B-B14F-4D97-AF65-F5344CB8AC3E}">
        <p14:creationId xmlns:p14="http://schemas.microsoft.com/office/powerpoint/2010/main" val="14028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Generative answers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Dynamically generate answers real-time based on content you choose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08310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By default, generative answers is available in the ‘Conversational </a:t>
            </a:r>
            <a:r>
              <a:rPr lang="en-US" sz="1200">
                <a:latin typeface="Aptos" panose="020B0004020202020204" pitchFamily="34" charset="0"/>
              </a:rPr>
              <a:t>boosting’ </a:t>
            </a:r>
            <a:r>
              <a:rPr kumimoji="0" lang="en-US" sz="1200" b="0" i="0" u="none" strike="noStrike" kern="1200" cap="none" spc="0" normalizeH="0" baseline="0" noProof="0">
                <a:ln>
                  <a:noFill/>
                </a:ln>
                <a:effectLst/>
                <a:uLnTx/>
                <a:uFillTx/>
                <a:latin typeface="Aptos" panose="020B0004020202020204" pitchFamily="34" charset="0"/>
              </a:rPr>
              <a:t>system topic that triggers just before ‘Fallback’, when an intent isn’t recognized.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Generative answers nodes can however be used throughout your custom and system topics, and the data sources be different and even set dynamically.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Generative answers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Generative answers node</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Generative answers with Bing Custom Search (video)</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6">
                  <a:extLst>
                    <a:ext uri="{A12FA001-AC4F-418D-AE19-62706E023703}">
                      <ahyp:hlinkClr xmlns:ahyp="http://schemas.microsoft.com/office/drawing/2018/hyperlinkcolor" val="tx"/>
                    </a:ext>
                  </a:extLst>
                </a:hlinkClick>
              </a:rPr>
              <a:t>Generative answers with custom data – ServiceNow (video)</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7">
                  <a:extLst>
                    <a:ext uri="{A12FA001-AC4F-418D-AE19-62706E023703}">
                      <ahyp:hlinkClr xmlns:ahyp="http://schemas.microsoft.com/office/drawing/2018/hyperlinkcolor" val="tx"/>
                    </a:ext>
                  </a:extLst>
                </a:hlinkClick>
              </a:rPr>
              <a:t>Generative answers with uploaded documents (video)</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8">
                  <a:extLst>
                    <a:ext uri="{A12FA001-AC4F-418D-AE19-62706E023703}">
                      <ahyp:hlinkClr xmlns:ahyp="http://schemas.microsoft.com/office/drawing/2018/hyperlinkcolor" val="tx"/>
                    </a:ext>
                  </a:extLst>
                </a:hlinkClick>
              </a:rPr>
              <a:t>Customize responses with generative answers (video)</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580351428"/>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data sources are you using for generative answers?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use custom instructions?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Where, in your topic structure, do you leverage generative answers?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more advanced scenarios that require your own large language models (LLMs)?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over public websites, internal SharePoint sites, and ServiceNow knowledge bases.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Instructions to return friendly and brief answers (40 words max).</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Mostly in custom topics that will contain trigger phrases and entity questions that will direct the user towards the right data source. Conversational boosting will use public FAQ websites.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as a last resort and to handle chitchat and unrelated queries, the agent will be able to answer in a ChatGPT manner (e.g. help write me a SQL query, etc.)</a:t>
            </a:r>
          </a:p>
        </p:txBody>
      </p:sp>
    </p:spTree>
    <p:extLst>
      <p:ext uri="{BB962C8B-B14F-4D97-AF65-F5344CB8AC3E}">
        <p14:creationId xmlns:p14="http://schemas.microsoft.com/office/powerpoint/2010/main" val="297148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588263" y="330201"/>
            <a:ext cx="11018520" cy="553999"/>
          </a:xfrm>
        </p:spPr>
        <p:txBody>
          <a:bodyPr/>
          <a:lstStyle/>
          <a:p>
            <a:r>
              <a:rPr lang="en-US"/>
              <a:t>Implementation Guide</a:t>
            </a:r>
            <a:endParaRPr lang="en-GB"/>
          </a:p>
        </p:txBody>
      </p:sp>
      <p:sp>
        <p:nvSpPr>
          <p:cNvPr id="40" name="Rectangle 39">
            <a:extLst>
              <a:ext uri="{FF2B5EF4-FFF2-40B4-BE49-F238E27FC236}">
                <a16:creationId xmlns:a16="http://schemas.microsoft.com/office/drawing/2014/main" id="{8550DF09-0D7B-4F8E-8ACF-13567A221AF3}"/>
              </a:ext>
            </a:extLst>
          </p:cNvPr>
          <p:cNvSpPr/>
          <p:nvPr/>
        </p:nvSpPr>
        <p:spPr>
          <a:xfrm>
            <a:off x="1311613" y="941485"/>
            <a:ext cx="4621220" cy="475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w="3175">
                  <a:noFill/>
                </a:ln>
                <a:solidFill>
                  <a:schemeClr val="tx1"/>
                </a:solidFill>
                <a:effectLst/>
                <a:uLnTx/>
                <a:uFillTx/>
                <a:latin typeface="Aptos SemiBold" panose="020B0004020202020204" pitchFamily="34" charset="0"/>
                <a:ea typeface="+mn-ea"/>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2"/>
          </a:solidFill>
          <a:ln w="317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GB"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The objective is to understand the various aspects of the project and provide recommendations, guidance, best practices, and highlight any risks or gaps in the plan. </a:t>
            </a:r>
            <a:br>
              <a:rPr kumimoji="0" lang="en-GB"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br>
            <a:endParaRPr kumimoji="0" lang="en-GB"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32772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539147"/>
            <a:ext cx="6121272" cy="0"/>
          </a:xfrm>
          <a:prstGeom prst="line">
            <a:avLst/>
          </a:prstGeom>
          <a:ln w="28575">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909AFD3-772D-428E-8735-D3CC0F3F9928}"/>
              </a:ext>
            </a:extLst>
          </p:cNvPr>
          <p:cNvSpPr/>
          <p:nvPr/>
        </p:nvSpPr>
        <p:spPr>
          <a:xfrm>
            <a:off x="1179584" y="1533193"/>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chemeClr val="tx2"/>
                </a:solidFill>
                <a:effectLst/>
                <a:uLnTx/>
                <a:uFillTx/>
                <a:latin typeface="Aptos" panose="020B0004020202020204" pitchFamily="34" charset="0"/>
                <a:ea typeface="+mn-ea"/>
                <a:cs typeface="+mn-cs"/>
                <a:hlinkClick r:id="rId3" action="ppaction://hlinksldjump">
                  <a:extLst>
                    <a:ext uri="{A12FA001-AC4F-418D-AE19-62706E023703}">
                      <ahyp:hlinkClr xmlns:ahyp="http://schemas.microsoft.com/office/drawing/2018/hyperlinkcolor" val="tx"/>
                    </a:ext>
                  </a:extLst>
                </a:hlinkClick>
              </a:rPr>
              <a:t>Getting started</a:t>
            </a:r>
            <a:endParaRPr kumimoji="0" lang="en-GB" sz="18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8039" y="1671005"/>
            <a:ext cx="288000" cy="288000"/>
            <a:chOff x="115497" y="1864737"/>
            <a:chExt cx="461744" cy="461744"/>
          </a:xfrm>
          <a:solidFill>
            <a:schemeClr val="accent1"/>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bold"/>
              <a:ea typeface="+mn-ea"/>
              <a:cs typeface="+mn-cs"/>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34855" y="3195028"/>
            <a:ext cx="809756" cy="809754"/>
            <a:chOff x="6456428" y="2720976"/>
            <a:chExt cx="917704" cy="917702"/>
          </a:xfrm>
          <a:solidFill>
            <a:schemeClr val="accent1"/>
          </a:solidFill>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Aptos" panose="020B0004020202020204" pitchFamily="34" charset="0"/>
                <a:ea typeface="+mn-ea"/>
                <a:cs typeface="+mn-cs"/>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93763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tx1">
                <a:lumMod val="95000"/>
              </a:schemeClr>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287851" y="3109470"/>
            <a:ext cx="4318932" cy="3324910"/>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marL="0" marR="0" lvl="0" indent="0" algn="l" defTabSz="878102" rtl="0" eaLnBrk="1" fontAlgn="base"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a:ln>
                  <a:noFill/>
                </a:ln>
                <a:effectLst/>
                <a:uLnTx/>
                <a:uFillTx/>
                <a:latin typeface="Aptos SemiBold" panose="020B0004020202020204" pitchFamily="34" charset="0"/>
                <a:ea typeface="Segoe UI" pitchFamily="34" charset="0"/>
                <a:cs typeface="Segoe UI"/>
              </a:rPr>
              <a:t>Audience</a:t>
            </a:r>
            <a:r>
              <a:rPr kumimoji="0" lang="en-US" sz="1600" b="0" i="0" u="none" strike="noStrike" kern="0" cap="none" spc="0" normalizeH="0" baseline="0" noProof="0">
                <a:ln>
                  <a:noFill/>
                </a:ln>
                <a:effectLst/>
                <a:uLnTx/>
                <a:uFillTx/>
                <a:latin typeface="Aptos" panose="020B0004020202020204" pitchFamily="34" charset="0"/>
                <a:ea typeface="Segoe UI" pitchFamily="34" charset="0"/>
                <a:cs typeface="Segoe UI"/>
              </a:rPr>
              <a:t>: </a:t>
            </a:r>
            <a:r>
              <a:rPr kumimoji="0" lang="en-GB" sz="1600" b="0" i="0" u="none" strike="noStrike" kern="1200" cap="none" spc="0" normalizeH="0" baseline="0" noProof="0">
                <a:ln>
                  <a:noFill/>
                </a:ln>
                <a:effectLst/>
                <a:uLnTx/>
                <a:uFillTx/>
                <a:latin typeface="Aptos" panose="020B0004020202020204" pitchFamily="34" charset="0"/>
                <a:ea typeface="+mn-ea"/>
                <a:cs typeface="+mn-cs"/>
              </a:rPr>
              <a:t>key stakeholders from the customer and partner: project leads, solution architects, functional and technical leads.</a:t>
            </a:r>
            <a:endParaRPr lang="en-GB" sz="1600">
              <a:latin typeface="Aptos" panose="020B0004020202020204" pitchFamily="34" charset="0"/>
            </a:endParaRPr>
          </a:p>
          <a:p>
            <a:pPr defTabSz="878102" fontAlgn="base">
              <a:spcBef>
                <a:spcPts val="600"/>
              </a:spcBef>
              <a:spcAft>
                <a:spcPts val="600"/>
              </a:spcAft>
              <a:defRPr/>
            </a:pPr>
            <a:r>
              <a:rPr lang="en-US" sz="1600" kern="0">
                <a:latin typeface="Aptos SemiBold" panose="020B0004020202020204" pitchFamily="34" charset="0"/>
                <a:ea typeface="Segoe UI" pitchFamily="34" charset="0"/>
                <a:cs typeface="Segoe UI"/>
              </a:rPr>
              <a:t>Goal</a:t>
            </a:r>
            <a:r>
              <a:rPr lang="en-US" sz="1800" kern="0">
                <a:latin typeface="Aptos" panose="020B0004020202020204" pitchFamily="34" charset="0"/>
                <a:ea typeface="Segoe UI" pitchFamily="34" charset="0"/>
                <a:cs typeface="Segoe UI"/>
              </a:rPr>
              <a:t>: </a:t>
            </a:r>
            <a:r>
              <a:rPr lang="en-GB" sz="1600">
                <a:latin typeface="Aptos" panose="020B0004020202020204" pitchFamily="34" charset="0"/>
              </a:rPr>
              <a:t>this guide is not meant to list all the features of Copilot Studio, but rather share the best practices from the Copilot Acceleration Team (CAT)</a:t>
            </a:r>
            <a:r>
              <a:rPr lang="en-US" sz="1600">
                <a:latin typeface="Aptos" panose="020B0004020202020204" pitchFamily="34" charset="0"/>
              </a:rPr>
              <a:t> to make your next implementation successful.</a:t>
            </a:r>
          </a:p>
          <a:p>
            <a:pPr marL="0" marR="0" lvl="0" indent="0" algn="l" defTabSz="878102" rtl="0" eaLnBrk="1" fontAlgn="base" latinLnBrk="0" hangingPunct="1">
              <a:lnSpc>
                <a:spcPct val="100000"/>
              </a:lnSpc>
              <a:spcBef>
                <a:spcPts val="600"/>
              </a:spcBef>
              <a:spcAft>
                <a:spcPts val="600"/>
              </a:spcAft>
              <a:buClrTx/>
              <a:buSzTx/>
              <a:buFontTx/>
              <a:buNone/>
              <a:tabLst/>
              <a:defRPr/>
            </a:pPr>
            <a:endParaRPr kumimoji="0" lang="en-US" sz="1765" b="0" i="0" u="none" strike="noStrike" kern="1200" cap="none" spc="0" normalizeH="0" baseline="0" noProof="0">
              <a:ln>
                <a:noFill/>
              </a:ln>
              <a:effectLst/>
              <a:uLnTx/>
              <a:uFillTx/>
              <a:latin typeface="Aptos" panose="020B0004020202020204" pitchFamily="34" charset="0"/>
              <a:ea typeface="+mn-ea"/>
              <a:cs typeface="+mn-cs"/>
            </a:endParaRP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0105" y="3144127"/>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tx1">
              <a:lumMod val="95000"/>
            </a:schemeClr>
          </a:solidFill>
          <a:ln>
            <a:no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sp>
        <p:nvSpPr>
          <p:cNvPr id="11" name="Rectangle 10">
            <a:extLst>
              <a:ext uri="{FF2B5EF4-FFF2-40B4-BE49-F238E27FC236}">
                <a16:creationId xmlns:a16="http://schemas.microsoft.com/office/drawing/2014/main" id="{A7F4C2C9-9C2C-542E-5479-3DCD97BBBC78}"/>
              </a:ext>
            </a:extLst>
          </p:cNvPr>
          <p:cNvSpPr/>
          <p:nvPr/>
        </p:nvSpPr>
        <p:spPr>
          <a:xfrm>
            <a:off x="1179584" y="1967458"/>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4" action="ppaction://hlinksldjump">
                  <a:extLst>
                    <a:ext uri="{A12FA001-AC4F-418D-AE19-62706E023703}">
                      <ahyp:hlinkClr xmlns:ahyp="http://schemas.microsoft.com/office/drawing/2018/hyperlinkcolor" val="tx"/>
                    </a:ext>
                  </a:extLst>
                </a:hlinkClick>
              </a:rPr>
              <a:t>Architecture overview</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12" name="Group 11">
            <a:extLst>
              <a:ext uri="{FF2B5EF4-FFF2-40B4-BE49-F238E27FC236}">
                <a16:creationId xmlns:a16="http://schemas.microsoft.com/office/drawing/2014/main" id="{28BC7C0B-34EB-2411-8DFD-C755CC576536}"/>
              </a:ext>
            </a:extLst>
          </p:cNvPr>
          <p:cNvGrpSpPr/>
          <p:nvPr/>
        </p:nvGrpSpPr>
        <p:grpSpPr>
          <a:xfrm>
            <a:off x="738039" y="2103208"/>
            <a:ext cx="288000" cy="288000"/>
            <a:chOff x="115497" y="1864737"/>
            <a:chExt cx="461744" cy="461744"/>
          </a:xfrm>
          <a:solidFill>
            <a:schemeClr val="accent1"/>
          </a:solidFill>
        </p:grpSpPr>
        <p:sp>
          <p:nvSpPr>
            <p:cNvPr id="13" name="Freeform: Shape 12">
              <a:extLst>
                <a:ext uri="{FF2B5EF4-FFF2-40B4-BE49-F238E27FC236}">
                  <a16:creationId xmlns:a16="http://schemas.microsoft.com/office/drawing/2014/main" id="{BAC38765-02F8-A990-01ED-1D474DC6201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14" name="Graphic 77">
              <a:extLst>
                <a:ext uri="{FF2B5EF4-FFF2-40B4-BE49-F238E27FC236}">
                  <a16:creationId xmlns:a16="http://schemas.microsoft.com/office/drawing/2014/main" id="{9B3A5BA8-5A5A-56C1-501C-051575F596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16" name="Rectangle 15">
            <a:extLst>
              <a:ext uri="{FF2B5EF4-FFF2-40B4-BE49-F238E27FC236}">
                <a16:creationId xmlns:a16="http://schemas.microsoft.com/office/drawing/2014/main" id="{BD313791-C381-A7D0-9C4D-B6FF6A7CF41E}"/>
              </a:ext>
            </a:extLst>
          </p:cNvPr>
          <p:cNvSpPr/>
          <p:nvPr/>
        </p:nvSpPr>
        <p:spPr>
          <a:xfrm>
            <a:off x="1179584" y="2401723"/>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tx1"/>
                </a:solidFill>
                <a:latin typeface="Aptos" panose="020B0004020202020204" pitchFamily="34" charset="0"/>
                <a:hlinkClick r:id="rId5" action="ppaction://hlinksldjump">
                  <a:extLst>
                    <a:ext uri="{A12FA001-AC4F-418D-AE19-62706E023703}">
                      <ahyp:hlinkClr xmlns:ahyp="http://schemas.microsoft.com/office/drawing/2018/hyperlinkcolor" val="tx"/>
                    </a:ext>
                  </a:extLst>
                </a:hlinkClick>
              </a:rPr>
              <a:t>Language &amp; Orchestration </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17" name="Group 16">
            <a:extLst>
              <a:ext uri="{FF2B5EF4-FFF2-40B4-BE49-F238E27FC236}">
                <a16:creationId xmlns:a16="http://schemas.microsoft.com/office/drawing/2014/main" id="{A3FFEEC1-D844-9570-8937-4AF0207A804C}"/>
              </a:ext>
            </a:extLst>
          </p:cNvPr>
          <p:cNvGrpSpPr/>
          <p:nvPr/>
        </p:nvGrpSpPr>
        <p:grpSpPr>
          <a:xfrm>
            <a:off x="738039" y="2535411"/>
            <a:ext cx="288000" cy="288000"/>
            <a:chOff x="115497" y="1864737"/>
            <a:chExt cx="461744" cy="461744"/>
          </a:xfrm>
          <a:solidFill>
            <a:schemeClr val="accent1"/>
          </a:solidFill>
        </p:grpSpPr>
        <p:sp>
          <p:nvSpPr>
            <p:cNvPr id="18" name="Freeform: Shape 17">
              <a:extLst>
                <a:ext uri="{FF2B5EF4-FFF2-40B4-BE49-F238E27FC236}">
                  <a16:creationId xmlns:a16="http://schemas.microsoft.com/office/drawing/2014/main" id="{736DADEC-0D93-B31A-EBE7-CB76D2ADED6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19" name="Graphic 77">
              <a:extLst>
                <a:ext uri="{FF2B5EF4-FFF2-40B4-BE49-F238E27FC236}">
                  <a16:creationId xmlns:a16="http://schemas.microsoft.com/office/drawing/2014/main" id="{7BEC9D33-8841-21C4-5D2F-38EB5A15C0A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1" name="Rectangle 20">
            <a:extLst>
              <a:ext uri="{FF2B5EF4-FFF2-40B4-BE49-F238E27FC236}">
                <a16:creationId xmlns:a16="http://schemas.microsoft.com/office/drawing/2014/main" id="{2AE3467A-22D3-5FE0-16E3-21B798C67CD9}"/>
              </a:ext>
            </a:extLst>
          </p:cNvPr>
          <p:cNvSpPr/>
          <p:nvPr/>
        </p:nvSpPr>
        <p:spPr>
          <a:xfrm>
            <a:off x="1179584" y="3270253"/>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6" action="ppaction://hlinksldjump">
                  <a:extLst>
                    <a:ext uri="{A12FA001-AC4F-418D-AE19-62706E023703}">
                      <ahyp:hlinkClr xmlns:ahyp="http://schemas.microsoft.com/office/drawing/2018/hyperlinkcolor" val="tx"/>
                    </a:ext>
                  </a:extLst>
                </a:hlinkClick>
              </a:rPr>
              <a:t>Integrations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23" name="Group 22">
            <a:extLst>
              <a:ext uri="{FF2B5EF4-FFF2-40B4-BE49-F238E27FC236}">
                <a16:creationId xmlns:a16="http://schemas.microsoft.com/office/drawing/2014/main" id="{998A5AE9-D4F8-61A7-8C91-E4BB7BCC9971}"/>
              </a:ext>
            </a:extLst>
          </p:cNvPr>
          <p:cNvGrpSpPr/>
          <p:nvPr/>
        </p:nvGrpSpPr>
        <p:grpSpPr>
          <a:xfrm>
            <a:off x="738039" y="3399817"/>
            <a:ext cx="288000" cy="288000"/>
            <a:chOff x="115497" y="1864737"/>
            <a:chExt cx="461744" cy="461744"/>
          </a:xfrm>
          <a:solidFill>
            <a:schemeClr val="accent1"/>
          </a:solidFill>
        </p:grpSpPr>
        <p:sp>
          <p:nvSpPr>
            <p:cNvPr id="24" name="Freeform: Shape 23">
              <a:extLst>
                <a:ext uri="{FF2B5EF4-FFF2-40B4-BE49-F238E27FC236}">
                  <a16:creationId xmlns:a16="http://schemas.microsoft.com/office/drawing/2014/main" id="{96D6AF6F-41F0-6455-24B8-C2C2FF20B7E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25" name="Graphic 77">
              <a:extLst>
                <a:ext uri="{FF2B5EF4-FFF2-40B4-BE49-F238E27FC236}">
                  <a16:creationId xmlns:a16="http://schemas.microsoft.com/office/drawing/2014/main" id="{A87F66A3-09D2-217F-FF30-38B5AD4A42B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7" name="Rectangle 26">
            <a:extLst>
              <a:ext uri="{FF2B5EF4-FFF2-40B4-BE49-F238E27FC236}">
                <a16:creationId xmlns:a16="http://schemas.microsoft.com/office/drawing/2014/main" id="{B4BDBE74-EF03-0CE6-2310-13345B703F57}"/>
              </a:ext>
            </a:extLst>
          </p:cNvPr>
          <p:cNvSpPr/>
          <p:nvPr/>
        </p:nvSpPr>
        <p:spPr>
          <a:xfrm>
            <a:off x="1179584" y="4138783"/>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7" action="ppaction://hlinksldjump">
                  <a:extLst>
                    <a:ext uri="{A12FA001-AC4F-418D-AE19-62706E023703}">
                      <ahyp:hlinkClr xmlns:ahyp="http://schemas.microsoft.com/office/drawing/2018/hyperlinkcolor" val="tx"/>
                    </a:ext>
                  </a:extLst>
                </a:hlinkClick>
              </a:rPr>
              <a:t>Security, monitoring &amp; governance</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28" name="Group 27">
            <a:extLst>
              <a:ext uri="{FF2B5EF4-FFF2-40B4-BE49-F238E27FC236}">
                <a16:creationId xmlns:a16="http://schemas.microsoft.com/office/drawing/2014/main" id="{91225CB6-5517-F45D-46C5-3B7F63C5C709}"/>
              </a:ext>
            </a:extLst>
          </p:cNvPr>
          <p:cNvGrpSpPr/>
          <p:nvPr/>
        </p:nvGrpSpPr>
        <p:grpSpPr>
          <a:xfrm>
            <a:off x="738039" y="4264223"/>
            <a:ext cx="288000" cy="288000"/>
            <a:chOff x="115497" y="1864737"/>
            <a:chExt cx="461744" cy="461744"/>
          </a:xfrm>
          <a:solidFill>
            <a:schemeClr val="accent1"/>
          </a:solidFill>
        </p:grpSpPr>
        <p:sp>
          <p:nvSpPr>
            <p:cNvPr id="29" name="Freeform: Shape 28">
              <a:extLst>
                <a:ext uri="{FF2B5EF4-FFF2-40B4-BE49-F238E27FC236}">
                  <a16:creationId xmlns:a16="http://schemas.microsoft.com/office/drawing/2014/main" id="{2C68ACA1-50C7-D486-78B8-0EBFE43EF46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30" name="Graphic 77">
              <a:extLst>
                <a:ext uri="{FF2B5EF4-FFF2-40B4-BE49-F238E27FC236}">
                  <a16:creationId xmlns:a16="http://schemas.microsoft.com/office/drawing/2014/main" id="{A857AA44-8D06-D1E4-D591-B86F8FC361E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32" name="Rectangle 31">
            <a:extLst>
              <a:ext uri="{FF2B5EF4-FFF2-40B4-BE49-F238E27FC236}">
                <a16:creationId xmlns:a16="http://schemas.microsoft.com/office/drawing/2014/main" id="{12E415D6-ADC7-DC40-5371-578ED167F553}"/>
              </a:ext>
            </a:extLst>
          </p:cNvPr>
          <p:cNvSpPr/>
          <p:nvPr/>
        </p:nvSpPr>
        <p:spPr>
          <a:xfrm>
            <a:off x="1179584" y="4573048"/>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8" action="ppaction://hlinksldjump">
                  <a:extLst>
                    <a:ext uri="{A12FA001-AC4F-418D-AE19-62706E023703}">
                      <ahyp:hlinkClr xmlns:ahyp="http://schemas.microsoft.com/office/drawing/2018/hyperlinkcolor" val="tx"/>
                    </a:ext>
                  </a:extLst>
                </a:hlinkClick>
              </a:rPr>
              <a:t>Application lifecycle management</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33" name="Group 32">
            <a:extLst>
              <a:ext uri="{FF2B5EF4-FFF2-40B4-BE49-F238E27FC236}">
                <a16:creationId xmlns:a16="http://schemas.microsoft.com/office/drawing/2014/main" id="{3F891098-E989-0D98-5A61-881C22829E65}"/>
              </a:ext>
            </a:extLst>
          </p:cNvPr>
          <p:cNvGrpSpPr/>
          <p:nvPr/>
        </p:nvGrpSpPr>
        <p:grpSpPr>
          <a:xfrm>
            <a:off x="738039" y="4696426"/>
            <a:ext cx="288000" cy="288000"/>
            <a:chOff x="115497" y="1864737"/>
            <a:chExt cx="461744" cy="461744"/>
          </a:xfrm>
          <a:solidFill>
            <a:schemeClr val="accent1"/>
          </a:solidFill>
        </p:grpSpPr>
        <p:sp>
          <p:nvSpPr>
            <p:cNvPr id="34" name="Freeform: Shape 33">
              <a:extLst>
                <a:ext uri="{FF2B5EF4-FFF2-40B4-BE49-F238E27FC236}">
                  <a16:creationId xmlns:a16="http://schemas.microsoft.com/office/drawing/2014/main" id="{F5E86C35-FF3B-9DA4-F10C-EF7EED79A00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35" name="Graphic 77">
              <a:extLst>
                <a:ext uri="{FF2B5EF4-FFF2-40B4-BE49-F238E27FC236}">
                  <a16:creationId xmlns:a16="http://schemas.microsoft.com/office/drawing/2014/main" id="{5A414540-7D0D-9638-018D-7B5F31620F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37" name="Rectangle 36">
            <a:extLst>
              <a:ext uri="{FF2B5EF4-FFF2-40B4-BE49-F238E27FC236}">
                <a16:creationId xmlns:a16="http://schemas.microsoft.com/office/drawing/2014/main" id="{8B351E31-66D6-15A7-BE54-1AEADCFD0155}"/>
              </a:ext>
            </a:extLst>
          </p:cNvPr>
          <p:cNvSpPr/>
          <p:nvPr/>
        </p:nvSpPr>
        <p:spPr>
          <a:xfrm>
            <a:off x="1179584" y="5007313"/>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9" action="ppaction://hlinksldjump">
                  <a:extLst>
                    <a:ext uri="{A12FA001-AC4F-418D-AE19-62706E023703}">
                      <ahyp:hlinkClr xmlns:ahyp="http://schemas.microsoft.com/office/drawing/2018/hyperlinkcolor" val="tx"/>
                    </a:ext>
                  </a:extLst>
                </a:hlinkClick>
              </a:rPr>
              <a:t>Analytics &amp; KPIs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38" name="Group 37">
            <a:extLst>
              <a:ext uri="{FF2B5EF4-FFF2-40B4-BE49-F238E27FC236}">
                <a16:creationId xmlns:a16="http://schemas.microsoft.com/office/drawing/2014/main" id="{D25E5655-E6D4-A54C-34F6-A98BE59C81C4}"/>
              </a:ext>
            </a:extLst>
          </p:cNvPr>
          <p:cNvGrpSpPr/>
          <p:nvPr/>
        </p:nvGrpSpPr>
        <p:grpSpPr>
          <a:xfrm>
            <a:off x="738039" y="5128629"/>
            <a:ext cx="288000" cy="288000"/>
            <a:chOff x="115497" y="1864737"/>
            <a:chExt cx="461744" cy="461744"/>
          </a:xfrm>
          <a:solidFill>
            <a:schemeClr val="accent1"/>
          </a:solidFill>
        </p:grpSpPr>
        <p:sp>
          <p:nvSpPr>
            <p:cNvPr id="39" name="Freeform: Shape 38">
              <a:extLst>
                <a:ext uri="{FF2B5EF4-FFF2-40B4-BE49-F238E27FC236}">
                  <a16:creationId xmlns:a16="http://schemas.microsoft.com/office/drawing/2014/main" id="{3F72A3DA-F463-FC01-A46F-45950938D0D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43" name="Graphic 77">
              <a:extLst>
                <a:ext uri="{FF2B5EF4-FFF2-40B4-BE49-F238E27FC236}">
                  <a16:creationId xmlns:a16="http://schemas.microsoft.com/office/drawing/2014/main" id="{E251AC00-3DBC-8D8A-27CA-C844C1E1959D}"/>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47" name="Rectangle 46">
            <a:extLst>
              <a:ext uri="{FF2B5EF4-FFF2-40B4-BE49-F238E27FC236}">
                <a16:creationId xmlns:a16="http://schemas.microsoft.com/office/drawing/2014/main" id="{9D005DFF-F7DB-9962-1D4E-730DEE8E13CD}"/>
              </a:ext>
            </a:extLst>
          </p:cNvPr>
          <p:cNvSpPr/>
          <p:nvPr/>
        </p:nvSpPr>
        <p:spPr>
          <a:xfrm>
            <a:off x="1179584" y="5441578"/>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lvl="0">
              <a:defRPr/>
            </a:pPr>
            <a:r>
              <a:rPr lang="en-GB" sz="1800">
                <a:solidFill>
                  <a:schemeClr val="tx1"/>
                </a:solidFill>
                <a:latin typeface="Aptos" panose="020B0004020202020204" pitchFamily="34" charset="0"/>
                <a:hlinkClick r:id="rId10" action="ppaction://hlinksldjump">
                  <a:extLst>
                    <a:ext uri="{A12FA001-AC4F-418D-AE19-62706E023703}">
                      <ahyp:hlinkClr xmlns:ahyp="http://schemas.microsoft.com/office/drawing/2018/hyperlinkcolor" val="tx"/>
                    </a:ext>
                  </a:extLst>
                </a:hlinkClick>
              </a:rPr>
              <a:t>Testing agents</a:t>
            </a:r>
            <a:endParaRPr lang="en-US" sz="1800">
              <a:solidFill>
                <a:schemeClr val="tx1"/>
              </a:solidFill>
              <a:latin typeface="Aptos" panose="020B0004020202020204" pitchFamily="34" charset="0"/>
            </a:endParaRPr>
          </a:p>
        </p:txBody>
      </p:sp>
      <p:grpSp>
        <p:nvGrpSpPr>
          <p:cNvPr id="48" name="Group 47">
            <a:extLst>
              <a:ext uri="{FF2B5EF4-FFF2-40B4-BE49-F238E27FC236}">
                <a16:creationId xmlns:a16="http://schemas.microsoft.com/office/drawing/2014/main" id="{E4F49B00-9958-ECB1-50F2-28365D6D10EF}"/>
              </a:ext>
            </a:extLst>
          </p:cNvPr>
          <p:cNvGrpSpPr/>
          <p:nvPr/>
        </p:nvGrpSpPr>
        <p:grpSpPr>
          <a:xfrm>
            <a:off x="738039" y="5560832"/>
            <a:ext cx="288000" cy="288000"/>
            <a:chOff x="115497" y="1864737"/>
            <a:chExt cx="461744" cy="461744"/>
          </a:xfrm>
          <a:solidFill>
            <a:schemeClr val="accent1"/>
          </a:solidFill>
        </p:grpSpPr>
        <p:sp>
          <p:nvSpPr>
            <p:cNvPr id="49" name="Freeform: Shape 48">
              <a:extLst>
                <a:ext uri="{FF2B5EF4-FFF2-40B4-BE49-F238E27FC236}">
                  <a16:creationId xmlns:a16="http://schemas.microsoft.com/office/drawing/2014/main" id="{45D36832-A33D-7CEF-CA24-3435C58ECF0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0" name="Graphic 77">
              <a:extLst>
                <a:ext uri="{FF2B5EF4-FFF2-40B4-BE49-F238E27FC236}">
                  <a16:creationId xmlns:a16="http://schemas.microsoft.com/office/drawing/2014/main" id="{786FF5C9-6511-1126-DA33-C66D82B8CAD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52" name="Rectangle 51">
            <a:extLst>
              <a:ext uri="{FF2B5EF4-FFF2-40B4-BE49-F238E27FC236}">
                <a16:creationId xmlns:a16="http://schemas.microsoft.com/office/drawing/2014/main" id="{F07DEF84-6155-B4FC-9780-0EBAB5A20E80}"/>
              </a:ext>
            </a:extLst>
          </p:cNvPr>
          <p:cNvSpPr/>
          <p:nvPr/>
        </p:nvSpPr>
        <p:spPr>
          <a:xfrm>
            <a:off x="1179584" y="587584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sz="1800">
                <a:solidFill>
                  <a:schemeClr val="tx1"/>
                </a:solidFill>
                <a:latin typeface="Aptos" panose="020B0004020202020204" pitchFamily="34" charset="0"/>
                <a:hlinkClick r:id="rId11" action="ppaction://hlinksldjump">
                  <a:extLst>
                    <a:ext uri="{A12FA001-AC4F-418D-AE19-62706E023703}">
                      <ahyp:hlinkClr xmlns:ahyp="http://schemas.microsoft.com/office/drawing/2018/hyperlinkcolor" val="tx"/>
                    </a:ext>
                  </a:extLst>
                </a:hlinkClick>
              </a:rPr>
              <a:t>Licensing and capacity</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53" name="Group 52">
            <a:extLst>
              <a:ext uri="{FF2B5EF4-FFF2-40B4-BE49-F238E27FC236}">
                <a16:creationId xmlns:a16="http://schemas.microsoft.com/office/drawing/2014/main" id="{6CBEB18B-0848-0AD9-4329-2AEF600685E0}"/>
              </a:ext>
            </a:extLst>
          </p:cNvPr>
          <p:cNvGrpSpPr/>
          <p:nvPr/>
        </p:nvGrpSpPr>
        <p:grpSpPr>
          <a:xfrm>
            <a:off x="738039" y="5993037"/>
            <a:ext cx="288000" cy="288000"/>
            <a:chOff x="115497" y="1864737"/>
            <a:chExt cx="461744" cy="461744"/>
          </a:xfrm>
          <a:solidFill>
            <a:schemeClr val="accent1"/>
          </a:solidFill>
        </p:grpSpPr>
        <p:sp>
          <p:nvSpPr>
            <p:cNvPr id="54" name="Freeform: Shape 53">
              <a:extLst>
                <a:ext uri="{FF2B5EF4-FFF2-40B4-BE49-F238E27FC236}">
                  <a16:creationId xmlns:a16="http://schemas.microsoft.com/office/drawing/2014/main" id="{813C052E-F1F3-3463-1D72-CDAB02A6DAC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9" name="Graphic 77">
              <a:extLst>
                <a:ext uri="{FF2B5EF4-FFF2-40B4-BE49-F238E27FC236}">
                  <a16:creationId xmlns:a16="http://schemas.microsoft.com/office/drawing/2014/main" id="{8DD3CF62-5B93-ED0C-9E41-7AC8F8D226B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4" name="Rectangle 3">
            <a:extLst>
              <a:ext uri="{FF2B5EF4-FFF2-40B4-BE49-F238E27FC236}">
                <a16:creationId xmlns:a16="http://schemas.microsoft.com/office/drawing/2014/main" id="{A7121F5C-650D-59CB-7B85-2347002A035F}"/>
              </a:ext>
            </a:extLst>
          </p:cNvPr>
          <p:cNvSpPr/>
          <p:nvPr/>
        </p:nvSpPr>
        <p:spPr>
          <a:xfrm>
            <a:off x="1179584" y="2835988"/>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12" action="ppaction://hlinksldjump">
                  <a:extLst>
                    <a:ext uri="{A12FA001-AC4F-418D-AE19-62706E023703}">
                      <ahyp:hlinkClr xmlns:ahyp="http://schemas.microsoft.com/office/drawing/2018/hyperlinkcolor" val="tx"/>
                    </a:ext>
                  </a:extLst>
                </a:hlinkClick>
              </a:rPr>
              <a:t>AI capabilities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5" name="Group 4">
            <a:extLst>
              <a:ext uri="{FF2B5EF4-FFF2-40B4-BE49-F238E27FC236}">
                <a16:creationId xmlns:a16="http://schemas.microsoft.com/office/drawing/2014/main" id="{92DEC4F6-96C8-21C5-5D02-234B44A3D495}"/>
              </a:ext>
            </a:extLst>
          </p:cNvPr>
          <p:cNvGrpSpPr/>
          <p:nvPr/>
        </p:nvGrpSpPr>
        <p:grpSpPr>
          <a:xfrm>
            <a:off x="738039" y="2967614"/>
            <a:ext cx="288000" cy="288000"/>
            <a:chOff x="115497" y="1864737"/>
            <a:chExt cx="461744" cy="461744"/>
          </a:xfrm>
          <a:solidFill>
            <a:schemeClr val="accent1"/>
          </a:solidFill>
        </p:grpSpPr>
        <p:sp>
          <p:nvSpPr>
            <p:cNvPr id="6" name="Freeform: Shape 5">
              <a:extLst>
                <a:ext uri="{FF2B5EF4-FFF2-40B4-BE49-F238E27FC236}">
                  <a16:creationId xmlns:a16="http://schemas.microsoft.com/office/drawing/2014/main" id="{A22C1422-7720-F374-A2A1-020AE4A26B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7" name="Graphic 77">
              <a:extLst>
                <a:ext uri="{FF2B5EF4-FFF2-40B4-BE49-F238E27FC236}">
                  <a16:creationId xmlns:a16="http://schemas.microsoft.com/office/drawing/2014/main" id="{71D6375B-BD7F-67CC-B714-D3D74818685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2" name="Rectangle 21">
            <a:extLst>
              <a:ext uri="{FF2B5EF4-FFF2-40B4-BE49-F238E27FC236}">
                <a16:creationId xmlns:a16="http://schemas.microsoft.com/office/drawing/2014/main" id="{58681566-1B83-2B60-C7A5-8E6049B6F0BD}"/>
              </a:ext>
            </a:extLst>
          </p:cNvPr>
          <p:cNvSpPr/>
          <p:nvPr/>
        </p:nvSpPr>
        <p:spPr>
          <a:xfrm>
            <a:off x="1179584" y="3704518"/>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13" action="ppaction://hlinksldjump">
                  <a:extLst>
                    <a:ext uri="{A12FA001-AC4F-418D-AE19-62706E023703}">
                      <ahyp:hlinkClr xmlns:ahyp="http://schemas.microsoft.com/office/drawing/2018/hyperlinkcolor" val="tx"/>
                    </a:ext>
                  </a:extLst>
                </a:hlinkClick>
              </a:rPr>
              <a:t>Channels, clients, and hand off</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46" name="Group 45">
            <a:extLst>
              <a:ext uri="{FF2B5EF4-FFF2-40B4-BE49-F238E27FC236}">
                <a16:creationId xmlns:a16="http://schemas.microsoft.com/office/drawing/2014/main" id="{A34FBF23-C1CE-DC92-A74B-0D5015E5350E}"/>
              </a:ext>
            </a:extLst>
          </p:cNvPr>
          <p:cNvGrpSpPr/>
          <p:nvPr/>
        </p:nvGrpSpPr>
        <p:grpSpPr>
          <a:xfrm>
            <a:off x="738039" y="3832020"/>
            <a:ext cx="288000" cy="288000"/>
            <a:chOff x="115497" y="1864737"/>
            <a:chExt cx="461744" cy="461744"/>
          </a:xfrm>
          <a:solidFill>
            <a:schemeClr val="accent1"/>
          </a:solidFill>
        </p:grpSpPr>
        <p:sp>
          <p:nvSpPr>
            <p:cNvPr id="60" name="Freeform: Shape 59">
              <a:extLst>
                <a:ext uri="{FF2B5EF4-FFF2-40B4-BE49-F238E27FC236}">
                  <a16:creationId xmlns:a16="http://schemas.microsoft.com/office/drawing/2014/main" id="{8323388E-285D-FE7F-1FCB-96A2093C20C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61" name="Graphic 77">
              <a:extLst>
                <a:ext uri="{FF2B5EF4-FFF2-40B4-BE49-F238E27FC236}">
                  <a16:creationId xmlns:a16="http://schemas.microsoft.com/office/drawing/2014/main" id="{7FB22CA9-9260-06DE-7267-7E75F82FBC4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3" name="Rectangle 2">
            <a:extLst>
              <a:ext uri="{FF2B5EF4-FFF2-40B4-BE49-F238E27FC236}">
                <a16:creationId xmlns:a16="http://schemas.microsoft.com/office/drawing/2014/main" id="{7AB53EB6-3BF1-6C32-277C-F74C3CCBC725}"/>
              </a:ext>
            </a:extLst>
          </p:cNvPr>
          <p:cNvSpPr/>
          <p:nvPr/>
        </p:nvSpPr>
        <p:spPr>
          <a:xfrm>
            <a:off x="1147763" y="6310108"/>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lvl="0">
              <a:defRPr/>
            </a:pPr>
            <a:r>
              <a:rPr lang="en-GB" sz="1800">
                <a:solidFill>
                  <a:schemeClr val="tx1"/>
                </a:solidFill>
                <a:latin typeface="Aptos" panose="020B0004020202020204" pitchFamily="34" charset="0"/>
                <a:hlinkClick r:id="rId14" action="ppaction://hlinksldjump">
                  <a:extLst>
                    <a:ext uri="{A12FA001-AC4F-418D-AE19-62706E023703}">
                      <ahyp:hlinkClr xmlns:ahyp="http://schemas.microsoft.com/office/drawing/2018/hyperlinkcolor" val="tx"/>
                    </a:ext>
                  </a:extLst>
                </a:hlinkClick>
              </a:rPr>
              <a:t>Dynamics 365 Omnichannel</a:t>
            </a:r>
            <a:r>
              <a:rPr lang="en-GB" sz="1800">
                <a:solidFill>
                  <a:schemeClr val="tx1"/>
                </a:solidFill>
                <a:latin typeface="Aptos" panose="020B0004020202020204" pitchFamily="34" charset="0"/>
              </a:rPr>
              <a:t> (optional)</a:t>
            </a:r>
            <a:endParaRPr lang="en-US" sz="1800">
              <a:solidFill>
                <a:schemeClr val="tx1"/>
              </a:solidFill>
              <a:latin typeface="Aptos" panose="020B0004020202020204" pitchFamily="34" charset="0"/>
            </a:endParaRPr>
          </a:p>
        </p:txBody>
      </p:sp>
      <p:grpSp>
        <p:nvGrpSpPr>
          <p:cNvPr id="8" name="Group 7">
            <a:extLst>
              <a:ext uri="{FF2B5EF4-FFF2-40B4-BE49-F238E27FC236}">
                <a16:creationId xmlns:a16="http://schemas.microsoft.com/office/drawing/2014/main" id="{022164AF-8ED2-2AFE-D8DC-61BA30E3735B}"/>
              </a:ext>
            </a:extLst>
          </p:cNvPr>
          <p:cNvGrpSpPr/>
          <p:nvPr/>
        </p:nvGrpSpPr>
        <p:grpSpPr>
          <a:xfrm>
            <a:off x="740317" y="6427301"/>
            <a:ext cx="288000" cy="288000"/>
            <a:chOff x="115497" y="1864737"/>
            <a:chExt cx="461744" cy="461744"/>
          </a:xfrm>
          <a:solidFill>
            <a:schemeClr val="accent1"/>
          </a:solidFill>
        </p:grpSpPr>
        <p:sp>
          <p:nvSpPr>
            <p:cNvPr id="9" name="Freeform: Shape 8">
              <a:extLst>
                <a:ext uri="{FF2B5EF4-FFF2-40B4-BE49-F238E27FC236}">
                  <a16:creationId xmlns:a16="http://schemas.microsoft.com/office/drawing/2014/main" id="{E7C2BC06-C272-E379-2E4B-686228C33AB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10" name="Graphic 77">
              <a:extLst>
                <a:ext uri="{FF2B5EF4-FFF2-40B4-BE49-F238E27FC236}">
                  <a16:creationId xmlns:a16="http://schemas.microsoft.com/office/drawing/2014/main" id="{06C032DA-0EC5-4E79-033B-97F89F2EFB8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2A7A-04EB-C13A-B2DD-81E63962F7F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D0A29C-CFEA-F33A-7FED-361DB1D648E3}"/>
              </a:ext>
            </a:extLst>
          </p:cNvPr>
          <p:cNvSpPr>
            <a:spLocks noGrp="1"/>
          </p:cNvSpPr>
          <p:nvPr>
            <p:ph type="body" sz="quarter" idx="11"/>
          </p:nvPr>
        </p:nvSpPr>
        <p:spPr>
          <a:xfrm>
            <a:off x="276200" y="237133"/>
            <a:ext cx="8420100" cy="492443"/>
          </a:xfrm>
        </p:spPr>
        <p:txBody>
          <a:bodyPr/>
          <a:lstStyle/>
          <a:p>
            <a:r>
              <a:rPr lang="en-US"/>
              <a:t>Knowledge sources</a:t>
            </a:r>
          </a:p>
        </p:txBody>
      </p:sp>
      <p:sp>
        <p:nvSpPr>
          <p:cNvPr id="3" name="Text Placeholder 2">
            <a:extLst>
              <a:ext uri="{FF2B5EF4-FFF2-40B4-BE49-F238E27FC236}">
                <a16:creationId xmlns:a16="http://schemas.microsoft.com/office/drawing/2014/main" id="{24755C40-9419-5D1E-D88C-B6C604710497}"/>
              </a:ext>
            </a:extLst>
          </p:cNvPr>
          <p:cNvSpPr>
            <a:spLocks noGrp="1"/>
          </p:cNvSpPr>
          <p:nvPr>
            <p:ph type="body" sz="quarter" idx="12"/>
          </p:nvPr>
        </p:nvSpPr>
        <p:spPr/>
        <p:txBody>
          <a:bodyPr/>
          <a:lstStyle/>
          <a:p>
            <a:r>
              <a:rPr lang="en-US"/>
              <a:t>Ground your agent into your organization data</a:t>
            </a:r>
          </a:p>
        </p:txBody>
      </p:sp>
      <p:sp>
        <p:nvSpPr>
          <p:cNvPr id="7" name="Text Placeholder 4">
            <a:extLst>
              <a:ext uri="{FF2B5EF4-FFF2-40B4-BE49-F238E27FC236}">
                <a16:creationId xmlns:a16="http://schemas.microsoft.com/office/drawing/2014/main" id="{84C11B08-346E-9D77-D052-278FDC3EFBBA}"/>
              </a:ext>
            </a:extLst>
          </p:cNvPr>
          <p:cNvSpPr>
            <a:spLocks noGrp="1"/>
          </p:cNvSpPr>
          <p:nvPr>
            <p:ph type="body" sz="quarter" idx="15"/>
          </p:nvPr>
        </p:nvSpPr>
        <p:spPr>
          <a:xfrm>
            <a:off x="8967788" y="0"/>
            <a:ext cx="3224212" cy="54139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In Copilot Studio, knowledge sources work together with generative answers and/or generative orchestration.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Generative orchestration does not need topics / fallback mechanisms: it can directly call knowledge as a tool.</a:t>
            </a:r>
            <a:endParaRPr kumimoji="0" lang="en-US" sz="1200" b="0" i="0" u="none" strike="noStrike" kern="1200" cap="none" spc="0" normalizeH="0" baseline="0" noProof="0">
              <a:ln>
                <a:noFill/>
              </a:ln>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Different knowledge sources will have different constraints (indexing capabilities, authentication, structured data). Knowing the limitations of each knowledge source will help makers pick the best combination.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Knowledge sources summary - Microsoft Copilot Studio | Microsoft Learn</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Add knowledge to an existing agent - Microsoft Copilot Studio | Microsoft Learn</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Unstructured data as a knowledge source - Microsoft Copilot Studio | Microsoft Learn</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6">
                  <a:extLst>
                    <a:ext uri="{A12FA001-AC4F-418D-AE19-62706E023703}">
                      <ahyp:hlinkClr xmlns:ahyp="http://schemas.microsoft.com/office/drawing/2018/hyperlinkcolor" val="tx"/>
                    </a:ext>
                  </a:extLst>
                </a:hlinkClick>
              </a:rPr>
              <a:t>Test your agent's knowledge sources - Microsoft Copilot Studio | Microsoft Learn</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A17529D7-9340-0CD2-61C2-11530CC4C101}"/>
              </a:ext>
            </a:extLst>
          </p:cNvPr>
          <p:cNvGraphicFramePr>
            <a:graphicFrameLocks noGrp="1"/>
          </p:cNvGraphicFramePr>
          <p:nvPr>
            <p:extLst>
              <p:ext uri="{D42A27DB-BD31-4B8C-83A1-F6EECF244321}">
                <p14:modId xmlns:p14="http://schemas.microsoft.com/office/powerpoint/2010/main" val="2784165255"/>
              </p:ext>
            </p:extLst>
          </p:nvPr>
        </p:nvGraphicFramePr>
        <p:xfrm>
          <a:off x="361951" y="1666779"/>
          <a:ext cx="8334350" cy="5395986"/>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8495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knowledge sources are you using for generative orchestration?</a:t>
                      </a: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need any structured data such as Dataverse or SQL server?</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39815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need real time knowledge from internet? </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3D1A9797-8C1B-139A-D889-F8B5F4F9A686}"/>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a:t>
            </a:r>
            <a:r>
              <a:rPr lang="en-US" sz="1400">
                <a:solidFill>
                  <a:srgbClr val="000000"/>
                </a:solidFill>
                <a:latin typeface="Aptos" panose="020B0004020202020204" pitchFamily="34" charset="0"/>
                <a:cs typeface="Segoe UI" pitchFamily="34" charset="0"/>
              </a:rPr>
              <a:t>we will use</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the HR SharePoint site with enhance search but for IT we have complex docs/procedures that needs to be ingested in Dataverse for advanced indexing.</a:t>
            </a:r>
          </a:p>
        </p:txBody>
      </p:sp>
      <p:sp>
        <p:nvSpPr>
          <p:cNvPr id="6" name="Rectangle: Folded Corner 5">
            <a:extLst>
              <a:ext uri="{FF2B5EF4-FFF2-40B4-BE49-F238E27FC236}">
                <a16:creationId xmlns:a16="http://schemas.microsoft.com/office/drawing/2014/main" id="{98494418-BDD1-ACC9-8DF2-C6A4A992BEBD}"/>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We will use Dataverse to read structured data from the IT inventory table.</a:t>
            </a:r>
          </a:p>
        </p:txBody>
      </p:sp>
      <p:sp>
        <p:nvSpPr>
          <p:cNvPr id="8" name="Rectangle: Folded Corner 7">
            <a:extLst>
              <a:ext uri="{FF2B5EF4-FFF2-40B4-BE49-F238E27FC236}">
                <a16:creationId xmlns:a16="http://schemas.microsoft.com/office/drawing/2014/main" id="{037D75B4-4CC6-AFB6-0F0C-C385B1CE68CA}"/>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as a last resort we want our agent to search internet to answer the user question.</a:t>
            </a:r>
          </a:p>
        </p:txBody>
      </p:sp>
    </p:spTree>
    <p:extLst>
      <p:ext uri="{BB962C8B-B14F-4D97-AF65-F5344CB8AC3E}">
        <p14:creationId xmlns:p14="http://schemas.microsoft.com/office/powerpoint/2010/main" val="4111516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Other AI requirements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other expected AI capabilities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85914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Understand if other existing or custom AI capabilities are to be leveraged in the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AI features for Teams and Classic bots</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686135312"/>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other AI requirements for your agent project?</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AI capabilities are expected to cover these scenarios: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Sentiment analysis to escalate the conversation to a live agent if the tone is too negative.</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Transcripts analysis to suggest new topics or new trigger phrases for existing topics.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Topic overlap detection to warn of risks of ambiguity between existing topics.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AI Builder integration for image recognition and text extraction from uploaded pictures. </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1624925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1"/>
                </a:solidFill>
              </a:rPr>
              <a:t>Integrations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3354765"/>
          </a:xfrm>
        </p:spPr>
        <p:txBody>
          <a:bodyPr/>
          <a:lstStyle/>
          <a:p>
            <a:pPr>
              <a:spcBef>
                <a:spcPts val="600"/>
              </a:spcBef>
            </a:pPr>
            <a:r>
              <a:rPr lang="en-US" sz="2800"/>
              <a:t>Integrations </a:t>
            </a:r>
          </a:p>
          <a:p>
            <a:pPr>
              <a:spcBef>
                <a:spcPts val="600"/>
              </a:spcBef>
            </a:pPr>
            <a:r>
              <a:rPr lang="en-US"/>
              <a:t>Power Automate and HTTP/Connectors</a:t>
            </a:r>
          </a:p>
          <a:p>
            <a:pPr>
              <a:spcBef>
                <a:spcPts val="600"/>
              </a:spcBef>
            </a:pPr>
            <a:r>
              <a:rPr lang="en-US" sz="2800"/>
              <a:t>Handling cloud flow timeouts examples</a:t>
            </a:r>
          </a:p>
          <a:p>
            <a:pPr>
              <a:spcBef>
                <a:spcPts val="600"/>
              </a:spcBef>
            </a:pPr>
            <a:r>
              <a:rPr lang="en-US"/>
              <a:t>Custom connectors</a:t>
            </a:r>
          </a:p>
          <a:p>
            <a:pPr>
              <a:spcBef>
                <a:spcPts val="600"/>
              </a:spcBef>
            </a:pPr>
            <a:r>
              <a:rPr lang="en-US" sz="2800"/>
              <a:t>MCP</a:t>
            </a:r>
          </a:p>
          <a:p>
            <a:pPr>
              <a:spcBef>
                <a:spcPts val="600"/>
              </a:spcBef>
            </a:pPr>
            <a:r>
              <a:rPr lang="en-US"/>
              <a:t>CUA</a:t>
            </a:r>
            <a:endParaRPr lang="en-US" sz="2800"/>
          </a:p>
        </p:txBody>
      </p:sp>
    </p:spTree>
    <p:extLst>
      <p:ext uri="{BB962C8B-B14F-4D97-AF65-F5344CB8AC3E}">
        <p14:creationId xmlns:p14="http://schemas.microsoft.com/office/powerpoint/2010/main" val="2717696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720366"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6000" y="1358349"/>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408183"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7" name="Text Placeholder 6">
            <a:extLst>
              <a:ext uri="{FF2B5EF4-FFF2-40B4-BE49-F238E27FC236}">
                <a16:creationId xmlns:a16="http://schemas.microsoft.com/office/drawing/2014/main" id="{F34A822D-DD3A-6095-DE50-F1E7355ADAEF}"/>
              </a:ext>
            </a:extLst>
          </p:cNvPr>
          <p:cNvSpPr>
            <a:spLocks noGrp="1"/>
          </p:cNvSpPr>
          <p:nvPr>
            <p:ph type="body" sz="quarter" idx="11"/>
          </p:nvPr>
        </p:nvSpPr>
        <p:spPr/>
        <p:txBody>
          <a:bodyPr/>
          <a:lstStyle/>
          <a:p>
            <a:r>
              <a:rPr lang="en-US"/>
              <a:t>Integration patterns considerations</a:t>
            </a:r>
          </a:p>
        </p:txBody>
      </p:sp>
      <p:sp>
        <p:nvSpPr>
          <p:cNvPr id="8" name="Text Placeholder 7">
            <a:extLst>
              <a:ext uri="{FF2B5EF4-FFF2-40B4-BE49-F238E27FC236}">
                <a16:creationId xmlns:a16="http://schemas.microsoft.com/office/drawing/2014/main" id="{5438E2E7-4C9B-24C0-E229-5C4E370CD28E}"/>
              </a:ext>
            </a:extLst>
          </p:cNvPr>
          <p:cNvSpPr>
            <a:spLocks noGrp="1"/>
          </p:cNvSpPr>
          <p:nvPr>
            <p:ph type="body" sz="quarter" idx="12"/>
          </p:nvPr>
        </p:nvSpPr>
        <p:spPr>
          <a:xfrm>
            <a:off x="712343" y="945198"/>
            <a:ext cx="7983957" cy="246221"/>
          </a:xfrm>
        </p:spPr>
        <p:txBody>
          <a:bodyPr/>
          <a:lstStyle/>
          <a:p>
            <a:r>
              <a:rPr lang="en-US">
                <a:solidFill>
                  <a:schemeClr val="tx1"/>
                </a:solidFill>
              </a:rPr>
              <a:t>Choosing the right integration pattern for each requirement</a:t>
            </a:r>
          </a:p>
        </p:txBody>
      </p:sp>
      <p:sp>
        <p:nvSpPr>
          <p:cNvPr id="10" name="Text Placeholder 9">
            <a:extLst>
              <a:ext uri="{FF2B5EF4-FFF2-40B4-BE49-F238E27FC236}">
                <a16:creationId xmlns:a16="http://schemas.microsoft.com/office/drawing/2014/main" id="{C1C2E9B3-854D-381B-DD60-850FAE678268}"/>
              </a:ext>
            </a:extLst>
          </p:cNvPr>
          <p:cNvSpPr>
            <a:spLocks noGrp="1"/>
          </p:cNvSpPr>
          <p:nvPr>
            <p:ph type="body" sz="quarter" idx="15"/>
          </p:nvPr>
        </p:nvSpPr>
        <p:spPr>
          <a:xfrm>
            <a:off x="8968232" y="0"/>
            <a:ext cx="3223744" cy="708364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Copilot Studio integration patterns are not exclusive and can be combined.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Integration can only be as fast as the endpoints you connect to. In a conversational experience, queries should always be optimized.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cs typeface="+mn-cs"/>
              </a:rPr>
              <a:t>If Agent Flows </a:t>
            </a:r>
            <a:r>
              <a:rPr lang="en-US" sz="1200">
                <a:latin typeface="Aptos" panose="020B0004020202020204" pitchFamily="34" charset="0"/>
                <a:cs typeface="+mn-cs"/>
              </a:rPr>
              <a:t>don’t run your logic fast enough, or if logic is better handled in code, consider moving it to Dataverse custom APIs or Dataverse low-code plug-ins – both have 2-min timeout limit – or </a:t>
            </a:r>
            <a:r>
              <a:rPr lang="en-US" sz="1200">
                <a:latin typeface="Aptos" panose="020B0004020202020204" pitchFamily="34" charset="0"/>
              </a:rPr>
              <a:t>Azure functions. </a:t>
            </a:r>
            <a:r>
              <a:rPr lang="en-US" sz="1200">
                <a:latin typeface="Aptos" panose="020B0004020202020204" pitchFamily="34" charset="0"/>
                <a:cs typeface="+mn-cs"/>
              </a:rPr>
              <a:t>These can be invoked by connectors or HTTP.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cs typeface="+mn-cs"/>
              </a:rPr>
              <a:t>Alternatively, in specific scenarios, customers may want to do the data integration in a middle layer, effectively modifying messages as they are relayed (e.g., for data enrichment, data masking before they get to Copilot Studio,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cs typeface="+mn-cs"/>
              </a:rPr>
              <a:t>Use of premium connectors is covered as part of Copilot Studio licensing.</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Call an Agent flow </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Perform HTTP requests</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Use connectors</a:t>
            </a: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 </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6">
                  <a:extLst>
                    <a:ext uri="{A12FA001-AC4F-418D-AE19-62706E023703}">
                      <ahyp:hlinkClr xmlns:ahyp="http://schemas.microsoft.com/office/drawing/2018/hyperlinkcolor" val="tx"/>
                    </a:ext>
                  </a:extLst>
                </a:hlinkClick>
              </a:rPr>
              <a:t>Use plugin actions</a:t>
            </a: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7">
                  <a:extLst>
                    <a:ext uri="{A12FA001-AC4F-418D-AE19-62706E023703}">
                      <ahyp:hlinkClr xmlns:ahyp="http://schemas.microsoft.com/office/drawing/2018/hyperlinkcolor" val="tx"/>
                    </a:ext>
                  </a:extLst>
                </a:hlinkClick>
              </a:rPr>
              <a:t>Use Bot Framework skills </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hlinkClick r:id="rId8">
                  <a:extLst>
                    <a:ext uri="{A12FA001-AC4F-418D-AE19-62706E023703}">
                      <ahyp:hlinkClr xmlns:ahyp="http://schemas.microsoft.com/office/drawing/2018/hyperlinkcolor" val="tx"/>
                    </a:ext>
                  </a:extLst>
                </a:hlinkClick>
              </a:rPr>
              <a:t>Dataverse custom APIs</a:t>
            </a:r>
            <a:r>
              <a:rPr kumimoji="0" lang="en-US" sz="1200" b="0" i="0" u="none" strike="noStrike" kern="1200" cap="none" spc="0" normalizeH="0" baseline="0" noProof="0">
                <a:ln>
                  <a:noFill/>
                </a:ln>
                <a:effectLst/>
                <a:uLnTx/>
                <a:uFillTx/>
                <a:latin typeface="Aptos" panose="020B0004020202020204" pitchFamily="34" charset="0"/>
                <a:hlinkClick r:id="rId8">
                  <a:extLst>
                    <a:ext uri="{A12FA001-AC4F-418D-AE19-62706E023703}">
                      <ahyp:hlinkClr xmlns:ahyp="http://schemas.microsoft.com/office/drawing/2018/hyperlinkcolor" val="tx"/>
                    </a:ext>
                  </a:extLst>
                </a:hlinkClick>
              </a:rPr>
              <a:t> </a:t>
            </a:r>
            <a:endParaRPr kumimoji="0" lang="en-US" sz="1200" b="0" i="0" u="none" strike="noStrike" kern="1200" cap="none" spc="0" normalizeH="0" baseline="0" noProof="0">
              <a:ln>
                <a:noFill/>
              </a:ln>
              <a:effectLst/>
              <a:uLnTx/>
              <a:uFillTx/>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9">
                  <a:extLst>
                    <a:ext uri="{A12FA001-AC4F-418D-AE19-62706E023703}">
                      <ahyp:hlinkClr xmlns:ahyp="http://schemas.microsoft.com/office/drawing/2018/hyperlinkcolor" val="tx"/>
                    </a:ext>
                  </a:extLst>
                </a:hlinkClick>
              </a:rPr>
              <a:t>Dataverse low-code plug-ins</a:t>
            </a: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hlinkClick r:id="rId10">
                  <a:extLst>
                    <a:ext uri="{A12FA001-AC4F-418D-AE19-62706E023703}">
                      <ahyp:hlinkClr xmlns:ahyp="http://schemas.microsoft.com/office/drawing/2018/hyperlinkcolor" val="tx"/>
                    </a:ext>
                  </a:extLst>
                </a:hlinkClick>
              </a:rPr>
              <a:t>Azure functions</a:t>
            </a:r>
            <a:endParaRPr lang="en-US"/>
          </a:p>
        </p:txBody>
      </p:sp>
      <p:sp>
        <p:nvSpPr>
          <p:cNvPr id="196" name="TextBox 195">
            <a:extLst>
              <a:ext uri="{FF2B5EF4-FFF2-40B4-BE49-F238E27FC236}">
                <a16:creationId xmlns:a16="http://schemas.microsoft.com/office/drawing/2014/main" id="{C0923601-07F2-CD62-34C5-BB9ACCACAD41}"/>
              </a:ext>
            </a:extLst>
          </p:cNvPr>
          <p:cNvSpPr txBox="1"/>
          <p:nvPr/>
        </p:nvSpPr>
        <p:spPr>
          <a:xfrm>
            <a:off x="1576832" y="1536680"/>
            <a:ext cx="1582952" cy="276999"/>
          </a:xfrm>
          <a:prstGeom prst="rect">
            <a:avLst/>
          </a:prstGeom>
          <a:noFill/>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Agent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4300205" y="1444347"/>
            <a:ext cx="165292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HTTP requests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7004227" y="1444347"/>
            <a:ext cx="1700378"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Bot Framework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Skills</a:t>
            </a:r>
          </a:p>
        </p:txBody>
      </p:sp>
      <p:pic>
        <p:nvPicPr>
          <p:cNvPr id="4" name="Graphic 3">
            <a:extLst>
              <a:ext uri="{FF2B5EF4-FFF2-40B4-BE49-F238E27FC236}">
                <a16:creationId xmlns:a16="http://schemas.microsoft.com/office/drawing/2014/main" id="{47D0B81D-B276-35EA-4BD8-EF4B9B3F2C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8312" y="1495179"/>
            <a:ext cx="360000" cy="360000"/>
          </a:xfrm>
          <a:prstGeom prst="rect">
            <a:avLst/>
          </a:prstGeom>
        </p:spPr>
      </p:pic>
      <p:pic>
        <p:nvPicPr>
          <p:cNvPr id="5" name="Grafik 93">
            <a:extLst>
              <a:ext uri="{FF2B5EF4-FFF2-40B4-BE49-F238E27FC236}">
                <a16:creationId xmlns:a16="http://schemas.microsoft.com/office/drawing/2014/main" id="{EA2EFE2D-6C84-3178-EF18-D625DA6425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18493" y="1495179"/>
            <a:ext cx="360000" cy="360000"/>
          </a:xfrm>
          <a:prstGeom prst="rect">
            <a:avLst/>
          </a:prstGeom>
        </p:spPr>
      </p:pic>
      <p:pic>
        <p:nvPicPr>
          <p:cNvPr id="23" name="Graphic 22">
            <a:extLst>
              <a:ext uri="{FF2B5EF4-FFF2-40B4-BE49-F238E27FC236}">
                <a16:creationId xmlns:a16="http://schemas.microsoft.com/office/drawing/2014/main" id="{216B5030-87C4-08B5-E17C-C4FC2BF9627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35632" y="1495179"/>
            <a:ext cx="360000" cy="360000"/>
          </a:xfrm>
          <a:prstGeom prst="rect">
            <a:avLst/>
          </a:prstGeom>
        </p:spPr>
      </p:pic>
      <p:sp>
        <p:nvSpPr>
          <p:cNvPr id="35" name="Rectangle: Rounded Corners 34">
            <a:extLst>
              <a:ext uri="{FF2B5EF4-FFF2-40B4-BE49-F238E27FC236}">
                <a16:creationId xmlns:a16="http://schemas.microsoft.com/office/drawing/2014/main" id="{EC7DA54E-F622-CC21-D568-10FF024020B5}"/>
              </a:ext>
            </a:extLst>
          </p:cNvPr>
          <p:cNvSpPr/>
          <p:nvPr/>
        </p:nvSpPr>
        <p:spPr>
          <a:xfrm>
            <a:off x="276199" y="1981148"/>
            <a:ext cx="8529657" cy="2493948"/>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46" name="Rectangle: Rounded Corners 45">
            <a:extLst>
              <a:ext uri="{FF2B5EF4-FFF2-40B4-BE49-F238E27FC236}">
                <a16:creationId xmlns:a16="http://schemas.microsoft.com/office/drawing/2014/main" id="{876CF3DA-218D-DD92-BA9D-32D5CC25C5F0}"/>
              </a:ext>
            </a:extLst>
          </p:cNvPr>
          <p:cNvSpPr/>
          <p:nvPr/>
        </p:nvSpPr>
        <p:spPr>
          <a:xfrm>
            <a:off x="276198" y="4638177"/>
            <a:ext cx="8529658" cy="1627011"/>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720366" y="1995068"/>
            <a:ext cx="2520000" cy="2493948"/>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No-code / low-code.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Clear separation of integration and conversational logic.</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be monitored separately.</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Existing cloud flows can be converted to Agent flows.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lang="en-US" sz="1100">
                <a:latin typeface="Aptos" panose="020B0004020202020204" pitchFamily="34" charset="0"/>
              </a:rPr>
              <a:t>Can scale without needing additional licenses.</a:t>
            </a:r>
            <a:endParaRPr kumimoji="0" lang="en-US" sz="1100" b="0" i="0" u="none" strike="noStrike" kern="1200" cap="none" spc="0" normalizeH="0" baseline="0" noProof="0">
              <a:ln>
                <a:noFill/>
              </a:ln>
              <a:effectLst/>
              <a:uLnTx/>
              <a:uFillTx/>
              <a:latin typeface="Aptos" panose="020B0004020202020204" pitchFamily="34" charset="0"/>
              <a:ea typeface="+mn-ea"/>
              <a:cs typeface="+mn-cs"/>
            </a:endParaRP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Segoe UI"/>
                <a:ea typeface="+mn-ea"/>
                <a:cs typeface="+mn-cs"/>
              </a:rPr>
              <a:t>Support Virtual Networks.</a:t>
            </a:r>
          </a:p>
        </p:txBody>
      </p:sp>
      <p:sp>
        <p:nvSpPr>
          <p:cNvPr id="53" name="TextBox 52">
            <a:extLst>
              <a:ext uri="{FF2B5EF4-FFF2-40B4-BE49-F238E27FC236}">
                <a16:creationId xmlns:a16="http://schemas.microsoft.com/office/drawing/2014/main" id="{BEA9DBC2-BA18-106F-09BE-D7569081E862}"/>
              </a:ext>
            </a:extLst>
          </p:cNvPr>
          <p:cNvSpPr txBox="1"/>
          <p:nvPr/>
        </p:nvSpPr>
        <p:spPr>
          <a:xfrm>
            <a:off x="3404403" y="1977299"/>
            <a:ext cx="2520000" cy="249394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No-code / low-code.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Faster runtime execution.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be monitored as part of Copilot Studio App Insights integration.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leverage variables, including environment variables and secrets.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Variables, conditions, parameters, etc. can use Power Fx formulas.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Parsing and error handling support.</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Some connectors and custom connectors support Virtual Networks.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6098236" y="4630158"/>
            <a:ext cx="2520000" cy="161608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Traditionally not leveraged unless of an Azure AI Bot Service footprint.</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Pro-code (e.g., C#)</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Runs in the Azure AI Bot Service.</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Additional costs need to be covered by an Azure subscription.</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ALM differs from Power Platform.</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6000" y="1988108"/>
            <a:ext cx="2520000" cy="249394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Synchronous execution.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Support for private endpoints.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Existing Bot Framework investments can be reused.</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3400442" y="4638177"/>
            <a:ext cx="2520000" cy="163503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Mixing conversational logic and integration logic, but integration topics can be isolated, as they can be configured for inputs and outputs.</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Need to return results within 100s.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720366" y="4646219"/>
            <a:ext cx="2520000" cy="162527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Invocation and execution of the cloud flow can add latency.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Need to return results within 100s.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384729" y="3311368"/>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0FCBC7F1-F25F-36A3-39BD-863FFE3837D9}"/>
              </a:ext>
            </a:extLst>
          </p:cNvPr>
          <p:cNvGrpSpPr/>
          <p:nvPr/>
        </p:nvGrpSpPr>
        <p:grpSpPr>
          <a:xfrm>
            <a:off x="384729" y="5175558"/>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586400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4F66-F3DB-11E2-7947-78661877B4DD}"/>
              </a:ext>
            </a:extLst>
          </p:cNvPr>
          <p:cNvSpPr>
            <a:spLocks noGrp="1"/>
          </p:cNvSpPr>
          <p:nvPr>
            <p:ph type="title" idx="4294967295"/>
          </p:nvPr>
        </p:nvSpPr>
        <p:spPr>
          <a:xfrm>
            <a:off x="1833053" y="731838"/>
            <a:ext cx="9769475" cy="1108075"/>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6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t>Prompt building with AI Builder</a:t>
            </a:r>
            <a:br>
              <a:rPr kumimoji="0" lang="en-US" sz="36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br>
            <a:endParaRPr lang="en-US">
              <a:solidFill>
                <a:srgbClr val="FFFFFF"/>
              </a:solidFill>
            </a:endParaRPr>
          </a:p>
        </p:txBody>
      </p:sp>
      <p:sp>
        <p:nvSpPr>
          <p:cNvPr id="12" name="Title 13">
            <a:extLst>
              <a:ext uri="{FF2B5EF4-FFF2-40B4-BE49-F238E27FC236}">
                <a16:creationId xmlns:a16="http://schemas.microsoft.com/office/drawing/2014/main" id="{24394F3A-8F1D-ADA6-D87B-57958D3FC85D}"/>
              </a:ext>
            </a:extLst>
          </p:cNvPr>
          <p:cNvSpPr txBox="1">
            <a:spLocks/>
          </p:cNvSpPr>
          <p:nvPr/>
        </p:nvSpPr>
        <p:spPr>
          <a:xfrm>
            <a:off x="1836735" y="1004421"/>
            <a:ext cx="986527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6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accent1"/>
                </a:solidFill>
                <a:effectLst/>
                <a:uLnTx/>
                <a:uFillTx/>
                <a:latin typeface="Segoe UI Semibold"/>
                <a:ea typeface="+mn-ea"/>
                <a:cs typeface="Segoe UI" pitchFamily="34" charset="0"/>
              </a:rPr>
              <a:t>A single interface to build, design, and test generative AI Prompts that can be embedded across products</a:t>
            </a:r>
          </a:p>
        </p:txBody>
      </p:sp>
      <p:sp>
        <p:nvSpPr>
          <p:cNvPr id="18" name="Text Placeholder 4">
            <a:extLst>
              <a:ext uri="{FF2B5EF4-FFF2-40B4-BE49-F238E27FC236}">
                <a16:creationId xmlns:a16="http://schemas.microsoft.com/office/drawing/2014/main" id="{99F1D57F-194F-3CC2-0D32-619FCA109AA8}"/>
              </a:ext>
            </a:extLst>
          </p:cNvPr>
          <p:cNvSpPr txBox="1">
            <a:spLocks/>
          </p:cNvSpPr>
          <p:nvPr/>
        </p:nvSpPr>
        <p:spPr>
          <a:xfrm>
            <a:off x="8649160" y="2186622"/>
            <a:ext cx="3310128" cy="393954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2800" b="0" i="0" u="none" strike="noStrike" kern="1200" cap="none" spc="0" normalizeH="0" baseline="0" dirty="0">
                <a:ln>
                  <a:noFill/>
                </a:ln>
                <a:solidFill>
                  <a:srgbClr val="000000"/>
                </a:solidFill>
                <a:effectLst/>
                <a:uLnTx/>
                <a:uFillTx/>
                <a:latin typeface="Segoe UI Semibold" panose="020B0502040204020203" pitchFamily="34" charset="0"/>
                <a:ea typeface="+mn-ea"/>
                <a:cs typeface="Segoe UI Semibold"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latin typeface="Segoe UI"/>
                <a:cs typeface="Segoe UI"/>
              </a:rPr>
              <a:t>AI Prompts are saved in a prompt library and become a platform concept (supporting sharing, ALM, RBAC)</a:t>
            </a:r>
          </a:p>
          <a:p>
            <a:endParaRPr lang="en-US" sz="1800">
              <a:solidFill>
                <a:schemeClr val="tx1"/>
              </a:solidFill>
              <a:latin typeface="Segoe UI" panose="020B0502040204020203" pitchFamily="34" charset="0"/>
              <a:cs typeface="Segoe UI" panose="020B0502040204020203" pitchFamily="34" charset="0"/>
            </a:endParaRPr>
          </a:p>
          <a:p>
            <a:r>
              <a:rPr lang="en-US" sz="1800">
                <a:solidFill>
                  <a:schemeClr val="tx1"/>
                </a:solidFill>
                <a:latin typeface="Segoe UI"/>
                <a:cs typeface="Segoe UI"/>
              </a:rPr>
              <a:t>Prompts can be created and invoked in agents via topics or actions</a:t>
            </a:r>
          </a:p>
          <a:p>
            <a:endParaRPr lang="en-US" sz="1800">
              <a:solidFill>
                <a:schemeClr val="tx1"/>
              </a:solidFill>
              <a:latin typeface="Segoe UI"/>
              <a:cs typeface="Segoe UI"/>
            </a:endParaRPr>
          </a:p>
          <a:p>
            <a:r>
              <a:rPr lang="en-US" sz="1800">
                <a:solidFill>
                  <a:schemeClr val="tx1"/>
                </a:solidFill>
                <a:latin typeface="Segoe UI"/>
                <a:cs typeface="Segoe UI"/>
              </a:rPr>
              <a:t>Key capabilities:</a:t>
            </a:r>
          </a:p>
          <a:p>
            <a:endParaRPr lang="en-US" sz="600">
              <a:solidFill>
                <a:schemeClr val="tx1"/>
              </a:solidFill>
              <a:latin typeface="Segoe UI"/>
              <a:cs typeface="Segoe UI"/>
            </a:endParaRPr>
          </a:p>
          <a:p>
            <a:pPr marL="285750" indent="-285750">
              <a:buFont typeface="Arial" panose="020B0604020202020204" pitchFamily="34" charset="0"/>
              <a:buChar char="•"/>
            </a:pPr>
            <a:r>
              <a:rPr lang="en-US" sz="1400">
                <a:solidFill>
                  <a:schemeClr val="tx1"/>
                </a:solidFill>
                <a:latin typeface="Segoe UI"/>
                <a:cs typeface="Segoe UI"/>
              </a:rPr>
              <a:t>Multi-modal (images, files etc.)</a:t>
            </a:r>
          </a:p>
          <a:p>
            <a:pPr marL="285750" indent="-285750">
              <a:buFont typeface="Arial" panose="020B0604020202020204" pitchFamily="34" charset="0"/>
              <a:buChar char="•"/>
            </a:pPr>
            <a:r>
              <a:rPr lang="en-US" sz="1400">
                <a:solidFill>
                  <a:schemeClr val="tx1"/>
                </a:solidFill>
                <a:latin typeface="Segoe UI"/>
                <a:cs typeface="Segoe UI"/>
              </a:rPr>
              <a:t>Low-code multi-model selector (4o mini, 4o)</a:t>
            </a:r>
          </a:p>
          <a:p>
            <a:pPr marL="285750" indent="-285750">
              <a:buFont typeface="Arial" panose="020B0604020202020204" pitchFamily="34" charset="0"/>
              <a:buChar char="•"/>
            </a:pPr>
            <a:r>
              <a:rPr lang="en-US" sz="1400">
                <a:solidFill>
                  <a:schemeClr val="tx1"/>
                </a:solidFill>
                <a:latin typeface="Segoe UI"/>
                <a:cs typeface="Segoe UI"/>
              </a:rPr>
              <a:t>Native Dataverse table data</a:t>
            </a:r>
          </a:p>
          <a:p>
            <a:pPr marL="285750" indent="-285750">
              <a:buFont typeface="Arial" panose="020B0604020202020204" pitchFamily="34" charset="0"/>
              <a:buChar char="•"/>
            </a:pPr>
            <a:r>
              <a:rPr lang="en-US" sz="1400">
                <a:solidFill>
                  <a:schemeClr val="tx1"/>
                </a:solidFill>
                <a:latin typeface="Segoe UI"/>
                <a:cs typeface="Segoe UI"/>
              </a:rPr>
              <a:t>Templates available out-of-the-box</a:t>
            </a:r>
          </a:p>
        </p:txBody>
      </p:sp>
      <p:cxnSp>
        <p:nvCxnSpPr>
          <p:cNvPr id="7" name="Straight Connector 6">
            <a:extLst>
              <a:ext uri="{FF2B5EF4-FFF2-40B4-BE49-F238E27FC236}">
                <a16:creationId xmlns:a16="http://schemas.microsoft.com/office/drawing/2014/main" id="{095095D3-C876-5669-5D42-C46964128BE3}"/>
              </a:ext>
              <a:ext uri="{C183D7F6-B498-43B3-948B-1728B52AA6E4}">
                <adec:decorative xmlns:adec="http://schemas.microsoft.com/office/drawing/2017/decorative" val="1"/>
              </a:ext>
            </a:extLst>
          </p:cNvPr>
          <p:cNvCxnSpPr>
            <a:cxnSpLocks/>
          </p:cNvCxnSpPr>
          <p:nvPr/>
        </p:nvCxnSpPr>
        <p:spPr>
          <a:xfrm>
            <a:off x="8300718" y="4054034"/>
            <a:ext cx="340128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5C6024-1C9D-A429-9A6B-F5F59B4C21DB}"/>
              </a:ext>
              <a:ext uri="{C183D7F6-B498-43B3-948B-1728B52AA6E4}">
                <adec:decorative xmlns:adec="http://schemas.microsoft.com/office/drawing/2017/decorative" val="1"/>
              </a:ext>
            </a:extLst>
          </p:cNvPr>
          <p:cNvCxnSpPr>
            <a:cxnSpLocks/>
          </p:cNvCxnSpPr>
          <p:nvPr/>
        </p:nvCxnSpPr>
        <p:spPr>
          <a:xfrm>
            <a:off x="8300718" y="4773591"/>
            <a:ext cx="340128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33C2777-FE57-F936-B4A8-67A910D6F0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322" y="2247083"/>
            <a:ext cx="7836175" cy="393954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586637B-0FA2-5492-43B9-8112413CD15C}"/>
              </a:ext>
            </a:extLst>
          </p:cNvPr>
          <p:cNvPicPr>
            <a:picLocks noChangeAspect="1"/>
          </p:cNvPicPr>
          <p:nvPr/>
        </p:nvPicPr>
        <p:blipFill>
          <a:blip r:embed="rId4"/>
          <a:stretch>
            <a:fillRect/>
          </a:stretch>
        </p:blipFill>
        <p:spPr>
          <a:xfrm>
            <a:off x="589472" y="854933"/>
            <a:ext cx="924054" cy="914528"/>
          </a:xfrm>
          <a:prstGeom prst="rect">
            <a:avLst/>
          </a:prstGeom>
        </p:spPr>
      </p:pic>
    </p:spTree>
    <p:extLst>
      <p:ext uri="{BB962C8B-B14F-4D97-AF65-F5344CB8AC3E}">
        <p14:creationId xmlns:p14="http://schemas.microsoft.com/office/powerpoint/2010/main" val="567662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581C5E9F-401C-17D4-79A2-17EAC2F9C224}"/>
              </a:ext>
            </a:extLst>
          </p:cNvPr>
          <p:cNvGraphicFramePr>
            <a:graphicFrameLocks noGrp="1"/>
          </p:cNvGraphicFramePr>
          <p:nvPr>
            <p:extLst>
              <p:ext uri="{D42A27DB-BD31-4B8C-83A1-F6EECF244321}">
                <p14:modId xmlns:p14="http://schemas.microsoft.com/office/powerpoint/2010/main" val="1483952855"/>
              </p:ext>
            </p:extLst>
          </p:nvPr>
        </p:nvGraphicFramePr>
        <p:xfrm>
          <a:off x="409101" y="1094632"/>
          <a:ext cx="11215452" cy="5303520"/>
        </p:xfrm>
        <a:graphic>
          <a:graphicData uri="http://schemas.openxmlformats.org/drawingml/2006/table">
            <a:tbl>
              <a:tblPr firstRow="1" firstCol="1">
                <a:tableStyleId>{0E3FDE45-AF77-4B5C-9715-49D594BDF05E}</a:tableStyleId>
              </a:tblPr>
              <a:tblGrid>
                <a:gridCol w="3933035">
                  <a:extLst>
                    <a:ext uri="{9D8B030D-6E8A-4147-A177-3AD203B41FA5}">
                      <a16:colId xmlns:a16="http://schemas.microsoft.com/office/drawing/2014/main" val="1769693303"/>
                    </a:ext>
                  </a:extLst>
                </a:gridCol>
                <a:gridCol w="3685448">
                  <a:extLst>
                    <a:ext uri="{9D8B030D-6E8A-4147-A177-3AD203B41FA5}">
                      <a16:colId xmlns:a16="http://schemas.microsoft.com/office/drawing/2014/main" val="1193593235"/>
                    </a:ext>
                  </a:extLst>
                </a:gridCol>
                <a:gridCol w="3596969">
                  <a:extLst>
                    <a:ext uri="{9D8B030D-6E8A-4147-A177-3AD203B41FA5}">
                      <a16:colId xmlns:a16="http://schemas.microsoft.com/office/drawing/2014/main" val="3995074133"/>
                    </a:ext>
                  </a:extLst>
                </a:gridCol>
              </a:tblGrid>
              <a:tr h="295501">
                <a:tc>
                  <a:txBody>
                    <a:bodyPr/>
                    <a:lstStyle/>
                    <a:p>
                      <a:pPr marL="0" algn="l" defTabSz="932719" rtl="0" eaLnBrk="1" latinLnBrk="0" hangingPunct="1"/>
                      <a:r>
                        <a:rPr lang="en-US" sz="1800" b="1" kern="1200">
                          <a:solidFill>
                            <a:schemeClr val="tx1"/>
                          </a:solidFill>
                          <a:latin typeface="Aptos SemiBold" panose="020B0004020202020204" pitchFamily="34" charset="0"/>
                          <a:ea typeface="+mn-ea"/>
                          <a:cs typeface="+mn-cs"/>
                        </a:rPr>
                        <a:t>Capability</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ea typeface="+mn-ea"/>
                          <a:cs typeface="+mn-cs"/>
                        </a:rPr>
                        <a:t>Limits</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ea typeface="+mn-ea"/>
                          <a:cs typeface="+mn-cs"/>
                        </a:rPr>
                        <a:t>Mitigation options</a:t>
                      </a:r>
                    </a:p>
                  </a:txBody>
                  <a:tcPr anchor="ctr"/>
                </a:tc>
                <a:extLst>
                  <a:ext uri="{0D108BD9-81ED-4DB2-BD59-A6C34878D82A}">
                    <a16:rowId xmlns:a16="http://schemas.microsoft.com/office/drawing/2014/main" val="1121429070"/>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Copilot Studio</a:t>
                      </a:r>
                      <a:endParaRPr lang="en-US" sz="1800" b="1" kern="1200">
                        <a:solidFill>
                          <a:schemeClr val="tx1"/>
                        </a:solidFill>
                        <a:latin typeface="Aptos SemiBold" panose="020B0004020202020204" pitchFamily="34" charset="0"/>
                        <a:ea typeface="+mn-ea"/>
                        <a:cs typeface="+mn-cs"/>
                      </a:endParaRPr>
                    </a:p>
                  </a:txBody>
                  <a:tcPr anchor="ctr"/>
                </a:tc>
                <a:tc>
                  <a:txBody>
                    <a:bodyPr/>
                    <a:lstStyle/>
                    <a:p>
                      <a:pPr marL="0" algn="ctr"/>
                      <a:endParaRPr lang="en-US" sz="1800">
                        <a:solidFill>
                          <a:schemeClr val="tx1"/>
                        </a:solidFill>
                        <a:latin typeface="Aptos" panose="020B0004020202020204" pitchFamily="34" charset="0"/>
                      </a:endParaRP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tc>
                <a:extLst>
                  <a:ext uri="{0D108BD9-81ED-4DB2-BD59-A6C34878D82A}">
                    <a16:rowId xmlns:a16="http://schemas.microsoft.com/office/drawing/2014/main" val="2875324683"/>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Requests per Minute (RPM)</a:t>
                      </a:r>
                    </a:p>
                  </a:txBody>
                  <a:tcPr anchor="ctr"/>
                </a:tc>
                <a:tc>
                  <a:txBody>
                    <a:bodyPr/>
                    <a:lstStyle/>
                    <a:p>
                      <a:pPr marL="0" algn="ctr"/>
                      <a:r>
                        <a:rPr lang="en-US" sz="1600">
                          <a:solidFill>
                            <a:schemeClr val="tx1"/>
                          </a:solidFill>
                          <a:latin typeface="Aptos" panose="020B0004020202020204" pitchFamily="34" charset="0"/>
                        </a:rPr>
                        <a:t>8,000 per environment</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4263965751"/>
                  </a:ext>
                </a:extLst>
              </a:tr>
              <a:tr h="443251">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OpenAI Capacity</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1"/>
                          </a:solidFill>
                          <a:latin typeface="Aptos" panose="020B0004020202020204" pitchFamily="34" charset="0"/>
                        </a:rPr>
                        <a:t>Undocumented </a:t>
                      </a:r>
                      <a:r>
                        <a:rPr lang="en-US" sz="1400">
                          <a:solidFill>
                            <a:schemeClr val="tx1"/>
                          </a:solidFill>
                          <a:latin typeface="Aptos" panose="020B0004020202020204" pitchFamily="34" charset="0"/>
                        </a:rPr>
                        <a:t>(</a:t>
                      </a:r>
                      <a:r>
                        <a:rPr lang="en-US" sz="1400" err="1">
                          <a:solidFill>
                            <a:schemeClr val="tx1"/>
                          </a:solidFill>
                          <a:latin typeface="Aptos" panose="020B0004020202020204" pitchFamily="34" charset="0"/>
                        </a:rPr>
                        <a:t>OpenAIRateLimitReached</a:t>
                      </a:r>
                      <a:r>
                        <a:rPr lang="en-US" sz="1400">
                          <a:solidFill>
                            <a:schemeClr val="tx1"/>
                          </a:solidFill>
                          <a:latin typeface="Aptos" panose="020B0004020202020204" pitchFamily="34" charset="0"/>
                        </a:rPr>
                        <a:t>)</a:t>
                      </a:r>
                      <a:endParaRPr lang="en-US" sz="1600">
                        <a:solidFill>
                          <a:schemeClr val="tx1"/>
                        </a:solidFill>
                        <a:latin typeface="Aptos" panose="020B0004020202020204" pitchFamily="34" charset="0"/>
                      </a:endParaRP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230743079"/>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Power Automate cloud flows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4163257046"/>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Power Platform requests </a:t>
                      </a:r>
                    </a:p>
                  </a:txBody>
                  <a:tcPr anchor="ctr"/>
                </a:tc>
                <a:tc>
                  <a:txBody>
                    <a:bodyPr/>
                    <a:lstStyle/>
                    <a:p>
                      <a:pPr marL="0" algn="ctr"/>
                      <a:r>
                        <a:rPr lang="en-US" sz="1600">
                          <a:solidFill>
                            <a:schemeClr val="tx1"/>
                          </a:solidFill>
                          <a:latin typeface="Aptos" panose="020B0004020202020204" pitchFamily="34" charset="0"/>
                        </a:rPr>
                        <a:t>250,000 / 24h</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Power Automate per-process licenses</a:t>
                      </a:r>
                    </a:p>
                  </a:txBody>
                  <a:tcPr anchor="ctr"/>
                </a:tc>
                <a:extLst>
                  <a:ext uri="{0D108BD9-81ED-4DB2-BD59-A6C34878D82A}">
                    <a16:rowId xmlns:a16="http://schemas.microsoft.com/office/drawing/2014/main" val="17372870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1"/>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4274627321"/>
                  </a:ext>
                </a:extLst>
              </a:tr>
              <a:tr h="295501">
                <a:tc>
                  <a:txBody>
                    <a:bodyPr/>
                    <a:lstStyle/>
                    <a:p>
                      <a:pPr marL="0" algn="l" defTabSz="932719" rtl="0" eaLnBrk="1" latinLnBrk="0" hangingPunct="1"/>
                      <a:r>
                        <a:rPr lang="en-US" sz="1800" b="1" kern="1200">
                          <a:solidFill>
                            <a:schemeClr val="tx1"/>
                          </a:solidFill>
                          <a:latin typeface="Aptos SemiBold" panose="020B0004020202020204" pitchFamily="34" charset="0"/>
                        </a:rPr>
                        <a:t>Connectors and HTTP requests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903933918"/>
                  </a:ext>
                </a:extLst>
              </a:tr>
              <a:tr h="467877">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Standard connectors</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Check documentation </a:t>
                      </a:r>
                      <a:br>
                        <a:rPr lang="en-US" sz="1600">
                          <a:solidFill>
                            <a:schemeClr val="tx1"/>
                          </a:solidFill>
                          <a:latin typeface="Aptos" panose="020B0004020202020204" pitchFamily="34" charset="0"/>
                        </a:rPr>
                      </a:br>
                      <a:r>
                        <a:rPr lang="en-US" sz="1600">
                          <a:solidFill>
                            <a:schemeClr val="tx1"/>
                          </a:solidFill>
                          <a:latin typeface="Aptos" panose="020B0004020202020204" pitchFamily="34" charset="0"/>
                        </a:rPr>
                        <a:t>for each connector</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Depends on connectors</a:t>
                      </a:r>
                    </a:p>
                  </a:txBody>
                  <a:tcPr anchor="ctr"/>
                </a:tc>
                <a:extLst>
                  <a:ext uri="{0D108BD9-81ED-4DB2-BD59-A6C34878D82A}">
                    <a16:rowId xmlns:a16="http://schemas.microsoft.com/office/drawing/2014/main" val="4216609100"/>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Custom connectors</a:t>
                      </a:r>
                    </a:p>
                  </a:txBody>
                  <a:tcPr anchor="ctr"/>
                </a:tc>
                <a:tc>
                  <a:txBody>
                    <a:bodyPr/>
                    <a:lstStyle/>
                    <a:p>
                      <a:pPr marL="0" algn="ctr"/>
                      <a:r>
                        <a:rPr lang="en-US" sz="1600">
                          <a:solidFill>
                            <a:schemeClr val="tx1"/>
                          </a:solidFill>
                          <a:latin typeface="Aptos" panose="020B0004020202020204" pitchFamily="34" charset="0"/>
                        </a:rPr>
                        <a:t>500 requests per minute</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330720533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HTTP requests</a:t>
                      </a:r>
                    </a:p>
                  </a:txBody>
                  <a:tcPr anchor="ctr"/>
                </a:tc>
                <a:tc>
                  <a:txBody>
                    <a:bodyPr/>
                    <a:lstStyle/>
                    <a:p>
                      <a:pPr marL="0" algn="ctr"/>
                      <a:r>
                        <a:rPr lang="en-US" sz="1600">
                          <a:solidFill>
                            <a:schemeClr val="tx1"/>
                          </a:solidFill>
                          <a:latin typeface="Aptos" panose="020B0004020202020204" pitchFamily="34" charset="0"/>
                        </a:rPr>
                        <a:t>Same as RPM</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116501156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58567381"/>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Bot Framework Skills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291770574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Azure infra limits</a:t>
                      </a:r>
                    </a:p>
                  </a:txBody>
                  <a:tcPr anchor="ctr"/>
                </a:tc>
                <a:tc>
                  <a:txBody>
                    <a:bodyPr/>
                    <a:lstStyle/>
                    <a:p>
                      <a:pPr marL="0" algn="ctr"/>
                      <a:r>
                        <a:rPr lang="en-US" sz="1600">
                          <a:solidFill>
                            <a:schemeClr val="tx1"/>
                          </a:solidFill>
                          <a:latin typeface="Aptos" panose="020B0004020202020204" pitchFamily="34" charset="0"/>
                        </a:rPr>
                        <a:t>Check Azure documentation</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Azure infra upscaling</a:t>
                      </a:r>
                    </a:p>
                  </a:txBody>
                  <a:tcPr anchor="ctr"/>
                </a:tc>
                <a:extLst>
                  <a:ext uri="{0D108BD9-81ED-4DB2-BD59-A6C34878D82A}">
                    <a16:rowId xmlns:a16="http://schemas.microsoft.com/office/drawing/2014/main" val="2394906023"/>
                  </a:ext>
                </a:extLst>
              </a:tr>
            </a:tbl>
          </a:graphicData>
        </a:graphic>
      </p:graphicFrame>
      <p:sp>
        <p:nvSpPr>
          <p:cNvPr id="5" name="Text Placeholder 6">
            <a:extLst>
              <a:ext uri="{FF2B5EF4-FFF2-40B4-BE49-F238E27FC236}">
                <a16:creationId xmlns:a16="http://schemas.microsoft.com/office/drawing/2014/main" id="{1F208B3F-0C2A-8877-D93A-9E71BCAC73D0}"/>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effectLst/>
                <a:uLnTx/>
                <a:uFillTx/>
                <a:latin typeface="Aptos SemiBold" panose="020B0004020202020204" pitchFamily="34" charset="0"/>
                <a:ea typeface="+mn-ea"/>
                <a:cs typeface="Segoe UI" panose="020B0502040204020203" pitchFamily="34" charset="0"/>
              </a:rPr>
              <a:t>Quotas &amp; limits</a:t>
            </a:r>
          </a:p>
        </p:txBody>
      </p:sp>
    </p:spTree>
    <p:extLst>
      <p:ext uri="{BB962C8B-B14F-4D97-AF65-F5344CB8AC3E}">
        <p14:creationId xmlns:p14="http://schemas.microsoft.com/office/powerpoint/2010/main" val="423273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Integrations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solidFill>
                  <a:schemeClr val="tx1"/>
                </a:solidFill>
              </a:rPr>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Understanding the various systems that the agent</a:t>
            </a:r>
            <a:r>
              <a:rPr lang="en-US" sz="1200">
                <a:latin typeface="Aptos" panose="020B0004020202020204" pitchFamily="34" charset="0"/>
              </a:rPr>
              <a:t>, or its underlying environment, will connect to, the purpose of these integrations, and the expected volumes.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2">
                  <a:extLst>
                    <a:ext uri="{A12FA001-AC4F-418D-AE19-62706E023703}">
                      <ahyp:hlinkClr xmlns:ahyp="http://schemas.microsoft.com/office/drawing/2018/hyperlinkcolor" val="tx"/>
                    </a:ext>
                  </a:extLst>
                </a:hlinkClick>
              </a:rPr>
              <a:t>Use Agent flows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Perform HTTP requests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Use plugin actions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Use Bot Framework skills </a:t>
            </a:r>
            <a:r>
              <a:rPr lang="en-US" sz="1200">
                <a:latin typeface="Aptos" panose="020B0004020202020204" pitchFamily="34" charset="0"/>
              </a:rPr>
              <a:t> </a:t>
            </a: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2998792145"/>
              </p:ext>
            </p:extLst>
          </p:nvPr>
        </p:nvGraphicFramePr>
        <p:xfrm>
          <a:off x="276200" y="1503839"/>
          <a:ext cx="8392101" cy="3200400"/>
        </p:xfrm>
        <a:graphic>
          <a:graphicData uri="http://schemas.openxmlformats.org/drawingml/2006/table">
            <a:tbl>
              <a:tblPr firstRow="1" firstCol="1" bandRow="1">
                <a:tableStyleId>{073A0DAA-6AF3-43AB-8588-CEC1D06C72B9}</a:tableStyleId>
              </a:tblPr>
              <a:tblGrid>
                <a:gridCol w="1266850">
                  <a:extLst>
                    <a:ext uri="{9D8B030D-6E8A-4147-A177-3AD203B41FA5}">
                      <a16:colId xmlns:a16="http://schemas.microsoft.com/office/drawing/2014/main" val="1256152073"/>
                    </a:ext>
                  </a:extLst>
                </a:gridCol>
                <a:gridCol w="1188000">
                  <a:extLst>
                    <a:ext uri="{9D8B030D-6E8A-4147-A177-3AD203B41FA5}">
                      <a16:colId xmlns:a16="http://schemas.microsoft.com/office/drawing/2014/main" val="3323274890"/>
                    </a:ext>
                  </a:extLst>
                </a:gridCol>
                <a:gridCol w="1022351">
                  <a:extLst>
                    <a:ext uri="{9D8B030D-6E8A-4147-A177-3AD203B41FA5}">
                      <a16:colId xmlns:a16="http://schemas.microsoft.com/office/drawing/2014/main" val="1035256036"/>
                    </a:ext>
                  </a:extLst>
                </a:gridCol>
                <a:gridCol w="1066800">
                  <a:extLst>
                    <a:ext uri="{9D8B030D-6E8A-4147-A177-3AD203B41FA5}">
                      <a16:colId xmlns:a16="http://schemas.microsoft.com/office/drawing/2014/main" val="424421430"/>
                    </a:ext>
                  </a:extLst>
                </a:gridCol>
                <a:gridCol w="876300">
                  <a:extLst>
                    <a:ext uri="{9D8B030D-6E8A-4147-A177-3AD203B41FA5}">
                      <a16:colId xmlns:a16="http://schemas.microsoft.com/office/drawing/2014/main" val="349176430"/>
                    </a:ext>
                  </a:extLst>
                </a:gridCol>
                <a:gridCol w="2971800">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Connected system</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Called by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Called with</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daily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peak</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 / purpose</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1374178460"/>
              </p:ext>
            </p:extLst>
          </p:nvPr>
        </p:nvGraphicFramePr>
        <p:xfrm>
          <a:off x="285726" y="1977131"/>
          <a:ext cx="8392100" cy="4393257"/>
        </p:xfrm>
        <a:graphic>
          <a:graphicData uri="http://schemas.openxmlformats.org/drawingml/2006/table">
            <a:tbl>
              <a:tblPr firstCol="1" bandRow="1">
                <a:tableStyleId>{00A15C55-8517-42AA-B614-E9B94910E393}</a:tableStyleId>
              </a:tblPr>
              <a:tblGrid>
                <a:gridCol w="1266849">
                  <a:extLst>
                    <a:ext uri="{9D8B030D-6E8A-4147-A177-3AD203B41FA5}">
                      <a16:colId xmlns:a16="http://schemas.microsoft.com/office/drawing/2014/main" val="3803687293"/>
                    </a:ext>
                  </a:extLst>
                </a:gridCol>
                <a:gridCol w="1188000">
                  <a:extLst>
                    <a:ext uri="{9D8B030D-6E8A-4147-A177-3AD203B41FA5}">
                      <a16:colId xmlns:a16="http://schemas.microsoft.com/office/drawing/2014/main" val="1719519437"/>
                    </a:ext>
                  </a:extLst>
                </a:gridCol>
                <a:gridCol w="1057275">
                  <a:extLst>
                    <a:ext uri="{9D8B030D-6E8A-4147-A177-3AD203B41FA5}">
                      <a16:colId xmlns:a16="http://schemas.microsoft.com/office/drawing/2014/main" val="1480032960"/>
                    </a:ext>
                  </a:extLst>
                </a:gridCol>
                <a:gridCol w="1019209">
                  <a:extLst>
                    <a:ext uri="{9D8B030D-6E8A-4147-A177-3AD203B41FA5}">
                      <a16:colId xmlns:a16="http://schemas.microsoft.com/office/drawing/2014/main" val="33808756"/>
                    </a:ext>
                  </a:extLst>
                </a:gridCol>
                <a:gridCol w="884211">
                  <a:extLst>
                    <a:ext uri="{9D8B030D-6E8A-4147-A177-3AD203B41FA5}">
                      <a16:colId xmlns:a16="http://schemas.microsoft.com/office/drawing/2014/main" val="3665219002"/>
                    </a:ext>
                  </a:extLst>
                </a:gridCol>
                <a:gridCol w="2976556">
                  <a:extLst>
                    <a:ext uri="{9D8B030D-6E8A-4147-A177-3AD203B41FA5}">
                      <a16:colId xmlns:a16="http://schemas.microsoft.com/office/drawing/2014/main" val="1564180307"/>
                    </a:ext>
                  </a:extLst>
                </a:gridCol>
              </a:tblGrid>
              <a:tr h="476250">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409746107"/>
                  </a:ext>
                </a:extLst>
              </a:tr>
              <a:tr h="1050904">
                <a:tc>
                  <a:txBody>
                    <a:bodyPr/>
                    <a:lstStyle/>
                    <a:p>
                      <a:pPr marL="0" algn="l" defTabSz="932719" rtl="0" eaLnBrk="1" latinLnBrk="0" hangingPunct="1"/>
                      <a:r>
                        <a:rPr lang="en-US" sz="1200" b="1" kern="1200">
                          <a:solidFill>
                            <a:schemeClr val="tx1"/>
                          </a:solidFill>
                          <a:latin typeface="Aptos SemiBold" panose="020B0004020202020204" pitchFamily="34" charset="0"/>
                        </a:rPr>
                        <a:t>ServiceNow</a:t>
                      </a: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Service Desk KB topic</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Agent flow</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5,000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1,000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The user query is used as an input to run a query on ServiceNow knowledge base using the standard connector. A JSON of results is returned to Copilot Studio for generative actions custom data.</a:t>
                      </a:r>
                    </a:p>
                  </a:txBody>
                  <a:tcPr/>
                </a:tc>
                <a:extLst>
                  <a:ext uri="{0D108BD9-81ED-4DB2-BD59-A6C34878D82A}">
                    <a16:rowId xmlns:a16="http://schemas.microsoft.com/office/drawing/2014/main" val="1827115308"/>
                  </a:ext>
                </a:extLst>
              </a:tr>
              <a:tr h="668757">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panose="020B0004020202020204" pitchFamily="34" charset="0"/>
                          <a:ea typeface="+mn-ea"/>
                          <a:cs typeface="+mn-cs"/>
                        </a:rPr>
                        <a:t>Contoso website</a:t>
                      </a:r>
                    </a:p>
                  </a:txBody>
                  <a:tcPr>
                    <a:solidFill>
                      <a:srgbClr val="F8E180"/>
                    </a:solidFill>
                  </a:tcPr>
                </a:tc>
                <a:tc>
                  <a:txBody>
                    <a:bodyPr/>
                    <a:lstStyle/>
                    <a:p>
                      <a:r>
                        <a:rPr lang="en-US" sz="1200">
                          <a:solidFill>
                            <a:schemeClr val="tx1"/>
                          </a:solidFill>
                          <a:latin typeface="Aptos" panose="020B0004020202020204" pitchFamily="34" charset="0"/>
                        </a:rPr>
                        <a:t>Knowledge</a:t>
                      </a:r>
                    </a:p>
                  </a:txBody>
                  <a:tcPr/>
                </a:tc>
                <a:tc>
                  <a:txBody>
                    <a:bodyPr/>
                    <a:lstStyle/>
                    <a:p>
                      <a:r>
                        <a:rPr lang="en-US" sz="1200">
                          <a:solidFill>
                            <a:schemeClr val="tx1"/>
                          </a:solidFill>
                          <a:latin typeface="Aptos" panose="020B0004020202020204" pitchFamily="34" charset="0"/>
                        </a:rPr>
                        <a:t>Orchestrator</a:t>
                      </a:r>
                    </a:p>
                  </a:txBody>
                  <a:tcPr/>
                </a:tc>
                <a:tc>
                  <a:txBody>
                    <a:bodyPr/>
                    <a:lstStyle/>
                    <a:p>
                      <a:pPr algn="r"/>
                      <a:r>
                        <a:rPr lang="en-US" sz="1200">
                          <a:solidFill>
                            <a:schemeClr val="tx1"/>
                          </a:solidFill>
                          <a:latin typeface="Aptos" panose="020B0004020202020204" pitchFamily="34" charset="0"/>
                        </a:rPr>
                        <a:t>1,000</a:t>
                      </a:r>
                    </a:p>
                  </a:txBody>
                  <a:tcPr/>
                </a:tc>
                <a:tc>
                  <a:txBody>
                    <a:bodyPr/>
                    <a:lstStyle/>
                    <a:p>
                      <a:pPr algn="r"/>
                      <a:r>
                        <a:rPr lang="en-US" sz="1200">
                          <a:solidFill>
                            <a:schemeClr val="tx1"/>
                          </a:solidFill>
                          <a:latin typeface="Aptos" panose="020B0004020202020204" pitchFamily="34" charset="0"/>
                        </a:rPr>
                        <a:t>100</a:t>
                      </a:r>
                    </a:p>
                  </a:txBody>
                  <a:tcPr/>
                </a:tc>
                <a:tc>
                  <a:txBody>
                    <a:bodyPr/>
                    <a:lstStyle/>
                    <a:p>
                      <a:r>
                        <a:rPr lang="en-US" sz="1200">
                          <a:solidFill>
                            <a:schemeClr val="tx1"/>
                          </a:solidFill>
                          <a:latin typeface="Aptos" panose="020B0004020202020204" pitchFamily="34" charset="0"/>
                        </a:rPr>
                        <a:t>https://contoso.com/en-us/FAQ with /</a:t>
                      </a:r>
                      <a:r>
                        <a:rPr lang="en-US" sz="1200" err="1">
                          <a:solidFill>
                            <a:schemeClr val="tx1"/>
                          </a:solidFill>
                          <a:latin typeface="Aptos" panose="020B0004020202020204" pitchFamily="34" charset="0"/>
                        </a:rPr>
                        <a:t>en</a:t>
                      </a:r>
                      <a:r>
                        <a:rPr lang="en-US" sz="1200">
                          <a:solidFill>
                            <a:schemeClr val="tx1"/>
                          </a:solidFill>
                          <a:latin typeface="Aptos" panose="020B0004020202020204" pitchFamily="34" charset="0"/>
                        </a:rPr>
                        <a:t>-us/ being dynamically set based on the user locale variable.</a:t>
                      </a:r>
                    </a:p>
                  </a:txBody>
                  <a:tcPr/>
                </a:tc>
                <a:extLst>
                  <a:ext uri="{0D108BD9-81ED-4DB2-BD59-A6C34878D82A}">
                    <a16:rowId xmlns:a16="http://schemas.microsoft.com/office/drawing/2014/main" val="1173037268"/>
                  </a:ext>
                </a:extLst>
              </a:tr>
              <a:tr h="477684">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panose="020B0004020202020204" pitchFamily="34" charset="0"/>
                          <a:ea typeface="+mn-ea"/>
                          <a:cs typeface="+mn-cs"/>
                        </a:rPr>
                        <a:t>Internal Directory API</a:t>
                      </a:r>
                    </a:p>
                  </a:txBody>
                  <a:tcPr>
                    <a:solidFill>
                      <a:srgbClr val="F8E180"/>
                    </a:solidFill>
                  </a:tcPr>
                </a:tc>
                <a:tc>
                  <a:txBody>
                    <a:bodyPr/>
                    <a:lstStyle/>
                    <a:p>
                      <a:r>
                        <a:rPr lang="en-US" sz="1200">
                          <a:solidFill>
                            <a:schemeClr val="tx1"/>
                          </a:solidFill>
                          <a:latin typeface="Aptos" panose="020B0004020202020204" pitchFamily="34" charset="0"/>
                        </a:rPr>
                        <a:t>Conversation Start </a:t>
                      </a:r>
                      <a:r>
                        <a:rPr lang="en-US" sz="1200" u="none">
                          <a:solidFill>
                            <a:schemeClr val="tx1"/>
                          </a:solidFill>
                          <a:latin typeface="Aptos" panose="020B0004020202020204" pitchFamily="34" charset="0"/>
                        </a:rPr>
                        <a:t>topic</a:t>
                      </a:r>
                      <a:endParaRPr lang="en-US" sz="1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Agent flow</a:t>
                      </a:r>
                    </a:p>
                  </a:txBody>
                  <a:tcPr/>
                </a:tc>
                <a:tc>
                  <a:txBody>
                    <a:bodyPr/>
                    <a:lstStyle/>
                    <a:p>
                      <a:pPr algn="r"/>
                      <a:r>
                        <a:rPr lang="en-US" sz="1200">
                          <a:solidFill>
                            <a:schemeClr val="tx1"/>
                          </a:solidFill>
                          <a:latin typeface="Aptos" panose="020B0004020202020204" pitchFamily="34" charset="0"/>
                        </a:rPr>
                        <a:t>15,000</a:t>
                      </a:r>
                    </a:p>
                  </a:txBody>
                  <a:tcPr/>
                </a:tc>
                <a:tc>
                  <a:txBody>
                    <a:bodyPr/>
                    <a:lstStyle/>
                    <a:p>
                      <a:pPr algn="r"/>
                      <a:r>
                        <a:rPr lang="en-US" sz="1200">
                          <a:solidFill>
                            <a:schemeClr val="tx1"/>
                          </a:solidFill>
                          <a:latin typeface="Aptos" panose="020B0004020202020204" pitchFamily="34" charset="0"/>
                        </a:rPr>
                        <a:t>5,000</a:t>
                      </a:r>
                    </a:p>
                  </a:txBody>
                  <a:tcPr/>
                </a:tc>
                <a:tc>
                  <a:txBody>
                    <a:bodyPr/>
                    <a:lstStyle/>
                    <a:p>
                      <a:r>
                        <a:rPr lang="en-US" sz="1200">
                          <a:solidFill>
                            <a:schemeClr val="tx1"/>
                          </a:solidFill>
                          <a:latin typeface="Aptos" panose="020B0004020202020204" pitchFamily="34" charset="0"/>
                        </a:rPr>
                        <a:t>Use of the on-premises data gateway to connect to an internal API.</a:t>
                      </a:r>
                    </a:p>
                  </a:txBody>
                  <a:tcPr/>
                </a:tc>
                <a:extLst>
                  <a:ext uri="{0D108BD9-81ED-4DB2-BD59-A6C34878D82A}">
                    <a16:rowId xmlns:a16="http://schemas.microsoft.com/office/drawing/2014/main" val="3002044645"/>
                  </a:ext>
                </a:extLst>
              </a:tr>
              <a:tr h="286610">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Weather</a:t>
                      </a:r>
                    </a:p>
                  </a:txBody>
                  <a:tcPr>
                    <a:solidFill>
                      <a:srgbClr val="F8E180"/>
                    </a:solidFill>
                  </a:tcPr>
                </a:tc>
                <a:tc>
                  <a:txBody>
                    <a:bodyPr/>
                    <a:lstStyle/>
                    <a:p>
                      <a:r>
                        <a:rPr lang="en-US" sz="1200">
                          <a:solidFill>
                            <a:schemeClr val="tx1"/>
                          </a:solidFill>
                          <a:latin typeface="Aptos" panose="020B0004020202020204" pitchFamily="34" charset="0"/>
                        </a:rPr>
                        <a:t>Weather</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Tool</a:t>
                      </a:r>
                    </a:p>
                  </a:txBody>
                  <a:tcPr/>
                </a:tc>
                <a:tc>
                  <a:txBody>
                    <a:bodyPr/>
                    <a:lstStyle/>
                    <a:p>
                      <a:pPr algn="r"/>
                      <a:r>
                        <a:rPr lang="en-US" sz="1200">
                          <a:solidFill>
                            <a:schemeClr val="tx1"/>
                          </a:solidFill>
                          <a:latin typeface="Aptos" panose="020B0004020202020204" pitchFamily="34" charset="0"/>
                        </a:rPr>
                        <a:t>500</a:t>
                      </a:r>
                    </a:p>
                  </a:txBody>
                  <a:tcPr/>
                </a:tc>
                <a:tc>
                  <a:txBody>
                    <a:bodyPr/>
                    <a:lstStyle/>
                    <a:p>
                      <a:pPr algn="r"/>
                      <a:r>
                        <a:rPr lang="en-US" sz="1200">
                          <a:solidFill>
                            <a:schemeClr val="tx1"/>
                          </a:solidFill>
                          <a:latin typeface="Aptos" panose="020B0004020202020204" pitchFamily="34" charset="0"/>
                        </a:rPr>
                        <a:t>100</a:t>
                      </a:r>
                    </a:p>
                  </a:txBody>
                  <a:tcPr/>
                </a:tc>
                <a:tc>
                  <a:txBody>
                    <a:bodyPr/>
                    <a:lstStyle/>
                    <a:p>
                      <a:r>
                        <a:rPr lang="en-US" sz="1200">
                          <a:solidFill>
                            <a:schemeClr val="tx1"/>
                          </a:solidFill>
                          <a:latin typeface="Aptos" panose="020B0004020202020204" pitchFamily="34" charset="0"/>
                        </a:rPr>
                        <a:t>GET request to a REST-based API</a:t>
                      </a:r>
                    </a:p>
                  </a:txBody>
                  <a:tcPr/>
                </a:tc>
                <a:extLst>
                  <a:ext uri="{0D108BD9-81ED-4DB2-BD59-A6C34878D82A}">
                    <a16:rowId xmlns:a16="http://schemas.microsoft.com/office/drawing/2014/main" val="1569227318"/>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Teams</a:t>
                      </a:r>
                    </a:p>
                  </a:txBody>
                  <a:tcPr>
                    <a:solidFill>
                      <a:srgbClr val="F8E180"/>
                    </a:solidFill>
                  </a:tcPr>
                </a:tc>
                <a:tc>
                  <a:txBody>
                    <a:bodyPr/>
                    <a:lstStyle/>
                    <a:p>
                      <a:r>
                        <a:rPr lang="en-US" sz="1200">
                          <a:solidFill>
                            <a:schemeClr val="tx1"/>
                          </a:solidFill>
                          <a:latin typeface="Aptos" panose="020B0004020202020204" pitchFamily="34" charset="0"/>
                        </a:rPr>
                        <a:t>Meeting Booking </a:t>
                      </a:r>
                      <a:r>
                        <a:rPr lang="en-US" sz="1200" u="none">
                          <a:solidFill>
                            <a:schemeClr val="tx1"/>
                          </a:solidFill>
                          <a:latin typeface="Aptos" panose="020B0004020202020204" pitchFamily="34" charset="0"/>
                        </a:rPr>
                        <a:t>topic</a:t>
                      </a: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Plugin</a:t>
                      </a:r>
                    </a:p>
                  </a:txBody>
                  <a:tcPr/>
                </a:tc>
                <a:tc>
                  <a:txBody>
                    <a:bodyPr/>
                    <a:lstStyle/>
                    <a:p>
                      <a:pPr algn="r"/>
                      <a:r>
                        <a:rPr lang="en-US" sz="1200">
                          <a:solidFill>
                            <a:schemeClr val="tx1"/>
                          </a:solidFill>
                          <a:latin typeface="Aptos" panose="020B0004020202020204" pitchFamily="34" charset="0"/>
                        </a:rPr>
                        <a:t>1,500</a:t>
                      </a:r>
                    </a:p>
                  </a:txBody>
                  <a:tcPr/>
                </a:tc>
                <a:tc>
                  <a:txBody>
                    <a:bodyPr/>
                    <a:lstStyle/>
                    <a:p>
                      <a:pPr algn="r"/>
                      <a:r>
                        <a:rPr lang="en-US" sz="1200">
                          <a:solidFill>
                            <a:schemeClr val="tx1"/>
                          </a:solidFill>
                          <a:latin typeface="Aptos" panose="020B0004020202020204" pitchFamily="34" charset="0"/>
                        </a:rPr>
                        <a:t>300</a:t>
                      </a:r>
                    </a:p>
                  </a:txBody>
                  <a:tcPr/>
                </a:tc>
                <a:tc>
                  <a:txBody>
                    <a:bodyPr/>
                    <a:lstStyle/>
                    <a:p>
                      <a:r>
                        <a:rPr lang="en-US" sz="1200">
                          <a:solidFill>
                            <a:schemeClr val="tx1"/>
                          </a:solidFill>
                          <a:latin typeface="Aptos" panose="020B0004020202020204" pitchFamily="34" charset="0"/>
                        </a:rPr>
                        <a:t>Create a Teams meeting based on conversation inputs.</a:t>
                      </a:r>
                    </a:p>
                  </a:txBody>
                  <a:tcPr/>
                </a:tc>
                <a:extLst>
                  <a:ext uri="{0D108BD9-81ED-4DB2-BD59-A6C34878D82A}">
                    <a16:rowId xmlns:a16="http://schemas.microsoft.com/office/drawing/2014/main" val="1252295029"/>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Bot Framework Skill</a:t>
                      </a:r>
                    </a:p>
                  </a:txBody>
                  <a:tcPr>
                    <a:solidFill>
                      <a:srgbClr val="F8E180"/>
                    </a:solidFill>
                  </a:tcPr>
                </a:tc>
                <a:tc>
                  <a:txBody>
                    <a:bodyPr/>
                    <a:lstStyle/>
                    <a:p>
                      <a:r>
                        <a:rPr lang="en-US" sz="1200">
                          <a:solidFill>
                            <a:schemeClr val="tx1"/>
                          </a:solidFill>
                          <a:latin typeface="Aptos" panose="020B0004020202020204" pitchFamily="34" charset="0"/>
                        </a:rPr>
                        <a:t>Travel topic</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Skills</a:t>
                      </a:r>
                    </a:p>
                  </a:txBody>
                  <a:tcPr/>
                </a:tc>
                <a:tc>
                  <a:txBody>
                    <a:bodyPr/>
                    <a:lstStyle/>
                    <a:p>
                      <a:pPr algn="r"/>
                      <a:r>
                        <a:rPr lang="en-US" sz="1200">
                          <a:solidFill>
                            <a:schemeClr val="tx1"/>
                          </a:solidFill>
                          <a:latin typeface="Aptos" panose="020B0004020202020204" pitchFamily="34" charset="0"/>
                        </a:rPr>
                        <a:t>2,000</a:t>
                      </a:r>
                    </a:p>
                  </a:txBody>
                  <a:tcPr/>
                </a:tc>
                <a:tc>
                  <a:txBody>
                    <a:bodyPr/>
                    <a:lstStyle/>
                    <a:p>
                      <a:pPr algn="r"/>
                      <a:r>
                        <a:rPr lang="en-US" sz="1200">
                          <a:solidFill>
                            <a:schemeClr val="tx1"/>
                          </a:solidFill>
                          <a:latin typeface="Aptos" panose="020B0004020202020204" pitchFamily="34" charset="0"/>
                        </a:rPr>
                        <a:t>400</a:t>
                      </a:r>
                    </a:p>
                  </a:txBody>
                  <a:tcPr/>
                </a:tc>
                <a:tc>
                  <a:txBody>
                    <a:bodyPr/>
                    <a:lstStyle/>
                    <a:p>
                      <a:r>
                        <a:rPr lang="en-US" sz="1200">
                          <a:solidFill>
                            <a:schemeClr val="tx1"/>
                          </a:solidFill>
                          <a:latin typeface="Aptos" panose="020B0004020202020204" pitchFamily="34" charset="0"/>
                        </a:rPr>
                        <a:t>Leveraging existing Bot Framework Skill to book travels.</a:t>
                      </a:r>
                    </a:p>
                  </a:txBody>
                  <a:tcPr/>
                </a:tc>
                <a:extLst>
                  <a:ext uri="{0D108BD9-81ED-4DB2-BD59-A6C34878D82A}">
                    <a16:rowId xmlns:a16="http://schemas.microsoft.com/office/drawing/2014/main" val="2699214629"/>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SAP</a:t>
                      </a:r>
                    </a:p>
                  </a:txBody>
                  <a:tcPr>
                    <a:solidFill>
                      <a:srgbClr val="F8E180"/>
                    </a:solidFill>
                  </a:tcPr>
                </a:tc>
                <a:tc>
                  <a:txBody>
                    <a:bodyPr/>
                    <a:lstStyle/>
                    <a:p>
                      <a:r>
                        <a:rPr lang="en-US" sz="1200">
                          <a:solidFill>
                            <a:schemeClr val="tx1"/>
                          </a:solidFill>
                          <a:latin typeface="Aptos" panose="020B0004020202020204" pitchFamily="34" charset="0"/>
                        </a:rPr>
                        <a:t>Every 24h</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Agent flow</a:t>
                      </a:r>
                    </a:p>
                  </a:txBody>
                  <a:tcPr/>
                </a:tc>
                <a:tc>
                  <a:txBody>
                    <a:bodyPr/>
                    <a:lstStyle/>
                    <a:p>
                      <a:pPr algn="r"/>
                      <a:r>
                        <a:rPr lang="en-US" sz="1200">
                          <a:solidFill>
                            <a:schemeClr val="tx1"/>
                          </a:solidFill>
                          <a:latin typeface="Aptos" panose="020B0004020202020204" pitchFamily="34" charset="0"/>
                        </a:rPr>
                        <a:t>20,000</a:t>
                      </a:r>
                    </a:p>
                  </a:txBody>
                  <a:tcPr/>
                </a:tc>
                <a:tc>
                  <a:txBody>
                    <a:bodyPr/>
                    <a:lstStyle/>
                    <a:p>
                      <a:pPr algn="r"/>
                      <a:r>
                        <a:rPr lang="en-US" sz="1200">
                          <a:solidFill>
                            <a:schemeClr val="tx1"/>
                          </a:solidFill>
                          <a:latin typeface="Aptos" panose="020B0004020202020204" pitchFamily="34" charset="0"/>
                        </a:rPr>
                        <a:t>-</a:t>
                      </a:r>
                    </a:p>
                  </a:txBody>
                  <a:tcPr/>
                </a:tc>
                <a:tc>
                  <a:txBody>
                    <a:bodyPr/>
                    <a:lstStyle/>
                    <a:p>
                      <a:r>
                        <a:rPr lang="en-US" sz="1200">
                          <a:solidFill>
                            <a:schemeClr val="tx1"/>
                          </a:solidFill>
                          <a:latin typeface="Aptos" panose="020B0004020202020204" pitchFamily="34" charset="0"/>
                        </a:rPr>
                        <a:t>Daily batch synchronization of the product catalogue from SAP to Dataverse.</a:t>
                      </a:r>
                    </a:p>
                  </a:txBody>
                  <a:tcPr/>
                </a:tc>
                <a:extLst>
                  <a:ext uri="{0D108BD9-81ED-4DB2-BD59-A6C34878D82A}">
                    <a16:rowId xmlns:a16="http://schemas.microsoft.com/office/drawing/2014/main" val="1004606838"/>
                  </a:ext>
                </a:extLst>
              </a:tr>
            </a:tbl>
          </a:graphicData>
        </a:graphic>
      </p:graphicFrame>
    </p:spTree>
    <p:extLst>
      <p:ext uri="{BB962C8B-B14F-4D97-AF65-F5344CB8AC3E}">
        <p14:creationId xmlns:p14="http://schemas.microsoft.com/office/powerpoint/2010/main" val="3338834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EBE394-3ADD-33E7-C540-EB5A0E5CFC25}"/>
              </a:ext>
            </a:extLst>
          </p:cNvPr>
          <p:cNvSpPr>
            <a:spLocks noGrp="1"/>
          </p:cNvSpPr>
          <p:nvPr>
            <p:ph type="body" sz="quarter" idx="11"/>
          </p:nvPr>
        </p:nvSpPr>
        <p:spPr/>
        <p:txBody>
          <a:bodyPr/>
          <a:lstStyle/>
          <a:p>
            <a:r>
              <a:rPr lang="en-US"/>
              <a:t>Share your Conversation Start logic</a:t>
            </a:r>
          </a:p>
        </p:txBody>
      </p:sp>
      <p:sp>
        <p:nvSpPr>
          <p:cNvPr id="5" name="Text Placeholder 4">
            <a:extLst>
              <a:ext uri="{FF2B5EF4-FFF2-40B4-BE49-F238E27FC236}">
                <a16:creationId xmlns:a16="http://schemas.microsoft.com/office/drawing/2014/main" id="{E50FE186-D241-CB63-4754-32E8D180DFBB}"/>
              </a:ext>
            </a:extLst>
          </p:cNvPr>
          <p:cNvSpPr>
            <a:spLocks noGrp="1"/>
          </p:cNvSpPr>
          <p:nvPr>
            <p:ph type="body" sz="quarter" idx="12"/>
          </p:nvPr>
        </p:nvSpPr>
        <p:spPr/>
        <p:txBody>
          <a:bodyPr/>
          <a:lstStyle/>
          <a:p>
            <a:r>
              <a:rPr lang="en-US"/>
              <a:t>Understanding what the agent does when initially triggered</a:t>
            </a:r>
          </a:p>
        </p:txBody>
      </p:sp>
      <p:sp>
        <p:nvSpPr>
          <p:cNvPr id="6" name="Text Placeholder 5">
            <a:extLst>
              <a:ext uri="{FF2B5EF4-FFF2-40B4-BE49-F238E27FC236}">
                <a16:creationId xmlns:a16="http://schemas.microsoft.com/office/drawing/2014/main" id="{C764EEDC-CCC2-C6D0-0ADF-576330443CAD}"/>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6A8B5629-F06E-4C10-BAA4-87E1D862F033}"/>
              </a:ext>
            </a:extLst>
          </p:cNvPr>
          <p:cNvSpPr>
            <a:spLocks noGrp="1"/>
          </p:cNvSpPr>
          <p:nvPr>
            <p:ph type="body" sz="quarter" idx="15"/>
          </p:nvPr>
        </p:nvSpPr>
        <p:spPr>
          <a:xfrm>
            <a:off x="8968232" y="0"/>
            <a:ext cx="3223744" cy="36134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Agents may face performance issues when the Conversation Start logic is </a:t>
            </a:r>
            <a:r>
              <a:rPr lang="en-US" sz="1200">
                <a:latin typeface="Aptos" panose="020B0004020202020204" pitchFamily="34" charset="0"/>
              </a:rPr>
              <a:t>complex or when the start logic connects and loads data from external systems.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It’s a best practice to make sure the first message sent to the user is delivered as fast as possible for a great conversational experience.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Conversation Start can be used to initialize variable and do lazy load after greeting the user.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This trigger is NOT executed when the agent is published on Teams. You need to use the Greeting topic if you need to execute logic at beginning of the conversation.</a:t>
            </a:r>
          </a:p>
        </p:txBody>
      </p:sp>
      <p:grpSp>
        <p:nvGrpSpPr>
          <p:cNvPr id="12" name="Group 11">
            <a:extLst>
              <a:ext uri="{FF2B5EF4-FFF2-40B4-BE49-F238E27FC236}">
                <a16:creationId xmlns:a16="http://schemas.microsoft.com/office/drawing/2014/main" id="{9F797869-1AA6-F90C-DE9A-DAE7A550B45F}"/>
              </a:ext>
            </a:extLst>
          </p:cNvPr>
          <p:cNvGrpSpPr/>
          <p:nvPr/>
        </p:nvGrpSpPr>
        <p:grpSpPr>
          <a:xfrm>
            <a:off x="1208513" y="1876531"/>
            <a:ext cx="6470979" cy="4532731"/>
            <a:chOff x="1208513" y="1876531"/>
            <a:chExt cx="6470979" cy="4532731"/>
          </a:xfrm>
        </p:grpSpPr>
        <p:sp>
          <p:nvSpPr>
            <p:cNvPr id="2" name="Rectangle: Folded Corner 1">
              <a:extLst>
                <a:ext uri="{FF2B5EF4-FFF2-40B4-BE49-F238E27FC236}">
                  <a16:creationId xmlns:a16="http://schemas.microsoft.com/office/drawing/2014/main" id="{C1A133FA-E2B9-EE79-B9FF-7FFDA4619348}"/>
                </a:ext>
              </a:extLst>
            </p:cNvPr>
            <p:cNvSpPr/>
            <p:nvPr/>
          </p:nvSpPr>
          <p:spPr bwMode="auto">
            <a:xfrm rot="60000">
              <a:off x="1208513" y="1876531"/>
              <a:ext cx="6470979"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grpSp>
          <p:nvGrpSpPr>
            <p:cNvPr id="11" name="Group 10">
              <a:extLst>
                <a:ext uri="{FF2B5EF4-FFF2-40B4-BE49-F238E27FC236}">
                  <a16:creationId xmlns:a16="http://schemas.microsoft.com/office/drawing/2014/main" id="{42B8E717-5EBC-81BF-6093-EBAD7E9FD733}"/>
                </a:ext>
              </a:extLst>
            </p:cNvPr>
            <p:cNvGrpSpPr/>
            <p:nvPr/>
          </p:nvGrpSpPr>
          <p:grpSpPr>
            <a:xfrm rot="60000">
              <a:off x="1834117" y="2440473"/>
              <a:ext cx="4876757" cy="3741533"/>
              <a:chOff x="1834117" y="2440473"/>
              <a:chExt cx="4876757" cy="3741533"/>
            </a:xfrm>
          </p:grpSpPr>
          <p:pic>
            <p:nvPicPr>
              <p:cNvPr id="8" name="Picture 7">
                <a:extLst>
                  <a:ext uri="{FF2B5EF4-FFF2-40B4-BE49-F238E27FC236}">
                    <a16:creationId xmlns:a16="http://schemas.microsoft.com/office/drawing/2014/main" id="{A3295A29-34AE-ECFD-D768-ABD08A1734D9}"/>
                  </a:ext>
                </a:extLst>
              </p:cNvPr>
              <p:cNvPicPr>
                <a:picLocks noChangeAspect="1"/>
              </p:cNvPicPr>
              <p:nvPr/>
            </p:nvPicPr>
            <p:blipFill>
              <a:blip r:embed="rId2"/>
              <a:stretch>
                <a:fillRect/>
              </a:stretch>
            </p:blipFill>
            <p:spPr>
              <a:xfrm>
                <a:off x="1834117" y="2440473"/>
                <a:ext cx="2568340" cy="3741533"/>
              </a:xfrm>
              <a:prstGeom prst="rect">
                <a:avLst/>
              </a:prstGeom>
            </p:spPr>
          </p:pic>
          <p:pic>
            <p:nvPicPr>
              <p:cNvPr id="10" name="Picture 9">
                <a:extLst>
                  <a:ext uri="{FF2B5EF4-FFF2-40B4-BE49-F238E27FC236}">
                    <a16:creationId xmlns:a16="http://schemas.microsoft.com/office/drawing/2014/main" id="{67EC0FD3-25B8-3975-9B28-1E33E96178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47442" y="2440473"/>
                <a:ext cx="2163432" cy="3741533"/>
              </a:xfrm>
              <a:prstGeom prst="rect">
                <a:avLst/>
              </a:prstGeom>
            </p:spPr>
          </p:pic>
        </p:grpSp>
      </p:grpSp>
    </p:spTree>
    <p:extLst>
      <p:ext uri="{BB962C8B-B14F-4D97-AF65-F5344CB8AC3E}">
        <p14:creationId xmlns:p14="http://schemas.microsoft.com/office/powerpoint/2010/main" val="569166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492443"/>
          </a:xfrm>
        </p:spPr>
        <p:txBody>
          <a:bodyPr/>
          <a:lstStyle/>
          <a:p>
            <a:r>
              <a:rPr lang="en-US"/>
              <a:t>Agent flow and HTTP/Connectors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the 1,400+ connectors to extend your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991040"/>
          </a:xfrm>
        </p:spPr>
        <p:txBody>
          <a:bodyPr vert="horz" wrap="square" lIns="90000" tIns="90000" rIns="90000" bIns="90000" rtlCol="0" anchor="t">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Agent flow offers great integration capabilities, with more 1,000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a:cs typeface="Segoe UI"/>
              </a:rPr>
              <a:t>For a good end-user experience, cloud flows triggered from Copilot Studio must execute quickly so that the user doesn’t have to wait too long for the agent to answer.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Cloud flows triggered from Copilot Studio have a maximum of 100 seconds to return to Copilot Studio before they time out.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a:cs typeface="Segoe UI"/>
              </a:rPr>
              <a:t>You can make HTTP requests or use connectors directly from Copilot Studio, to avoid invoking cloud flows and optimize performance.</a:t>
            </a:r>
            <a:endParaRPr lang="en-US" sz="1200" b="0" i="0" u="none" strike="noStrike" kern="1200" cap="none" spc="0" normalizeH="0" baseline="0" noProof="0">
              <a:ln>
                <a:noFill/>
              </a:ln>
              <a:effectLst/>
              <a:uLnTx/>
              <a:uFillTx/>
              <a:latin typeface="Aptos"/>
              <a:cs typeface="Segoe UI"/>
            </a:endParaRPr>
          </a:p>
          <a:p>
            <a:pPr marL="285750" indent="-200025" defTabSz="914367">
              <a:spcBef>
                <a:spcPts val="300"/>
              </a:spcBef>
              <a:spcAft>
                <a:spcPts val="0"/>
              </a:spcAft>
              <a:buSzTx/>
              <a:buFont typeface="Arial" panose="020B0604020202020204" pitchFamily="34" charset="0"/>
              <a:buChar char="•"/>
              <a:defRPr/>
            </a:pPr>
            <a:r>
              <a:rPr lang="en-US" sz="1200">
                <a:latin typeface="Aptos"/>
                <a:cs typeface="Segoe UI"/>
              </a:rPr>
              <a:t>You can speed up agent flow execution with express mode</a:t>
            </a:r>
            <a:endParaRPr lang="en-US" sz="1200">
              <a:latin typeface="Aptos" panose="020B0004020202020204" pitchFamily="34" charset="0"/>
            </a:endParaRPr>
          </a:p>
          <a:p>
            <a:pPr marL="85725" defTabSz="914367">
              <a:spcBef>
                <a:spcPts val="300"/>
              </a:spcBef>
              <a:spcAft>
                <a:spcPts val="0"/>
              </a:spcAft>
              <a:buSzTx/>
              <a:defRPr/>
            </a:pPr>
            <a:endParaRPr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a:cs typeface="Segoe UI"/>
                <a:hlinkClick r:id="rId3">
                  <a:extLst>
                    <a:ext uri="{A12FA001-AC4F-418D-AE19-62706E023703}">
                      <ahyp:hlinkClr xmlns:ahyp="http://schemas.microsoft.com/office/drawing/2018/hyperlinkcolor" val="tx"/>
                    </a:ext>
                  </a:extLst>
                </a:hlinkClick>
              </a:rPr>
              <a:t>Call a flow as an action</a:t>
            </a:r>
            <a:endParaRPr lang="en-US" sz="1200">
              <a:latin typeface="Aptos"/>
              <a:cs typeface="Segoe UI"/>
            </a:endParaRPr>
          </a:p>
          <a:p>
            <a:pPr marL="285750" indent="-200025" defTabSz="914367">
              <a:spcBef>
                <a:spcPts val="300"/>
              </a:spcBef>
              <a:spcAft>
                <a:spcPts val="0"/>
              </a:spcAft>
              <a:buSzTx/>
              <a:buFont typeface="Arial" panose="020B0604020202020204" pitchFamily="34" charset="0"/>
              <a:buChar char="•"/>
              <a:defRPr/>
            </a:pPr>
            <a:r>
              <a:rPr lang="en-US" sz="1200">
                <a:latin typeface="Aptos"/>
                <a:cs typeface="Segoe UI"/>
                <a:hlinkClick r:id="rId4">
                  <a:extLst>
                    <a:ext uri="{A12FA001-AC4F-418D-AE19-62706E023703}">
                      <ahyp:hlinkClr xmlns:ahyp="http://schemas.microsoft.com/office/drawing/2018/hyperlinkcolor" val="tx"/>
                    </a:ext>
                  </a:extLst>
                </a:hlinkClick>
              </a:rPr>
              <a:t>Perform HTTP requests</a:t>
            </a:r>
            <a:endParaRPr lang="en-US" sz="1200">
              <a:latin typeface="Aptos"/>
              <a:cs typeface="Segoe UI"/>
              <a:hlinkClick r:id="rId5">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a:latin typeface="Aptos"/>
                <a:cs typeface="Segoe UI"/>
                <a:hlinkClick r:id="rId6">
                  <a:extLst>
                    <a:ext uri="{A12FA001-AC4F-418D-AE19-62706E023703}">
                      <ahyp:hlinkClr xmlns:ahyp="http://schemas.microsoft.com/office/drawing/2018/hyperlinkcolor" val="tx"/>
                    </a:ext>
                  </a:extLst>
                </a:hlinkClick>
              </a:rPr>
              <a:t>Speed up agent flows with express mode</a:t>
            </a:r>
          </a:p>
          <a:p>
            <a:pPr marL="285750" indent="-200025" defTabSz="914367">
              <a:spcBef>
                <a:spcPts val="300"/>
              </a:spcBef>
              <a:spcAft>
                <a:spcPts val="0"/>
              </a:spcAft>
              <a:buSzTx/>
              <a:buFont typeface="Arial" panose="020B0604020202020204" pitchFamily="34" charset="0"/>
              <a:buChar char="•"/>
              <a:defRPr/>
            </a:pPr>
            <a:r>
              <a:rPr lang="en-US" sz="1200">
                <a:latin typeface="Aptos"/>
                <a:cs typeface="Segoe UI"/>
                <a:hlinkClick r:id="rId5">
                  <a:extLst>
                    <a:ext uri="{A12FA001-AC4F-418D-AE19-62706E023703}">
                      <ahyp:hlinkClr xmlns:ahyp="http://schemas.microsoft.com/office/drawing/2018/hyperlinkcolor" val="tx"/>
                    </a:ext>
                  </a:extLst>
                </a:hlinkClick>
              </a:rPr>
              <a:t>Power Automate Standards by MVP Matthew Devaney</a:t>
            </a:r>
            <a:r>
              <a:rPr lang="en-US" sz="1200">
                <a:latin typeface="Aptos"/>
                <a:cs typeface="Segoe UI"/>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8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256487433"/>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are you optimizing your agent flows and HTTP/Connector requests to make sure they run as fast as possible?</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call cloud flows that don’t have any connector as part of their actions? </a:t>
                      </a:r>
                      <a:br>
                        <a:rPr kumimoji="0" lang="en-US" sz="1600" b="0" u="none" strike="noStrike" kern="1200" cap="none" spc="0" normalizeH="0" baseline="0" noProof="0">
                          <a:ln>
                            <a:noFill/>
                          </a:ln>
                          <a:solidFill>
                            <a:schemeClr val="tx1"/>
                          </a:solidFill>
                          <a:effectLst/>
                          <a:uLnTx/>
                          <a:uFillTx/>
                        </a:rPr>
                      </a:br>
                      <a:r>
                        <a:rPr kumimoji="0" lang="en-US" sz="1600" b="0" u="none" strike="noStrike" kern="1200" cap="none" spc="0" normalizeH="0" baseline="0" noProof="0">
                          <a:ln>
                            <a:noFill/>
                          </a:ln>
                          <a:solidFill>
                            <a:schemeClr val="tx1"/>
                          </a:solidFill>
                          <a:effectLst/>
                          <a:uLnTx/>
                          <a:uFillTx/>
                        </a:rPr>
                        <a:t>If yes, why?</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you handle cloud timeouts and limits (e.g., throttling)?</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When connecting to the target system, the query filters the results and only returns the columns that will be used.</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Parallel branch in cloud flows to return a result before 100s.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Each connector limit is assessed. </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Power Platform requests are accounted for.</a:t>
            </a:r>
          </a:p>
        </p:txBody>
      </p:sp>
    </p:spTree>
    <p:extLst>
      <p:ext uri="{BB962C8B-B14F-4D97-AF65-F5344CB8AC3E}">
        <p14:creationId xmlns:p14="http://schemas.microsoft.com/office/powerpoint/2010/main" val="4004410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#1</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agent before the 100</a:t>
            </a:r>
            <a:r>
              <a:rPr lang="en-US" baseline="30000"/>
              <a:t>th</a:t>
            </a:r>
            <a:r>
              <a:rPr lang="en-US"/>
              <a:t> second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516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By adding a parallel branch that returns a result to Copilot Studio within 100s, you can more gracefully handle the timeout on the agent</a:t>
            </a:r>
            <a:r>
              <a:rPr lang="en-US" sz="1200">
                <a:latin typeface="Aptos" panose="020B0004020202020204" pitchFamily="34" charset="0"/>
              </a:rPr>
              <a:t> side.</a:t>
            </a:r>
            <a:endParaRPr kumimoji="0" lang="en-US" sz="12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err="1">
                <a:latin typeface="Aptos" panose="020B0004020202020204" pitchFamily="34" charset="0"/>
                <a:hlinkClick r:id="rId3">
                  <a:extLst>
                    <a:ext uri="{A12FA001-AC4F-418D-AE19-62706E023703}">
                      <ahyp:hlinkClr xmlns:ahyp="http://schemas.microsoft.com/office/drawing/2018/hyperlinkcolor" val="tx"/>
                    </a:ext>
                  </a:extLst>
                </a:hlinkClick>
              </a:rPr>
              <a:t>FlowActionTimedOut</a:t>
            </a: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 error code</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MVP Matt Jimison's example of handling cloud flow timeouts in Copilot Studio</a:t>
            </a:r>
            <a:endParaRPr lang="en-US" sz="1200">
              <a:latin typeface="Aptos" panose="020B0004020202020204" pitchFamily="34" charset="0"/>
            </a:endParaRPr>
          </a:p>
        </p:txBody>
      </p:sp>
      <p:pic>
        <p:nvPicPr>
          <p:cNvPr id="4" name="Picture 3">
            <a:extLst>
              <a:ext uri="{FF2B5EF4-FFF2-40B4-BE49-F238E27FC236}">
                <a16:creationId xmlns:a16="http://schemas.microsoft.com/office/drawing/2014/main" id="{4CD0B131-508B-E9D4-5C61-7F046D1D7A83}"/>
              </a:ext>
            </a:extLst>
          </p:cNvPr>
          <p:cNvPicPr>
            <a:picLocks noChangeAspect="1"/>
          </p:cNvPicPr>
          <p:nvPr/>
        </p:nvPicPr>
        <p:blipFill>
          <a:blip r:embed="rId5"/>
          <a:stretch>
            <a:fillRect/>
          </a:stretch>
        </p:blipFill>
        <p:spPr>
          <a:xfrm>
            <a:off x="216775" y="1857018"/>
            <a:ext cx="8538949" cy="5000982"/>
          </a:xfrm>
          <a:prstGeom prst="rect">
            <a:avLst/>
          </a:prstGeom>
        </p:spPr>
      </p:pic>
    </p:spTree>
    <p:extLst>
      <p:ext uri="{BB962C8B-B14F-4D97-AF65-F5344CB8AC3E}">
        <p14:creationId xmlns:p14="http://schemas.microsoft.com/office/powerpoint/2010/main" val="4217083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1"/>
                </a:solidFill>
              </a:rPr>
              <a:t>Getting started</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94940"/>
          </a:xfrm>
        </p:spPr>
        <p:txBody>
          <a:bodyPr/>
          <a:lstStyle/>
          <a:p>
            <a:r>
              <a:rPr lang="en-US"/>
              <a:t>Choosing the right platform</a:t>
            </a:r>
          </a:p>
          <a:p>
            <a:r>
              <a:rPr lang="en-US"/>
              <a:t>Types of agents</a:t>
            </a:r>
          </a:p>
          <a:p>
            <a:r>
              <a:rPr lang="en-US"/>
              <a:t>Project objectives</a:t>
            </a:r>
          </a:p>
          <a:p>
            <a:r>
              <a:rPr lang="en-US"/>
              <a:t>KPIs</a:t>
            </a:r>
          </a:p>
          <a:p>
            <a:r>
              <a:rPr lang="en-US"/>
              <a:t>Assumptions &amp; concerns</a:t>
            </a:r>
          </a:p>
          <a:p>
            <a:endParaRPr lang="en-US"/>
          </a:p>
          <a:p>
            <a:endParaRPr lang="en-US"/>
          </a:p>
        </p:txBody>
      </p:sp>
    </p:spTree>
    <p:extLst>
      <p:ext uri="{BB962C8B-B14F-4D97-AF65-F5344CB8AC3E}">
        <p14:creationId xmlns:p14="http://schemas.microsoft.com/office/powerpoint/2010/main" val="3937563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#2</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agent and let long-running logic continue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374073"/>
            <a:ext cx="3224212" cy="4821489"/>
          </a:xfrm>
        </p:spPr>
        <p:txBody>
          <a:bodyPr vert="horz" wrap="square" lIns="90000" tIns="90000" rIns="90000" bIns="90000" rtlCol="0" anchor="t">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Cloud flows can continue to run after outputs are returned to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Place long running logic after the “Return value(s) to </a:t>
            </a:r>
            <a:r>
              <a:rPr lang="en-US" sz="1200">
                <a:latin typeface="Aptos" panose="020B0004020202020204" pitchFamily="34" charset="0"/>
              </a:rPr>
              <a:t>the agent</a:t>
            </a:r>
            <a:r>
              <a:rPr kumimoji="0" lang="en-US" sz="1200" b="0" i="0" u="none" strike="noStrike" kern="1200" cap="none" spc="0" normalizeH="0" baseline="0" noProof="0">
                <a:ln>
                  <a:noFill/>
                </a:ln>
                <a:effectLst/>
                <a:uLnTx/>
                <a:uFillTx/>
                <a:latin typeface="Aptos" panose="020B0004020202020204" pitchFamily="34" charset="0"/>
              </a:rPr>
              <a:t>” step.</a:t>
            </a:r>
          </a:p>
          <a:p>
            <a:pPr marL="285750" indent="-200025" defTabSz="914367">
              <a:spcBef>
                <a:spcPts val="300"/>
              </a:spcBef>
              <a:spcAft>
                <a:spcPts val="0"/>
              </a:spcAft>
              <a:buSzTx/>
              <a:buFont typeface="Arial" panose="020B0604020202020204" pitchFamily="34" charset="0"/>
              <a:buChar char="•"/>
              <a:defRPr/>
            </a:pPr>
            <a:r>
              <a:rPr lang="en-US" sz="1200">
                <a:latin typeface="Aptos"/>
                <a:cs typeface="Segoe UI"/>
              </a:rPr>
              <a:t>To return control to the agent after the long running logic, use the "Execute Agent" action (Microsoft Copilot Studio connector). Make sure the agent instructions are updated to handle flow invocation.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a:cs typeface="Segoe UI"/>
              </a:rPr>
              <a:t>When deploying to Microsoft Teams, the ‘send proactive message’ feature could be used to have the bot send the message to the user, once it is ready on the Agent flow side.</a:t>
            </a:r>
            <a:endParaRPr lang="en-US" sz="1200" b="0" i="0" u="none" strike="noStrike" kern="1200" cap="none" spc="0" normalizeH="0" baseline="0" noProof="0">
              <a:ln>
                <a:noFill/>
              </a:ln>
              <a:effectLst/>
              <a:uLnTx/>
              <a:uFillTx/>
              <a:latin typeface="Aptos"/>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err="1">
                <a:latin typeface="Aptos"/>
                <a:cs typeface="Segoe UI"/>
                <a:hlinkClick r:id="rId3">
                  <a:extLst>
                    <a:ext uri="{A12FA001-AC4F-418D-AE19-62706E023703}">
                      <ahyp:hlinkClr xmlns:ahyp="http://schemas.microsoft.com/office/drawing/2018/hyperlinkcolor" val="tx"/>
                    </a:ext>
                  </a:extLst>
                </a:hlinkClick>
              </a:rPr>
              <a:t>FlowActionTimedOut</a:t>
            </a:r>
            <a:r>
              <a:rPr lang="en-US" sz="1200">
                <a:latin typeface="Aptos"/>
                <a:cs typeface="Segoe UI"/>
                <a:hlinkClick r:id="rId3">
                  <a:extLst>
                    <a:ext uri="{A12FA001-AC4F-418D-AE19-62706E023703}">
                      <ahyp:hlinkClr xmlns:ahyp="http://schemas.microsoft.com/office/drawing/2018/hyperlinkcolor" val="tx"/>
                    </a:ext>
                  </a:extLst>
                </a:hlinkClick>
              </a:rPr>
              <a:t> error code</a:t>
            </a:r>
            <a:endParaRPr lang="en-US" sz="1200">
              <a:latin typeface="Aptos"/>
              <a:cs typeface="Segoe UI"/>
            </a:endParaRPr>
          </a:p>
          <a:p>
            <a:pPr marL="285750" indent="-200025" defTabSz="914367">
              <a:spcBef>
                <a:spcPts val="300"/>
              </a:spcBef>
              <a:spcAft>
                <a:spcPts val="0"/>
              </a:spcAft>
              <a:buSzTx/>
              <a:buFont typeface="Arial" panose="020B0604020202020204" pitchFamily="34" charset="0"/>
              <a:buChar char="•"/>
              <a:defRPr/>
            </a:pPr>
            <a:r>
              <a:rPr lang="en-US" sz="1200">
                <a:latin typeface="Aptos"/>
                <a:cs typeface="Segoe UI"/>
                <a:hlinkClick r:id="rId4">
                  <a:extLst>
                    <a:ext uri="{A12FA001-AC4F-418D-AE19-62706E023703}">
                      <ahyp:hlinkClr xmlns:ahyp="http://schemas.microsoft.com/office/drawing/2018/hyperlinkcolor" val="tx"/>
                    </a:ext>
                  </a:extLst>
                </a:hlinkClick>
              </a:rPr>
              <a:t>Execute Agent action</a:t>
            </a:r>
          </a:p>
          <a:p>
            <a:pPr marL="285750" indent="-200025" defTabSz="914367">
              <a:spcBef>
                <a:spcPts val="300"/>
              </a:spcBef>
              <a:spcAft>
                <a:spcPts val="0"/>
              </a:spcAft>
              <a:buSzTx/>
              <a:buFont typeface="Arial" panose="020B0604020202020204" pitchFamily="34" charset="0"/>
              <a:buChar char="•"/>
              <a:defRPr/>
            </a:pPr>
            <a:r>
              <a:rPr lang="en-US" sz="1200">
                <a:latin typeface="Aptos"/>
                <a:cs typeface="Segoe UI"/>
                <a:hlinkClick r:id="rId5">
                  <a:extLst>
                    <a:ext uri="{A12FA001-AC4F-418D-AE19-62706E023703}">
                      <ahyp:hlinkClr xmlns:ahyp="http://schemas.microsoft.com/office/drawing/2018/hyperlinkcolor" val="tx"/>
                    </a:ext>
                  </a:extLst>
                </a:hlinkClick>
              </a:rPr>
              <a:t>Notify bot users in Teams with proactive messages</a:t>
            </a:r>
            <a:endParaRPr lang="en-US" sz="1200">
              <a:latin typeface="Aptos"/>
              <a:cs typeface="Segoe UI"/>
            </a:endParaRPr>
          </a:p>
        </p:txBody>
      </p:sp>
      <p:pic>
        <p:nvPicPr>
          <p:cNvPr id="4" name="Picture 3">
            <a:extLst>
              <a:ext uri="{FF2B5EF4-FFF2-40B4-BE49-F238E27FC236}">
                <a16:creationId xmlns:a16="http://schemas.microsoft.com/office/drawing/2014/main" id="{8E2D96D1-945B-4B9D-730A-E04C7A73025D}"/>
              </a:ext>
            </a:extLst>
          </p:cNvPr>
          <p:cNvPicPr>
            <a:picLocks noChangeAspect="1"/>
          </p:cNvPicPr>
          <p:nvPr/>
        </p:nvPicPr>
        <p:blipFill>
          <a:blip r:embed="rId6"/>
          <a:stretch>
            <a:fillRect/>
          </a:stretch>
        </p:blipFill>
        <p:spPr>
          <a:xfrm>
            <a:off x="1176522" y="1345486"/>
            <a:ext cx="6747658" cy="5512514"/>
          </a:xfrm>
          <a:prstGeom prst="rect">
            <a:avLst/>
          </a:prstGeom>
        </p:spPr>
      </p:pic>
    </p:spTree>
    <p:extLst>
      <p:ext uri="{BB962C8B-B14F-4D97-AF65-F5344CB8AC3E}">
        <p14:creationId xmlns:p14="http://schemas.microsoft.com/office/powerpoint/2010/main" val="3403173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Custom connectors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Going beyond out-of-the box connectors to integrate your agents into custom systems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Power Automate offers great integration capabilities, with more 1,400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For a good end-user experience, custom connectors provide easy to use business functions without requiring web service knowledge from makers.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Custom connectors can be easily created based on existing </a:t>
            </a:r>
            <a:r>
              <a:rPr lang="en-US" sz="1200" err="1">
                <a:latin typeface="Aptos" panose="020B0004020202020204" pitchFamily="34" charset="0"/>
              </a:rPr>
              <a:t>OpenAPI</a:t>
            </a:r>
            <a:r>
              <a:rPr lang="en-US" sz="1200">
                <a:latin typeface="Aptos" panose="020B0004020202020204" pitchFamily="34" charset="0"/>
              </a:rPr>
              <a:t> files or directly from Azure Services or Postman Collections.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Custom connectors support actions as well as triggers (webhooks)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Custom connectors overview</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073421322"/>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are you connecting to custom systems where no connector exists?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call systems directly or through an integration layer (API Management)?</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expose your systems?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Custom connector for internal REST-based APIs that are isolated in a virtual network.</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Direct for atomic integrations. Through API Management for systems with format/credential translation (e.g., SOAP-based services)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REST based web service</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REST and SOAP</a:t>
            </a:r>
          </a:p>
        </p:txBody>
      </p:sp>
    </p:spTree>
    <p:extLst>
      <p:ext uri="{BB962C8B-B14F-4D97-AF65-F5344CB8AC3E}">
        <p14:creationId xmlns:p14="http://schemas.microsoft.com/office/powerpoint/2010/main" val="390313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F3C21-D5E0-95E7-229C-84A2FE69DE53}"/>
            </a:ext>
          </a:extLst>
        </p:cNvPr>
        <p:cNvGrpSpPr/>
        <p:nvPr/>
      </p:nvGrpSpPr>
      <p:grpSpPr>
        <a:xfrm>
          <a:off x="0" y="0"/>
          <a:ext cx="0" cy="0"/>
          <a:chOff x="0" y="0"/>
          <a:chExt cx="0" cy="0"/>
        </a:xfrm>
      </p:grpSpPr>
      <p:sp>
        <p:nvSpPr>
          <p:cNvPr id="3" name="Rectangle: Top Corners Rounded 4">
            <a:extLst>
              <a:ext uri="{FF2B5EF4-FFF2-40B4-BE49-F238E27FC236}">
                <a16:creationId xmlns:a16="http://schemas.microsoft.com/office/drawing/2014/main" id="{A8AFB6A5-0DD3-949B-CDB0-08382FB3FD20}"/>
              </a:ext>
              <a:ext uri="{C183D7F6-B498-43B3-948B-1728B52AA6E4}">
                <adec:decorative xmlns:adec="http://schemas.microsoft.com/office/drawing/2017/decorative" val="1"/>
              </a:ext>
            </a:extLst>
          </p:cNvPr>
          <p:cNvSpPr/>
          <p:nvPr/>
        </p:nvSpPr>
        <p:spPr bwMode="auto">
          <a:xfrm rot="16200000">
            <a:off x="6059405" y="402590"/>
            <a:ext cx="4553728" cy="7711463"/>
          </a:xfrm>
          <a:prstGeom prst="round2SameRect">
            <a:avLst>
              <a:gd name="adj1" fmla="val 4036"/>
              <a:gd name="adj2" fmla="val 0"/>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32" name="Freeform: Shape 2">
            <a:extLst>
              <a:ext uri="{FF2B5EF4-FFF2-40B4-BE49-F238E27FC236}">
                <a16:creationId xmlns:a16="http://schemas.microsoft.com/office/drawing/2014/main" id="{F29431C6-3556-E5BB-F2DF-A4D1D6D42D6D}"/>
              </a:ext>
              <a:ext uri="{C183D7F6-B498-43B3-948B-1728B52AA6E4}">
                <adec:decorative xmlns:adec="http://schemas.microsoft.com/office/drawing/2017/decorative" val="1"/>
              </a:ext>
            </a:extLst>
          </p:cNvPr>
          <p:cNvSpPr/>
          <p:nvPr/>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2"/>
          </a:solidFill>
          <a:ln w="6350">
            <a:no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sp>
        <p:nvSpPr>
          <p:cNvPr id="18" name="Title 4">
            <a:extLst>
              <a:ext uri="{FF2B5EF4-FFF2-40B4-BE49-F238E27FC236}">
                <a16:creationId xmlns:a16="http://schemas.microsoft.com/office/drawing/2014/main" id="{2AFD001B-7AB4-0986-0B0C-8A5F440E3A62}"/>
              </a:ext>
            </a:extLst>
          </p:cNvPr>
          <p:cNvSpPr>
            <a:spLocks noGrp="1"/>
          </p:cNvSpPr>
          <p:nvPr>
            <p:ph type="title"/>
          </p:nvPr>
        </p:nvSpPr>
        <p:spPr>
          <a:xfrm>
            <a:off x="1598906" y="382046"/>
            <a:ext cx="5583236" cy="553998"/>
          </a:xfrm>
        </p:spPr>
        <p:txBody>
          <a:bodyPr wrap="square">
            <a:spAutoFit/>
          </a:bodyPr>
          <a:lstStyle/>
          <a:p>
            <a:pPr lvl="0">
              <a:defRPr/>
            </a:pPr>
            <a:r>
              <a:rPr lang="en-US">
                <a:cs typeface="Segoe UI"/>
              </a:rPr>
              <a:t>Model Context Protocol</a:t>
            </a:r>
            <a:endParaRPr lang="en-US"/>
          </a:p>
        </p:txBody>
      </p:sp>
      <p:sp>
        <p:nvSpPr>
          <p:cNvPr id="2" name="TextBox 1">
            <a:extLst>
              <a:ext uri="{FF2B5EF4-FFF2-40B4-BE49-F238E27FC236}">
                <a16:creationId xmlns:a16="http://schemas.microsoft.com/office/drawing/2014/main" id="{567906EE-4733-24F8-6E0D-4AC6D4F4B029}"/>
              </a:ext>
            </a:extLst>
          </p:cNvPr>
          <p:cNvSpPr txBox="1"/>
          <p:nvPr/>
        </p:nvSpPr>
        <p:spPr>
          <a:xfrm>
            <a:off x="1598905" y="959425"/>
            <a:ext cx="7275587" cy="584775"/>
          </a:xfrm>
          <a:prstGeom prst="rect">
            <a:avLst/>
          </a:prstGeom>
          <a:noFill/>
        </p:spPr>
        <p:txBody>
          <a:bodyPr wrap="square" lIns="0" tIns="45720" rIns="0" bIns="45720" anchor="t">
            <a:spAutoFit/>
          </a:bodyPr>
          <a:lstStyle>
            <a:defPPr>
              <a:defRPr lang="en-US"/>
            </a:defPPr>
            <a:lvl1pPr lvl="0" defTabSz="914400">
              <a:defRPr sz="1600">
                <a:solidFill>
                  <a:srgbClr val="0090A8"/>
                </a:solidFill>
                <a:latin typeface="Segoe UI Semibold"/>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90A8"/>
                </a:solidFill>
                <a:effectLst/>
                <a:uLnTx/>
                <a:uFillTx/>
                <a:latin typeface="Segoe UI Semibold"/>
                <a:ea typeface="+mn-ea"/>
                <a:cs typeface="Segoe UI" pitchFamily="34" charset="0"/>
              </a:rPr>
              <a:t>A </a:t>
            </a:r>
            <a:r>
              <a:rPr kumimoji="0" lang="en-US" sz="1600" b="1" i="0" u="none" strike="noStrike" kern="1200" cap="none" spc="0" normalizeH="0" baseline="0" noProof="0">
                <a:ln>
                  <a:noFill/>
                </a:ln>
                <a:solidFill>
                  <a:srgbClr val="0090A8"/>
                </a:solidFill>
                <a:effectLst/>
                <a:uLnTx/>
                <a:uFillTx/>
                <a:latin typeface="Segoe UI Semibold"/>
                <a:ea typeface="+mn-ea"/>
                <a:cs typeface="Segoe UI" pitchFamily="34" charset="0"/>
              </a:rPr>
              <a:t>universal interface </a:t>
            </a:r>
            <a:r>
              <a:rPr kumimoji="0" lang="en-US" sz="1600" b="0" i="0" u="none" strike="noStrike" kern="1200" cap="none" spc="0" normalizeH="0" baseline="0" noProof="0">
                <a:ln>
                  <a:noFill/>
                </a:ln>
                <a:solidFill>
                  <a:srgbClr val="0090A8"/>
                </a:solidFill>
                <a:effectLst/>
                <a:uLnTx/>
                <a:uFillTx/>
                <a:latin typeface="Segoe UI Semibold"/>
                <a:ea typeface="+mn-ea"/>
                <a:cs typeface="Segoe UI" pitchFamily="34" charset="0"/>
              </a:rPr>
              <a:t>that allows AI models to interact with external tools, data sources, and user environments in a consistent and scalable way </a:t>
            </a:r>
          </a:p>
        </p:txBody>
      </p:sp>
      <p:sp>
        <p:nvSpPr>
          <p:cNvPr id="9" name="Rectangle: Top Corners Rounded 21">
            <a:extLst>
              <a:ext uri="{FF2B5EF4-FFF2-40B4-BE49-F238E27FC236}">
                <a16:creationId xmlns:a16="http://schemas.microsoft.com/office/drawing/2014/main" id="{D1EDE2F8-97CC-6A6D-2CC8-7F103A7CBC4D}"/>
              </a:ext>
              <a:ext uri="{C183D7F6-B498-43B3-948B-1728B52AA6E4}">
                <adec:decorative xmlns:adec="http://schemas.microsoft.com/office/drawing/2017/decorative" val="1"/>
              </a:ext>
            </a:extLst>
          </p:cNvPr>
          <p:cNvSpPr/>
          <p:nvPr/>
        </p:nvSpPr>
        <p:spPr bwMode="auto">
          <a:xfrm flipV="1">
            <a:off x="9985255" y="-2"/>
            <a:ext cx="1712069" cy="616227"/>
          </a:xfrm>
          <a:prstGeom prst="round2SameRect">
            <a:avLst/>
          </a:prstGeom>
          <a:solidFill>
            <a:schemeClr val="tx1">
              <a:alpha val="12000"/>
            </a:schemeClr>
          </a:solidFill>
          <a:ln>
            <a:noFill/>
            <a:headEnd type="none" w="med" len="med"/>
            <a:tailEnd type="none" w="med" len="med"/>
          </a:ln>
          <a:effectLst>
            <a:outerShdw blurRad="1143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Title 13">
            <a:extLst>
              <a:ext uri="{FF2B5EF4-FFF2-40B4-BE49-F238E27FC236}">
                <a16:creationId xmlns:a16="http://schemas.microsoft.com/office/drawing/2014/main" id="{E6E3B97A-4A6F-2EF4-BE47-60A30873834A}"/>
              </a:ext>
            </a:extLst>
          </p:cNvPr>
          <p:cNvSpPr txBox="1">
            <a:spLocks/>
          </p:cNvSpPr>
          <p:nvPr/>
        </p:nvSpPr>
        <p:spPr>
          <a:xfrm>
            <a:off x="10082047" y="92668"/>
            <a:ext cx="1518484"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a:rPr>
              <a:t>Generally Available</a:t>
            </a:r>
            <a:endParaRPr kumimoji="0" lang="en-US" sz="1800" b="0" i="0" u="none" strike="noStrike" kern="1200" cap="none" spc="0" normalizeH="0" baseline="0" noProof="0">
              <a:ln>
                <a:noFill/>
              </a:ln>
              <a:effectLst/>
              <a:uLnTx/>
              <a:uFillTx/>
              <a:latin typeface="Segoe UI Semibold"/>
              <a:ea typeface="+mn-ea"/>
              <a:cs typeface="Segoe UI" pitchFamily="34" charset="0"/>
            </a:endParaRPr>
          </a:p>
        </p:txBody>
      </p:sp>
      <p:grpSp>
        <p:nvGrpSpPr>
          <p:cNvPr id="33" name="Group 32">
            <a:extLst>
              <a:ext uri="{FF2B5EF4-FFF2-40B4-BE49-F238E27FC236}">
                <a16:creationId xmlns:a16="http://schemas.microsoft.com/office/drawing/2014/main" id="{F34150BD-4000-491C-7FF9-4BEA44AF9847}"/>
              </a:ext>
              <a:ext uri="{C183D7F6-B498-43B3-948B-1728B52AA6E4}">
                <adec:decorative xmlns:adec="http://schemas.microsoft.com/office/drawing/2017/decorative" val="1"/>
              </a:ext>
            </a:extLst>
          </p:cNvPr>
          <p:cNvGrpSpPr/>
          <p:nvPr/>
        </p:nvGrpSpPr>
        <p:grpSpPr>
          <a:xfrm>
            <a:off x="394699" y="441274"/>
            <a:ext cx="914401" cy="1000679"/>
            <a:chOff x="603740" y="416560"/>
            <a:chExt cx="914401" cy="1000679"/>
          </a:xfrm>
        </p:grpSpPr>
        <p:sp>
          <p:nvSpPr>
            <p:cNvPr id="34" name="Rectangle: Rounded Corners 5">
              <a:extLst>
                <a:ext uri="{FF2B5EF4-FFF2-40B4-BE49-F238E27FC236}">
                  <a16:creationId xmlns:a16="http://schemas.microsoft.com/office/drawing/2014/main" id="{E5484384-68B7-167A-0840-F8FD940B2AD9}"/>
                </a:ext>
                <a:ext uri="{C183D7F6-B498-43B3-948B-1728B52AA6E4}">
                  <adec:decorative xmlns:adec="http://schemas.microsoft.com/office/drawing/2017/decorative" val="1"/>
                </a:ext>
              </a:extLst>
            </p:cNvPr>
            <p:cNvSpPr/>
            <p:nvPr/>
          </p:nvSpPr>
          <p:spPr bwMode="auto">
            <a:xfrm>
              <a:off x="603740" y="416560"/>
              <a:ext cx="914401" cy="1000679"/>
            </a:xfrm>
            <a:prstGeom prst="roundRect">
              <a:avLst>
                <a:gd name="adj" fmla="val 14873"/>
              </a:avLst>
            </a:prstGeom>
            <a:solidFill>
              <a:schemeClr val="bg1">
                <a:alpha val="92000"/>
              </a:schemeClr>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73F42793-17E3-BC93-8E81-88938A544BFA}"/>
                </a:ext>
              </a:extLst>
            </p:cNvPr>
            <p:cNvPicPr>
              <a:picLocks noChangeAspect="1"/>
            </p:cNvPicPr>
            <p:nvPr/>
          </p:nvPicPr>
          <p:blipFill>
            <a:blip r:embed="rId4"/>
            <a:srcRect/>
            <a:stretch/>
          </p:blipFill>
          <p:spPr>
            <a:xfrm>
              <a:off x="700939" y="556899"/>
              <a:ext cx="720000" cy="720000"/>
            </a:xfrm>
            <a:prstGeom prst="rect">
              <a:avLst/>
            </a:prstGeom>
          </p:spPr>
        </p:pic>
      </p:grpSp>
      <p:sp>
        <p:nvSpPr>
          <p:cNvPr id="15" name="TextBox 14">
            <a:extLst>
              <a:ext uri="{FF2B5EF4-FFF2-40B4-BE49-F238E27FC236}">
                <a16:creationId xmlns:a16="http://schemas.microsoft.com/office/drawing/2014/main" id="{53BCC2ED-CF80-6948-50F9-919A5FCBC5BC}"/>
              </a:ext>
            </a:extLst>
          </p:cNvPr>
          <p:cNvSpPr txBox="1"/>
          <p:nvPr/>
        </p:nvSpPr>
        <p:spPr>
          <a:xfrm>
            <a:off x="394699" y="2496642"/>
            <a:ext cx="3782665" cy="270843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Standardized Context for AI Models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Seamless Integration with Copilot Studio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Improved Developer Efficiency and UX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Governance, Monitoring, Extensibility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p:txBody>
      </p:sp>
      <p:cxnSp>
        <p:nvCxnSpPr>
          <p:cNvPr id="4" name="Straight Connector 3">
            <a:extLst>
              <a:ext uri="{FF2B5EF4-FFF2-40B4-BE49-F238E27FC236}">
                <a16:creationId xmlns:a16="http://schemas.microsoft.com/office/drawing/2014/main" id="{8F56776E-314E-904B-EA84-9C2B84A2DFAA}"/>
              </a:ext>
              <a:ext uri="{C183D7F6-B498-43B3-948B-1728B52AA6E4}">
                <adec:decorative xmlns:adec="http://schemas.microsoft.com/office/drawing/2017/decorative" val="1"/>
              </a:ext>
            </a:extLst>
          </p:cNvPr>
          <p:cNvCxnSpPr>
            <a:cxnSpLocks/>
          </p:cNvCxnSpPr>
          <p:nvPr/>
        </p:nvCxnSpPr>
        <p:spPr>
          <a:xfrm>
            <a:off x="375088" y="2965823"/>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3A61F0-8EAA-499B-546F-25DC970F5BA2}"/>
              </a:ext>
              <a:ext uri="{C183D7F6-B498-43B3-948B-1728B52AA6E4}">
                <adec:decorative xmlns:adec="http://schemas.microsoft.com/office/drawing/2017/decorative" val="1"/>
              </a:ext>
            </a:extLst>
          </p:cNvPr>
          <p:cNvCxnSpPr>
            <a:cxnSpLocks/>
          </p:cNvCxnSpPr>
          <p:nvPr/>
        </p:nvCxnSpPr>
        <p:spPr>
          <a:xfrm>
            <a:off x="375088" y="3658842"/>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B0BE7-3F33-A7F7-1620-060A54D50325}"/>
              </a:ext>
              <a:ext uri="{C183D7F6-B498-43B3-948B-1728B52AA6E4}">
                <adec:decorative xmlns:adec="http://schemas.microsoft.com/office/drawing/2017/decorative" val="1"/>
              </a:ext>
            </a:extLst>
          </p:cNvPr>
          <p:cNvCxnSpPr>
            <a:cxnSpLocks/>
          </p:cNvCxnSpPr>
          <p:nvPr/>
        </p:nvCxnSpPr>
        <p:spPr>
          <a:xfrm>
            <a:off x="375088" y="4351862"/>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descr="A screenshot of a computer">
            <a:extLst>
              <a:ext uri="{FF2B5EF4-FFF2-40B4-BE49-F238E27FC236}">
                <a16:creationId xmlns:a16="http://schemas.microsoft.com/office/drawing/2014/main" id="{2E5F154A-AC5E-659E-A8A6-4143A56C346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a:fillRect/>
          </a:stretch>
        </p:blipFill>
        <p:spPr bwMode="auto">
          <a:xfrm>
            <a:off x="4625536" y="2095758"/>
            <a:ext cx="7566463" cy="4314568"/>
          </a:xfrm>
          <a:prstGeom prst="roundRect">
            <a:avLst>
              <a:gd name="adj" fmla="val 1741"/>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05316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39244-1826-758A-A92F-4F31C07C3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C4BDD-4D90-E45F-93B4-765543AC804C}"/>
              </a:ext>
            </a:extLst>
          </p:cNvPr>
          <p:cNvSpPr>
            <a:spLocks noGrp="1"/>
          </p:cNvSpPr>
          <p:nvPr>
            <p:ph type="title"/>
          </p:nvPr>
        </p:nvSpPr>
        <p:spPr/>
        <p:txBody>
          <a:bodyPr wrap="square" anchor="ctr">
            <a:normAutofit/>
          </a:bodyPr>
          <a:lstStyle/>
          <a:p>
            <a:r>
              <a:rPr lang="en-US"/>
              <a:t>MCP vs. traditional approaches</a:t>
            </a:r>
          </a:p>
        </p:txBody>
      </p:sp>
      <p:graphicFrame>
        <p:nvGraphicFramePr>
          <p:cNvPr id="5" name="Text Placeholder 2">
            <a:extLst>
              <a:ext uri="{FF2B5EF4-FFF2-40B4-BE49-F238E27FC236}">
                <a16:creationId xmlns:a16="http://schemas.microsoft.com/office/drawing/2014/main" id="{A73978F3-651B-608C-CC33-FDB2A0A7E3C6}"/>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5294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84A1-8504-B0D6-96A5-620000817D39}"/>
              </a:ext>
            </a:extLst>
          </p:cNvPr>
          <p:cNvSpPr>
            <a:spLocks noGrp="1"/>
          </p:cNvSpPr>
          <p:nvPr>
            <p:ph type="title"/>
          </p:nvPr>
        </p:nvSpPr>
        <p:spPr>
          <a:xfrm>
            <a:off x="554693" y="41739"/>
            <a:ext cx="10515600" cy="1325563"/>
          </a:xfrm>
        </p:spPr>
        <p:txBody>
          <a:bodyPr/>
          <a:lstStyle/>
          <a:p>
            <a:r>
              <a:rPr lang="en-US"/>
              <a:t>MCP in Microsoft Copilot Studio</a:t>
            </a:r>
            <a:endParaRPr lang="en-150"/>
          </a:p>
        </p:txBody>
      </p:sp>
      <p:sp>
        <p:nvSpPr>
          <p:cNvPr id="4" name="Rectangle: Rounded Corners 3">
            <a:extLst>
              <a:ext uri="{FF2B5EF4-FFF2-40B4-BE49-F238E27FC236}">
                <a16:creationId xmlns:a16="http://schemas.microsoft.com/office/drawing/2014/main" id="{98DAECA8-67DA-E836-C5ED-7FE01D6BE7F3}"/>
              </a:ext>
            </a:extLst>
          </p:cNvPr>
          <p:cNvSpPr/>
          <p:nvPr/>
        </p:nvSpPr>
        <p:spPr>
          <a:xfrm>
            <a:off x="588264" y="1755728"/>
            <a:ext cx="4407482" cy="4099741"/>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Top Corners Rounded 4">
            <a:extLst>
              <a:ext uri="{FF2B5EF4-FFF2-40B4-BE49-F238E27FC236}">
                <a16:creationId xmlns:a16="http://schemas.microsoft.com/office/drawing/2014/main" id="{4A165F3A-FB8F-443F-4C6F-9F3712E03FE0}"/>
              </a:ext>
            </a:extLst>
          </p:cNvPr>
          <p:cNvSpPr/>
          <p:nvPr/>
        </p:nvSpPr>
        <p:spPr>
          <a:xfrm>
            <a:off x="588265" y="1733255"/>
            <a:ext cx="4407482"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Microsoft Copilot Studio using MCP Actions</a:t>
            </a:r>
          </a:p>
        </p:txBody>
      </p:sp>
      <p:sp>
        <p:nvSpPr>
          <p:cNvPr id="6" name="TextBox 5">
            <a:extLst>
              <a:ext uri="{FF2B5EF4-FFF2-40B4-BE49-F238E27FC236}">
                <a16:creationId xmlns:a16="http://schemas.microsoft.com/office/drawing/2014/main" id="{8A3B21EA-9D8D-C360-9D60-E30AA32F37D9}"/>
              </a:ext>
            </a:extLst>
          </p:cNvPr>
          <p:cNvSpPr txBox="1"/>
          <p:nvPr/>
        </p:nvSpPr>
        <p:spPr>
          <a:xfrm>
            <a:off x="588262" y="4160906"/>
            <a:ext cx="1576100"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Host</a:t>
            </a:r>
            <a:b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Consumer of the MCP Servers</a:t>
            </a:r>
          </a:p>
        </p:txBody>
      </p:sp>
      <p:pic>
        <p:nvPicPr>
          <p:cNvPr id="9" name="Graphic 8">
            <a:extLst>
              <a:ext uri="{FF2B5EF4-FFF2-40B4-BE49-F238E27FC236}">
                <a16:creationId xmlns:a16="http://schemas.microsoft.com/office/drawing/2014/main" id="{F063366E-6CDA-73C4-32D2-C5FFEF0BFFD1}"/>
              </a:ext>
            </a:extLst>
          </p:cNvPr>
          <p:cNvPicPr>
            <a:picLocks noChangeAspect="1"/>
          </p:cNvPicPr>
          <p:nvPr/>
        </p:nvPicPr>
        <p:blipFill>
          <a:blip r:embed="rId2"/>
          <a:srcRect/>
          <a:stretch/>
        </p:blipFill>
        <p:spPr>
          <a:xfrm>
            <a:off x="889543" y="3100413"/>
            <a:ext cx="1020842" cy="1020842"/>
          </a:xfrm>
          <a:prstGeom prst="rect">
            <a:avLst/>
          </a:prstGeom>
        </p:spPr>
      </p:pic>
      <p:sp>
        <p:nvSpPr>
          <p:cNvPr id="14" name="Rectangle: Rounded Corners 13">
            <a:extLst>
              <a:ext uri="{FF2B5EF4-FFF2-40B4-BE49-F238E27FC236}">
                <a16:creationId xmlns:a16="http://schemas.microsoft.com/office/drawing/2014/main" id="{232BDF31-2029-85D0-A83E-22360CB99284}"/>
              </a:ext>
            </a:extLst>
          </p:cNvPr>
          <p:cNvSpPr/>
          <p:nvPr/>
        </p:nvSpPr>
        <p:spPr>
          <a:xfrm>
            <a:off x="2127303" y="2542885"/>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 name="Rectangle: Top Corners Rounded 14">
            <a:extLst>
              <a:ext uri="{FF2B5EF4-FFF2-40B4-BE49-F238E27FC236}">
                <a16:creationId xmlns:a16="http://schemas.microsoft.com/office/drawing/2014/main" id="{98D1298B-98DF-6D5D-22C0-05936AF18258}"/>
              </a:ext>
            </a:extLst>
          </p:cNvPr>
          <p:cNvSpPr/>
          <p:nvPr/>
        </p:nvSpPr>
        <p:spPr>
          <a:xfrm>
            <a:off x="2127303" y="2520412"/>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Standard MCP Clients</a:t>
            </a:r>
          </a:p>
        </p:txBody>
      </p:sp>
      <p:pic>
        <p:nvPicPr>
          <p:cNvPr id="1026" name="Picture 2">
            <a:extLst>
              <a:ext uri="{FF2B5EF4-FFF2-40B4-BE49-F238E27FC236}">
                <a16:creationId xmlns:a16="http://schemas.microsoft.com/office/drawing/2014/main" id="{591C1C12-99D8-8319-F9FD-65CC45E6D9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67422" y="3039447"/>
            <a:ext cx="627191" cy="627191"/>
          </a:xfrm>
          <a:prstGeom prst="roundRect">
            <a:avLst>
              <a:gd name="adj" fmla="val 8594"/>
            </a:avLst>
          </a:prstGeom>
          <a:solidFill>
            <a:srgbClr val="FFFFFF">
              <a:shade val="85000"/>
            </a:srgbClr>
          </a:solidFill>
          <a:ln>
            <a:noFill/>
          </a:ln>
          <a:effectLst/>
        </p:spPr>
      </p:pic>
      <p:sp>
        <p:nvSpPr>
          <p:cNvPr id="24" name="TextBox 23">
            <a:extLst>
              <a:ext uri="{FF2B5EF4-FFF2-40B4-BE49-F238E27FC236}">
                <a16:creationId xmlns:a16="http://schemas.microsoft.com/office/drawing/2014/main" id="{F44AC963-FEBE-E845-CF93-B025390EC217}"/>
              </a:ext>
            </a:extLst>
          </p:cNvPr>
          <p:cNvSpPr txBox="1"/>
          <p:nvPr/>
        </p:nvSpPr>
        <p:spPr>
          <a:xfrm>
            <a:off x="2894613" y="2989530"/>
            <a:ext cx="1827518"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Microsoft 365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scenarios</a:t>
            </a:r>
          </a:p>
        </p:txBody>
      </p:sp>
      <p:sp>
        <p:nvSpPr>
          <p:cNvPr id="25" name="Rectangle: Rounded Corners 24">
            <a:extLst>
              <a:ext uri="{FF2B5EF4-FFF2-40B4-BE49-F238E27FC236}">
                <a16:creationId xmlns:a16="http://schemas.microsoft.com/office/drawing/2014/main" id="{E8337A49-5F21-DFFD-0D07-62570560ADF5}"/>
              </a:ext>
            </a:extLst>
          </p:cNvPr>
          <p:cNvSpPr/>
          <p:nvPr/>
        </p:nvSpPr>
        <p:spPr>
          <a:xfrm>
            <a:off x="2134478" y="416090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Top Corners Rounded 25">
            <a:extLst>
              <a:ext uri="{FF2B5EF4-FFF2-40B4-BE49-F238E27FC236}">
                <a16:creationId xmlns:a16="http://schemas.microsoft.com/office/drawing/2014/main" id="{FFFB5C34-C9A5-725A-A779-5B28FBB1983D}"/>
              </a:ext>
            </a:extLst>
          </p:cNvPr>
          <p:cNvSpPr/>
          <p:nvPr/>
        </p:nvSpPr>
        <p:spPr>
          <a:xfrm>
            <a:off x="2134478" y="413843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MCP Clients</a:t>
            </a:r>
          </a:p>
        </p:txBody>
      </p:sp>
      <p:sp>
        <p:nvSpPr>
          <p:cNvPr id="28" name="TextBox 27">
            <a:extLst>
              <a:ext uri="{FF2B5EF4-FFF2-40B4-BE49-F238E27FC236}">
                <a16:creationId xmlns:a16="http://schemas.microsoft.com/office/drawing/2014/main" id="{58C3D744-DFB9-888E-0FF8-A10C60047B9E}"/>
              </a:ext>
            </a:extLst>
          </p:cNvPr>
          <p:cNvSpPr txBox="1"/>
          <p:nvPr/>
        </p:nvSpPr>
        <p:spPr>
          <a:xfrm>
            <a:off x="2891173" y="4636778"/>
            <a:ext cx="1827518"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GitHub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Repository and issues scenarios</a:t>
            </a:r>
          </a:p>
        </p:txBody>
      </p:sp>
      <p:pic>
        <p:nvPicPr>
          <p:cNvPr id="23" name="Picture 22">
            <a:extLst>
              <a:ext uri="{FF2B5EF4-FFF2-40B4-BE49-F238E27FC236}">
                <a16:creationId xmlns:a16="http://schemas.microsoft.com/office/drawing/2014/main" id="{7F37C181-05C3-4874-2E18-97EA2582A7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75388" y="4658259"/>
            <a:ext cx="626400" cy="626400"/>
          </a:xfrm>
          <a:prstGeom prst="roundRect">
            <a:avLst>
              <a:gd name="adj" fmla="val 8594"/>
            </a:avLst>
          </a:prstGeom>
          <a:solidFill>
            <a:srgbClr val="FFFFFF">
              <a:shade val="85000"/>
            </a:srgbClr>
          </a:solidFill>
          <a:ln>
            <a:noFill/>
          </a:ln>
          <a:effectLst/>
        </p:spPr>
      </p:pic>
      <p:sp>
        <p:nvSpPr>
          <p:cNvPr id="29" name="Rectangle: Rounded Corners 28">
            <a:extLst>
              <a:ext uri="{FF2B5EF4-FFF2-40B4-BE49-F238E27FC236}">
                <a16:creationId xmlns:a16="http://schemas.microsoft.com/office/drawing/2014/main" id="{B17AC629-83D2-3F01-A43A-08C5724F466F}"/>
              </a:ext>
            </a:extLst>
          </p:cNvPr>
          <p:cNvSpPr/>
          <p:nvPr/>
        </p:nvSpPr>
        <p:spPr>
          <a:xfrm>
            <a:off x="5822604" y="1613371"/>
            <a:ext cx="5894857" cy="1960617"/>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Top Corners Rounded 29">
            <a:extLst>
              <a:ext uri="{FF2B5EF4-FFF2-40B4-BE49-F238E27FC236}">
                <a16:creationId xmlns:a16="http://schemas.microsoft.com/office/drawing/2014/main" id="{85B4F985-71A1-7157-163C-D42799FC9C0D}"/>
              </a:ext>
            </a:extLst>
          </p:cNvPr>
          <p:cNvSpPr/>
          <p:nvPr/>
        </p:nvSpPr>
        <p:spPr>
          <a:xfrm>
            <a:off x="5822605" y="1590897"/>
            <a:ext cx="5894856"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Native MCP Server</a:t>
            </a:r>
          </a:p>
        </p:txBody>
      </p:sp>
      <p:sp>
        <p:nvSpPr>
          <p:cNvPr id="51" name="Rectangle: Rounded Corners 50">
            <a:extLst>
              <a:ext uri="{FF2B5EF4-FFF2-40B4-BE49-F238E27FC236}">
                <a16:creationId xmlns:a16="http://schemas.microsoft.com/office/drawing/2014/main" id="{F68E4323-E247-5617-2674-DDD71569F4B5}"/>
              </a:ext>
            </a:extLst>
          </p:cNvPr>
          <p:cNvSpPr/>
          <p:nvPr/>
        </p:nvSpPr>
        <p:spPr>
          <a:xfrm>
            <a:off x="5921911" y="2121303"/>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Top Corners Rounded 51">
            <a:extLst>
              <a:ext uri="{FF2B5EF4-FFF2-40B4-BE49-F238E27FC236}">
                <a16:creationId xmlns:a16="http://schemas.microsoft.com/office/drawing/2014/main" id="{D347D4E3-B5BE-943D-986F-7AFD72D6D406}"/>
              </a:ext>
            </a:extLst>
          </p:cNvPr>
          <p:cNvSpPr/>
          <p:nvPr/>
        </p:nvSpPr>
        <p:spPr>
          <a:xfrm>
            <a:off x="5921911" y="2098830"/>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Server</a:t>
            </a:r>
          </a:p>
        </p:txBody>
      </p:sp>
      <p:pic>
        <p:nvPicPr>
          <p:cNvPr id="53" name="Picture 2">
            <a:extLst>
              <a:ext uri="{FF2B5EF4-FFF2-40B4-BE49-F238E27FC236}">
                <a16:creationId xmlns:a16="http://schemas.microsoft.com/office/drawing/2014/main" id="{09EA8FCF-3612-5839-18B0-26C778EC6E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2030" y="2617865"/>
            <a:ext cx="627191" cy="627191"/>
          </a:xfrm>
          <a:prstGeom prst="roundRect">
            <a:avLst>
              <a:gd name="adj" fmla="val 8594"/>
            </a:avLst>
          </a:prstGeom>
          <a:solidFill>
            <a:srgbClr val="FFFFFF">
              <a:shade val="85000"/>
            </a:srgbClr>
          </a:solidFill>
          <a:ln>
            <a:noFill/>
          </a:ln>
          <a:effectLst/>
        </p:spPr>
      </p:pic>
      <p:sp>
        <p:nvSpPr>
          <p:cNvPr id="54" name="TextBox 53">
            <a:extLst>
              <a:ext uri="{FF2B5EF4-FFF2-40B4-BE49-F238E27FC236}">
                <a16:creationId xmlns:a16="http://schemas.microsoft.com/office/drawing/2014/main" id="{40F1E642-2708-1434-37C3-8EEFC2D2DF11}"/>
              </a:ext>
            </a:extLst>
          </p:cNvPr>
          <p:cNvSpPr txBox="1"/>
          <p:nvPr/>
        </p:nvSpPr>
        <p:spPr>
          <a:xfrm>
            <a:off x="6814930" y="2567948"/>
            <a:ext cx="157610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Microsoft 365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tools</a:t>
            </a:r>
          </a:p>
        </p:txBody>
      </p:sp>
      <p:sp>
        <p:nvSpPr>
          <p:cNvPr id="59" name="Rectangle: Rounded Corners 58">
            <a:extLst>
              <a:ext uri="{FF2B5EF4-FFF2-40B4-BE49-F238E27FC236}">
                <a16:creationId xmlns:a16="http://schemas.microsoft.com/office/drawing/2014/main" id="{DEAB576A-4E1E-FA8B-FB0D-66C348AE2408}"/>
              </a:ext>
            </a:extLst>
          </p:cNvPr>
          <p:cNvSpPr/>
          <p:nvPr/>
        </p:nvSpPr>
        <p:spPr>
          <a:xfrm>
            <a:off x="8863943" y="2121303"/>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Top Corners Rounded 59">
            <a:extLst>
              <a:ext uri="{FF2B5EF4-FFF2-40B4-BE49-F238E27FC236}">
                <a16:creationId xmlns:a16="http://schemas.microsoft.com/office/drawing/2014/main" id="{F60782DA-E8A4-29B8-253E-BF8B8C59B93F}"/>
              </a:ext>
            </a:extLst>
          </p:cNvPr>
          <p:cNvSpPr/>
          <p:nvPr/>
        </p:nvSpPr>
        <p:spPr>
          <a:xfrm>
            <a:off x="8863943" y="2098830"/>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Related service APIs</a:t>
            </a:r>
          </a:p>
        </p:txBody>
      </p:sp>
      <p:sp>
        <p:nvSpPr>
          <p:cNvPr id="62" name="TextBox 61">
            <a:extLst>
              <a:ext uri="{FF2B5EF4-FFF2-40B4-BE49-F238E27FC236}">
                <a16:creationId xmlns:a16="http://schemas.microsoft.com/office/drawing/2014/main" id="{6FC5EA15-4B96-AF17-DD2C-64526DA64D68}"/>
              </a:ext>
            </a:extLst>
          </p:cNvPr>
          <p:cNvSpPr txBox="1"/>
          <p:nvPr/>
        </p:nvSpPr>
        <p:spPr>
          <a:xfrm>
            <a:off x="9756962" y="2567948"/>
            <a:ext cx="171543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Outlook Calendar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services…</a:t>
            </a:r>
          </a:p>
        </p:txBody>
      </p:sp>
      <p:sp>
        <p:nvSpPr>
          <p:cNvPr id="63" name="Rectangle: Rounded Corners 62">
            <a:extLst>
              <a:ext uri="{FF2B5EF4-FFF2-40B4-BE49-F238E27FC236}">
                <a16:creationId xmlns:a16="http://schemas.microsoft.com/office/drawing/2014/main" id="{894973E6-37F5-DBA9-169A-0ACAC3A14FD5}"/>
              </a:ext>
            </a:extLst>
          </p:cNvPr>
          <p:cNvSpPr/>
          <p:nvPr/>
        </p:nvSpPr>
        <p:spPr>
          <a:xfrm>
            <a:off x="5836225" y="4106725"/>
            <a:ext cx="5894857" cy="1960617"/>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Top Corners Rounded 1023">
            <a:extLst>
              <a:ext uri="{FF2B5EF4-FFF2-40B4-BE49-F238E27FC236}">
                <a16:creationId xmlns:a16="http://schemas.microsoft.com/office/drawing/2014/main" id="{79A81F86-F76B-8457-D169-D38E65E4FAEB}"/>
              </a:ext>
            </a:extLst>
          </p:cNvPr>
          <p:cNvSpPr/>
          <p:nvPr/>
        </p:nvSpPr>
        <p:spPr>
          <a:xfrm>
            <a:off x="5836226" y="4084251"/>
            <a:ext cx="5894856"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MCP Server</a:t>
            </a:r>
          </a:p>
        </p:txBody>
      </p:sp>
      <p:grpSp>
        <p:nvGrpSpPr>
          <p:cNvPr id="1052" name="Group 1051">
            <a:extLst>
              <a:ext uri="{FF2B5EF4-FFF2-40B4-BE49-F238E27FC236}">
                <a16:creationId xmlns:a16="http://schemas.microsoft.com/office/drawing/2014/main" id="{5DDD7173-CCB2-6370-DD9A-F89CCD96E8EF}"/>
              </a:ext>
            </a:extLst>
          </p:cNvPr>
          <p:cNvGrpSpPr/>
          <p:nvPr/>
        </p:nvGrpSpPr>
        <p:grpSpPr>
          <a:xfrm>
            <a:off x="5935532" y="4592184"/>
            <a:ext cx="2683341" cy="1294852"/>
            <a:chOff x="6113950" y="4391463"/>
            <a:chExt cx="2683341" cy="1294852"/>
          </a:xfrm>
        </p:grpSpPr>
        <p:sp>
          <p:nvSpPr>
            <p:cNvPr id="1025" name="Rectangle: Rounded Corners 1024">
              <a:extLst>
                <a:ext uri="{FF2B5EF4-FFF2-40B4-BE49-F238E27FC236}">
                  <a16:creationId xmlns:a16="http://schemas.microsoft.com/office/drawing/2014/main" id="{8C3D7FCC-52C7-AB94-0C25-E7323BB7CE1D}"/>
                </a:ext>
              </a:extLst>
            </p:cNvPr>
            <p:cNvSpPr/>
            <p:nvPr/>
          </p:nvSpPr>
          <p:spPr>
            <a:xfrm>
              <a:off x="6113950" y="441393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7" name="Rectangle: Top Corners Rounded 1026">
              <a:extLst>
                <a:ext uri="{FF2B5EF4-FFF2-40B4-BE49-F238E27FC236}">
                  <a16:creationId xmlns:a16="http://schemas.microsoft.com/office/drawing/2014/main" id="{52E20751-645B-B944-256E-7EDAEF5E5621}"/>
                </a:ext>
              </a:extLst>
            </p:cNvPr>
            <p:cNvSpPr/>
            <p:nvPr/>
          </p:nvSpPr>
          <p:spPr>
            <a:xfrm>
              <a:off x="6113950" y="439146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Server</a:t>
              </a:r>
            </a:p>
          </p:txBody>
        </p:sp>
        <p:sp>
          <p:nvSpPr>
            <p:cNvPr id="1031" name="TextBox 1030">
              <a:extLst>
                <a:ext uri="{FF2B5EF4-FFF2-40B4-BE49-F238E27FC236}">
                  <a16:creationId xmlns:a16="http://schemas.microsoft.com/office/drawing/2014/main" id="{60B4D431-2EF2-4CB1-EECA-602CB2EC704B}"/>
                </a:ext>
              </a:extLst>
            </p:cNvPr>
            <p:cNvSpPr txBox="1"/>
            <p:nvPr/>
          </p:nvSpPr>
          <p:spPr>
            <a:xfrm>
              <a:off x="7006968" y="4860581"/>
              <a:ext cx="1790323"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Azure App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 MCP Server </a:t>
              </a:r>
              <a:b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for GitHub related tools</a:t>
              </a:r>
            </a:p>
          </p:txBody>
        </p:sp>
        <p:pic>
          <p:nvPicPr>
            <p:cNvPr id="46" name="Picture 2" descr="Microsoft Azure Logo, symbol, meaning, history, PNG, brand">
              <a:extLst>
                <a:ext uri="{FF2B5EF4-FFF2-40B4-BE49-F238E27FC236}">
                  <a16:creationId xmlns:a16="http://schemas.microsoft.com/office/drawing/2014/main" id="{BB42FC4C-8F19-0C32-9471-244CB7E7568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7587" t="-6428" r="19353" b="-4791"/>
            <a:stretch/>
          </p:blipFill>
          <p:spPr bwMode="auto">
            <a:xfrm>
              <a:off x="6263556" y="4911289"/>
              <a:ext cx="631370" cy="626400"/>
            </a:xfrm>
            <a:prstGeom prst="roundRect">
              <a:avLst>
                <a:gd name="adj" fmla="val 8594"/>
              </a:avLst>
            </a:prstGeom>
            <a:solidFill>
              <a:schemeClr val="bg1">
                <a:lumMod val="85000"/>
              </a:schemeClr>
            </a:solidFill>
            <a:ln>
              <a:solidFill>
                <a:schemeClr val="tx1">
                  <a:lumMod val="50000"/>
                  <a:lumOff val="50000"/>
                </a:schemeClr>
              </a:solidFill>
            </a:ln>
            <a:effectLst/>
          </p:spPr>
        </p:pic>
      </p:grpSp>
      <p:grpSp>
        <p:nvGrpSpPr>
          <p:cNvPr id="1051" name="Group 1050">
            <a:extLst>
              <a:ext uri="{FF2B5EF4-FFF2-40B4-BE49-F238E27FC236}">
                <a16:creationId xmlns:a16="http://schemas.microsoft.com/office/drawing/2014/main" id="{905BBD73-B877-390C-F6E1-82200059E4F5}"/>
              </a:ext>
            </a:extLst>
          </p:cNvPr>
          <p:cNvGrpSpPr/>
          <p:nvPr/>
        </p:nvGrpSpPr>
        <p:grpSpPr>
          <a:xfrm>
            <a:off x="8877564" y="4592184"/>
            <a:ext cx="2594828" cy="1294852"/>
            <a:chOff x="9022529" y="4391463"/>
            <a:chExt cx="2594828" cy="1294852"/>
          </a:xfrm>
        </p:grpSpPr>
        <p:sp>
          <p:nvSpPr>
            <p:cNvPr id="1032" name="Rectangle: Rounded Corners 1031">
              <a:extLst>
                <a:ext uri="{FF2B5EF4-FFF2-40B4-BE49-F238E27FC236}">
                  <a16:creationId xmlns:a16="http://schemas.microsoft.com/office/drawing/2014/main" id="{257FA94B-217D-5FC1-51F3-C77552B24A9A}"/>
                </a:ext>
              </a:extLst>
            </p:cNvPr>
            <p:cNvSpPr/>
            <p:nvPr/>
          </p:nvSpPr>
          <p:spPr>
            <a:xfrm>
              <a:off x="9022529" y="441393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3" name="Rectangle: Top Corners Rounded 1032">
              <a:extLst>
                <a:ext uri="{FF2B5EF4-FFF2-40B4-BE49-F238E27FC236}">
                  <a16:creationId xmlns:a16="http://schemas.microsoft.com/office/drawing/2014/main" id="{13F777BE-95F3-969A-2202-1581282ACC12}"/>
                </a:ext>
              </a:extLst>
            </p:cNvPr>
            <p:cNvSpPr/>
            <p:nvPr/>
          </p:nvSpPr>
          <p:spPr>
            <a:xfrm>
              <a:off x="9022529" y="439146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Related service APIs</a:t>
              </a:r>
            </a:p>
          </p:txBody>
        </p:sp>
        <p:sp>
          <p:nvSpPr>
            <p:cNvPr id="1035" name="TextBox 1034">
              <a:extLst>
                <a:ext uri="{FF2B5EF4-FFF2-40B4-BE49-F238E27FC236}">
                  <a16:creationId xmlns:a16="http://schemas.microsoft.com/office/drawing/2014/main" id="{67054B94-163A-65D9-96E4-8E2D9FA7DC6A}"/>
                </a:ext>
              </a:extLst>
            </p:cNvPr>
            <p:cNvSpPr txBox="1"/>
            <p:nvPr/>
          </p:nvSpPr>
          <p:spPr>
            <a:xfrm>
              <a:off x="9915548" y="4860581"/>
              <a:ext cx="157610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GitHub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Repositories, Pull Requests, Issues…</a:t>
              </a:r>
            </a:p>
          </p:txBody>
        </p:sp>
        <p:pic>
          <p:nvPicPr>
            <p:cNvPr id="49" name="Picture 48" descr="A white cat in a black circle&#10;&#10;AI-generated content may be incorrect.">
              <a:extLst>
                <a:ext uri="{FF2B5EF4-FFF2-40B4-BE49-F238E27FC236}">
                  <a16:creationId xmlns:a16="http://schemas.microsoft.com/office/drawing/2014/main" id="{075A0866-33F9-905E-2E60-8AA9BC9FC0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65726" y="4911289"/>
              <a:ext cx="626400" cy="626400"/>
            </a:xfrm>
            <a:prstGeom prst="roundRect">
              <a:avLst>
                <a:gd name="adj" fmla="val 8594"/>
              </a:avLst>
            </a:prstGeom>
            <a:solidFill>
              <a:srgbClr val="FFFFFF">
                <a:shade val="85000"/>
              </a:srgbClr>
            </a:solidFill>
            <a:ln>
              <a:solidFill>
                <a:schemeClr val="tx1">
                  <a:lumMod val="50000"/>
                  <a:lumOff val="50000"/>
                </a:schemeClr>
              </a:solidFill>
            </a:ln>
            <a:effectLst/>
          </p:spPr>
        </p:pic>
      </p:grpSp>
      <p:cxnSp>
        <p:nvCxnSpPr>
          <p:cNvPr id="1036" name="Straight Arrow Connector 18">
            <a:extLst>
              <a:ext uri="{FF2B5EF4-FFF2-40B4-BE49-F238E27FC236}">
                <a16:creationId xmlns:a16="http://schemas.microsoft.com/office/drawing/2014/main" id="{8D82E4F8-E64A-D363-9294-F1EA3CED29B3}"/>
              </a:ext>
            </a:extLst>
          </p:cNvPr>
          <p:cNvCxnSpPr>
            <a:cxnSpLocks/>
            <a:stCxn id="51" idx="1"/>
            <a:endCxn id="14" idx="3"/>
          </p:cNvCxnSpPr>
          <p:nvPr/>
        </p:nvCxnSpPr>
        <p:spPr>
          <a:xfrm rot="10800000" flipV="1">
            <a:off x="4722131" y="2757493"/>
            <a:ext cx="1199780" cy="421582"/>
          </a:xfrm>
          <a:prstGeom prst="bentConnector3">
            <a:avLst>
              <a:gd name="adj1" fmla="val 50000"/>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9" name="Straight Arrow Connector 18">
            <a:extLst>
              <a:ext uri="{FF2B5EF4-FFF2-40B4-BE49-F238E27FC236}">
                <a16:creationId xmlns:a16="http://schemas.microsoft.com/office/drawing/2014/main" id="{C87CC575-033C-0C1F-1BCA-4D6B5207B137}"/>
              </a:ext>
            </a:extLst>
          </p:cNvPr>
          <p:cNvCxnSpPr>
            <a:cxnSpLocks/>
            <a:stCxn id="1025" idx="1"/>
            <a:endCxn id="25" idx="3"/>
          </p:cNvCxnSpPr>
          <p:nvPr/>
        </p:nvCxnSpPr>
        <p:spPr>
          <a:xfrm rot="10800000">
            <a:off x="4729306" y="4797097"/>
            <a:ext cx="1206226" cy="453751"/>
          </a:xfrm>
          <a:prstGeom prst="bentConnector3">
            <a:avLst>
              <a:gd name="adj1" fmla="val 50000"/>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Microsoft 365 - Suite d'applications Office 365 et Windows 10">
            <a:extLst>
              <a:ext uri="{FF2B5EF4-FFF2-40B4-BE49-F238E27FC236}">
                <a16:creationId xmlns:a16="http://schemas.microsoft.com/office/drawing/2014/main" id="{2B0729FE-E2D1-E301-65FD-E7B2148F2F28}"/>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020761" y="2606763"/>
            <a:ext cx="628629" cy="626400"/>
          </a:xfrm>
          <a:prstGeom prst="roundRect">
            <a:avLst>
              <a:gd name="adj" fmla="val 8594"/>
            </a:avLst>
          </a:prstGeom>
          <a:solidFill>
            <a:srgbClr val="FFFFFF">
              <a:shade val="85000"/>
            </a:srgbClr>
          </a:solidFill>
          <a:ln>
            <a:solidFill>
              <a:schemeClr val="tx1">
                <a:lumMod val="50000"/>
                <a:lumOff val="50000"/>
              </a:schemeClr>
            </a:solidFill>
          </a:ln>
          <a:effectLst/>
        </p:spPr>
      </p:pic>
      <p:cxnSp>
        <p:nvCxnSpPr>
          <p:cNvPr id="1055" name="Straight Arrow Connector 18">
            <a:extLst>
              <a:ext uri="{FF2B5EF4-FFF2-40B4-BE49-F238E27FC236}">
                <a16:creationId xmlns:a16="http://schemas.microsoft.com/office/drawing/2014/main" id="{8B57B1C1-1E0D-4E48-C73D-BCA55C4B7DB0}"/>
              </a:ext>
            </a:extLst>
          </p:cNvPr>
          <p:cNvCxnSpPr>
            <a:cxnSpLocks/>
          </p:cNvCxnSpPr>
          <p:nvPr/>
        </p:nvCxnSpPr>
        <p:spPr>
          <a:xfrm flipH="1">
            <a:off x="8391030" y="2891742"/>
            <a:ext cx="578415" cy="0"/>
          </a:xfrm>
          <a:prstGeom prst="straightConnector1">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7" name="Straight Arrow Connector 18">
            <a:extLst>
              <a:ext uri="{FF2B5EF4-FFF2-40B4-BE49-F238E27FC236}">
                <a16:creationId xmlns:a16="http://schemas.microsoft.com/office/drawing/2014/main" id="{2A8A8270-3F74-8A94-0217-CACC8B1E2A1C}"/>
              </a:ext>
            </a:extLst>
          </p:cNvPr>
          <p:cNvCxnSpPr>
            <a:cxnSpLocks/>
          </p:cNvCxnSpPr>
          <p:nvPr/>
        </p:nvCxnSpPr>
        <p:spPr>
          <a:xfrm flipH="1">
            <a:off x="8391030" y="5451783"/>
            <a:ext cx="578415" cy="0"/>
          </a:xfrm>
          <a:prstGeom prst="straightConnector1">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8" name="TextBox 1057">
            <a:extLst>
              <a:ext uri="{FF2B5EF4-FFF2-40B4-BE49-F238E27FC236}">
                <a16:creationId xmlns:a16="http://schemas.microsoft.com/office/drawing/2014/main" id="{1E766172-AEA1-9092-3F65-DD6113E8CE45}"/>
              </a:ext>
            </a:extLst>
          </p:cNvPr>
          <p:cNvSpPr txBox="1"/>
          <p:nvPr/>
        </p:nvSpPr>
        <p:spPr>
          <a:xfrm>
            <a:off x="4995746" y="3729146"/>
            <a:ext cx="81674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MCP Protocol</a:t>
            </a:r>
            <a:endParaRPr kumimoji="0" lang="en-150" sz="1200" b="0" i="0" u="none" strike="noStrike" kern="1200" cap="none" spc="0" normalizeH="0" baseline="0" noProof="0">
              <a:ln>
                <a:noFill/>
              </a:ln>
              <a:solidFill>
                <a:prstClr val="white"/>
              </a:solidFill>
              <a:effectLst/>
              <a:uLnTx/>
              <a:uFillTx/>
              <a:latin typeface="Segoe UI Semibold"/>
              <a:ea typeface="+mn-ea"/>
              <a:cs typeface="+mn-cs"/>
            </a:endParaRPr>
          </a:p>
        </p:txBody>
      </p:sp>
    </p:spTree>
    <p:extLst>
      <p:ext uri="{BB962C8B-B14F-4D97-AF65-F5344CB8AC3E}">
        <p14:creationId xmlns:p14="http://schemas.microsoft.com/office/powerpoint/2010/main" val="261500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7B9514-6ACC-D743-9BD5-9EFDDFCCB2F9}"/>
              </a:ext>
            </a:extLst>
          </p:cNvPr>
          <p:cNvPicPr>
            <a:picLocks noChangeAspect="1"/>
          </p:cNvPicPr>
          <p:nvPr/>
        </p:nvPicPr>
        <p:blipFill>
          <a:blip r:embed="rId2"/>
          <a:stretch>
            <a:fillRect/>
          </a:stretch>
        </p:blipFill>
        <p:spPr>
          <a:xfrm>
            <a:off x="1523362" y="1575388"/>
            <a:ext cx="9145276" cy="4210638"/>
          </a:xfrm>
          <a:prstGeom prst="rect">
            <a:avLst/>
          </a:prstGeom>
        </p:spPr>
      </p:pic>
      <p:sp>
        <p:nvSpPr>
          <p:cNvPr id="4" name="Title 3">
            <a:extLst>
              <a:ext uri="{FF2B5EF4-FFF2-40B4-BE49-F238E27FC236}">
                <a16:creationId xmlns:a16="http://schemas.microsoft.com/office/drawing/2014/main" id="{2B96E5E5-F984-5558-CAC9-43855C25111B}"/>
              </a:ext>
            </a:extLst>
          </p:cNvPr>
          <p:cNvSpPr>
            <a:spLocks noGrp="1"/>
          </p:cNvSpPr>
          <p:nvPr>
            <p:ph type="title"/>
          </p:nvPr>
        </p:nvSpPr>
        <p:spPr/>
        <p:txBody>
          <a:bodyPr/>
          <a:lstStyle/>
          <a:p>
            <a:r>
              <a:rPr lang="en-US"/>
              <a:t>Create a server with Azure APIM+MCP</a:t>
            </a:r>
          </a:p>
        </p:txBody>
      </p:sp>
      <p:sp>
        <p:nvSpPr>
          <p:cNvPr id="5" name="TextBox 4">
            <a:extLst>
              <a:ext uri="{FF2B5EF4-FFF2-40B4-BE49-F238E27FC236}">
                <a16:creationId xmlns:a16="http://schemas.microsoft.com/office/drawing/2014/main" id="{6EB9EBFD-8275-02C7-AD65-8C9AB63E413C}"/>
              </a:ext>
            </a:extLst>
          </p:cNvPr>
          <p:cNvSpPr txBox="1"/>
          <p:nvPr/>
        </p:nvSpPr>
        <p:spPr>
          <a:xfrm>
            <a:off x="2807657" y="6031210"/>
            <a:ext cx="6576686"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IN" sz="2400" b="0" i="0" u="none" strike="noStrike" kern="1200" cap="none" spc="0" normalizeH="0" baseline="0" noProof="0">
                <a:ln>
                  <a:noFill/>
                </a:ln>
                <a:solidFill>
                  <a:srgbClr val="17253D"/>
                </a:solidFill>
                <a:effectLst/>
                <a:uLnTx/>
                <a:uFillTx/>
                <a:latin typeface="Segoe UI"/>
                <a:ea typeface="+mn-ea"/>
                <a:cs typeface="Segoe UI"/>
                <a:hlinkClick r:id="rId3"/>
              </a:rPr>
              <a:t>Create your own server with Azure APIM+MCP</a:t>
            </a:r>
            <a:endParaRPr kumimoji="0" lang="en-IN" sz="2400" b="0" i="0" u="none" strike="noStrike" kern="1200" cap="none" spc="0" normalizeH="0" baseline="0" noProof="0">
              <a:ln>
                <a:noFill/>
              </a:ln>
              <a:solidFill>
                <a:srgbClr val="17253D"/>
              </a:solidFill>
              <a:effectLst/>
              <a:uLnTx/>
              <a:uFillTx/>
              <a:latin typeface="Segoe UI"/>
              <a:ea typeface="+mn-ea"/>
              <a:cs typeface="Segoe UI"/>
            </a:endParaRPr>
          </a:p>
        </p:txBody>
      </p:sp>
    </p:spTree>
    <p:extLst>
      <p:ext uri="{BB962C8B-B14F-4D97-AF65-F5344CB8AC3E}">
        <p14:creationId xmlns:p14="http://schemas.microsoft.com/office/powerpoint/2010/main" val="3581138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DA49-C6C4-6AEE-4637-69A0A03B7A56}"/>
            </a:ext>
          </a:extLst>
        </p:cNvPr>
        <p:cNvGrpSpPr/>
        <p:nvPr/>
      </p:nvGrpSpPr>
      <p:grpSpPr>
        <a:xfrm>
          <a:off x="0" y="0"/>
          <a:ext cx="0" cy="0"/>
          <a:chOff x="0" y="0"/>
          <a:chExt cx="0" cy="0"/>
        </a:xfrm>
      </p:grpSpPr>
      <p:sp>
        <p:nvSpPr>
          <p:cNvPr id="13" name="Rectangle: Rounded Corners 68">
            <a:extLst>
              <a:ext uri="{FF2B5EF4-FFF2-40B4-BE49-F238E27FC236}">
                <a16:creationId xmlns:a16="http://schemas.microsoft.com/office/drawing/2014/main" id="{817FAAEF-55AD-5C25-D388-7BC8FA0D6EAE}"/>
              </a:ext>
              <a:ext uri="{C183D7F6-B498-43B3-948B-1728B52AA6E4}">
                <adec:decorative xmlns:adec="http://schemas.microsoft.com/office/drawing/2017/decorative" val="1"/>
              </a:ext>
            </a:extLst>
          </p:cNvPr>
          <p:cNvSpPr/>
          <p:nvPr/>
        </p:nvSpPr>
        <p:spPr bwMode="auto">
          <a:xfrm>
            <a:off x="4000500" y="647700"/>
            <a:ext cx="7608888" cy="5623634"/>
          </a:xfrm>
          <a:prstGeom prst="roundRect">
            <a:avLst>
              <a:gd name="adj" fmla="val 3988"/>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18" name="Group 17">
            <a:extLst>
              <a:ext uri="{FF2B5EF4-FFF2-40B4-BE49-F238E27FC236}">
                <a16:creationId xmlns:a16="http://schemas.microsoft.com/office/drawing/2014/main" id="{F81EF56A-0353-BB92-EAED-19CBF0B08550}"/>
              </a:ext>
              <a:ext uri="{C183D7F6-B498-43B3-948B-1728B52AA6E4}">
                <adec:decorative xmlns:adec="http://schemas.microsoft.com/office/drawing/2017/decorative" val="1"/>
              </a:ext>
            </a:extLst>
          </p:cNvPr>
          <p:cNvGrpSpPr/>
          <p:nvPr/>
        </p:nvGrpSpPr>
        <p:grpSpPr>
          <a:xfrm>
            <a:off x="4314221" y="999908"/>
            <a:ext cx="406874" cy="406874"/>
            <a:chOff x="4261705" y="999908"/>
            <a:chExt cx="588106" cy="588106"/>
          </a:xfrm>
        </p:grpSpPr>
        <p:sp>
          <p:nvSpPr>
            <p:cNvPr id="19" name="Oval 18">
              <a:extLst>
                <a:ext uri="{FF2B5EF4-FFF2-40B4-BE49-F238E27FC236}">
                  <a16:creationId xmlns:a16="http://schemas.microsoft.com/office/drawing/2014/main" id="{C27DA42B-B0D1-26EA-50A2-234F62CD4D51}"/>
                </a:ext>
              </a:extLst>
            </p:cNvPr>
            <p:cNvSpPr/>
            <p:nvPr/>
          </p:nvSpPr>
          <p:spPr bwMode="auto">
            <a:xfrm>
              <a:off x="4261705" y="999908"/>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0" name="Graphic 4" descr="Icon of a right arrow head">
              <a:extLst>
                <a:ext uri="{FF2B5EF4-FFF2-40B4-BE49-F238E27FC236}">
                  <a16:creationId xmlns:a16="http://schemas.microsoft.com/office/drawing/2014/main" id="{592D4EA3-81EC-97E3-DBFE-860FF087F990}"/>
                </a:ext>
              </a:extLst>
            </p:cNvPr>
            <p:cNvSpPr/>
            <p:nvPr/>
          </p:nvSpPr>
          <p:spPr>
            <a:xfrm>
              <a:off x="4482171" y="1163216"/>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BE0DE152-7AD4-D8E8-4154-AA767446C472}"/>
              </a:ext>
              <a:ext uri="{C183D7F6-B498-43B3-948B-1728B52AA6E4}">
                <adec:decorative xmlns:adec="http://schemas.microsoft.com/office/drawing/2017/decorative" val="1"/>
              </a:ext>
            </a:extLst>
          </p:cNvPr>
          <p:cNvGrpSpPr/>
          <p:nvPr/>
        </p:nvGrpSpPr>
        <p:grpSpPr>
          <a:xfrm>
            <a:off x="4314221" y="2444723"/>
            <a:ext cx="406874" cy="406874"/>
            <a:chOff x="4261705" y="2383167"/>
            <a:chExt cx="588106" cy="588106"/>
          </a:xfrm>
        </p:grpSpPr>
        <p:sp>
          <p:nvSpPr>
            <p:cNvPr id="23" name="Oval 22">
              <a:extLst>
                <a:ext uri="{FF2B5EF4-FFF2-40B4-BE49-F238E27FC236}">
                  <a16:creationId xmlns:a16="http://schemas.microsoft.com/office/drawing/2014/main" id="{10E583AF-4AA6-A98A-81BC-07B0B9AC3EC9}"/>
                </a:ext>
              </a:extLst>
            </p:cNvPr>
            <p:cNvSpPr/>
            <p:nvPr/>
          </p:nvSpPr>
          <p:spPr bwMode="auto">
            <a:xfrm>
              <a:off x="4261705" y="2383167"/>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4" name="Graphic 4" descr="Icon of a right arrow head">
              <a:extLst>
                <a:ext uri="{FF2B5EF4-FFF2-40B4-BE49-F238E27FC236}">
                  <a16:creationId xmlns:a16="http://schemas.microsoft.com/office/drawing/2014/main" id="{49DD1703-C72F-A216-EB8A-7961C34FB036}"/>
                </a:ext>
              </a:extLst>
            </p:cNvPr>
            <p:cNvSpPr/>
            <p:nvPr/>
          </p:nvSpPr>
          <p:spPr>
            <a:xfrm>
              <a:off x="4482171" y="2546475"/>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CF24BA50-3E80-BF39-0E1A-165F6FB2AAE7}"/>
              </a:ext>
              <a:ext uri="{C183D7F6-B498-43B3-948B-1728B52AA6E4}">
                <adec:decorative xmlns:adec="http://schemas.microsoft.com/office/drawing/2017/decorative" val="1"/>
              </a:ext>
            </a:extLst>
          </p:cNvPr>
          <p:cNvGrpSpPr/>
          <p:nvPr/>
        </p:nvGrpSpPr>
        <p:grpSpPr>
          <a:xfrm>
            <a:off x="4314221" y="3568937"/>
            <a:ext cx="406874" cy="406874"/>
            <a:chOff x="4261705" y="3679223"/>
            <a:chExt cx="588106" cy="588106"/>
          </a:xfrm>
        </p:grpSpPr>
        <p:sp>
          <p:nvSpPr>
            <p:cNvPr id="26" name="Oval 25">
              <a:extLst>
                <a:ext uri="{FF2B5EF4-FFF2-40B4-BE49-F238E27FC236}">
                  <a16:creationId xmlns:a16="http://schemas.microsoft.com/office/drawing/2014/main" id="{9137B569-6F14-F008-CCEE-D4B639411272}"/>
                </a:ext>
              </a:extLst>
            </p:cNvPr>
            <p:cNvSpPr/>
            <p:nvPr/>
          </p:nvSpPr>
          <p:spPr bwMode="auto">
            <a:xfrm>
              <a:off x="4261705" y="3679223"/>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7" name="Graphic 4" descr="Icon of a right arrow head">
              <a:extLst>
                <a:ext uri="{FF2B5EF4-FFF2-40B4-BE49-F238E27FC236}">
                  <a16:creationId xmlns:a16="http://schemas.microsoft.com/office/drawing/2014/main" id="{00987589-0321-26A6-EBF1-42851FC0134F}"/>
                </a:ext>
              </a:extLst>
            </p:cNvPr>
            <p:cNvSpPr/>
            <p:nvPr/>
          </p:nvSpPr>
          <p:spPr>
            <a:xfrm>
              <a:off x="4482171" y="3842532"/>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51F4EF3A-E470-295E-83D9-5E8CA70E1300}"/>
              </a:ext>
              <a:ext uri="{C183D7F6-B498-43B3-948B-1728B52AA6E4}">
                <adec:decorative xmlns:adec="http://schemas.microsoft.com/office/drawing/2017/decorative" val="1"/>
              </a:ext>
            </a:extLst>
          </p:cNvPr>
          <p:cNvGrpSpPr/>
          <p:nvPr/>
        </p:nvGrpSpPr>
        <p:grpSpPr>
          <a:xfrm>
            <a:off x="4314221" y="4975279"/>
            <a:ext cx="406874" cy="406874"/>
            <a:chOff x="4261705" y="4975279"/>
            <a:chExt cx="588106" cy="588106"/>
          </a:xfrm>
        </p:grpSpPr>
        <p:sp>
          <p:nvSpPr>
            <p:cNvPr id="29" name="Oval 28">
              <a:extLst>
                <a:ext uri="{FF2B5EF4-FFF2-40B4-BE49-F238E27FC236}">
                  <a16:creationId xmlns:a16="http://schemas.microsoft.com/office/drawing/2014/main" id="{D90B5135-54D3-0FFE-BB6E-D5091BBD7399}"/>
                </a:ext>
              </a:extLst>
            </p:cNvPr>
            <p:cNvSpPr/>
            <p:nvPr/>
          </p:nvSpPr>
          <p:spPr bwMode="auto">
            <a:xfrm>
              <a:off x="4261705" y="4975279"/>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30" name="Graphic 4" descr="Icon of a right arrow head">
              <a:extLst>
                <a:ext uri="{FF2B5EF4-FFF2-40B4-BE49-F238E27FC236}">
                  <a16:creationId xmlns:a16="http://schemas.microsoft.com/office/drawing/2014/main" id="{89F39DBF-4291-D19F-8307-B1503890061F}"/>
                </a:ext>
              </a:extLst>
            </p:cNvPr>
            <p:cNvSpPr/>
            <p:nvPr/>
          </p:nvSpPr>
          <p:spPr>
            <a:xfrm>
              <a:off x="4482171" y="5138588"/>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Title 9">
            <a:extLst>
              <a:ext uri="{FF2B5EF4-FFF2-40B4-BE49-F238E27FC236}">
                <a16:creationId xmlns:a16="http://schemas.microsoft.com/office/drawing/2014/main" id="{19D97FC2-6727-EEBB-E51A-FECA4AB14F5D}"/>
              </a:ext>
            </a:extLst>
          </p:cNvPr>
          <p:cNvSpPr>
            <a:spLocks noGrp="1"/>
          </p:cNvSpPr>
          <p:nvPr>
            <p:ph type="title"/>
          </p:nvPr>
        </p:nvSpPr>
        <p:spPr>
          <a:xfrm>
            <a:off x="588963" y="2874961"/>
            <a:ext cx="2943509" cy="1677787"/>
          </a:xfrm>
        </p:spPr>
        <p:txBody>
          <a:bodyPr/>
          <a:lstStyle/>
          <a:p>
            <a:r>
              <a:rPr lang="en-US"/>
              <a:t>Computer use in Copilot Studio </a:t>
            </a:r>
          </a:p>
        </p:txBody>
      </p:sp>
      <p:sp>
        <p:nvSpPr>
          <p:cNvPr id="11" name="Rectangle: Rounded Corners 68">
            <a:extLst>
              <a:ext uri="{FF2B5EF4-FFF2-40B4-BE49-F238E27FC236}">
                <a16:creationId xmlns:a16="http://schemas.microsoft.com/office/drawing/2014/main" id="{07ACA84C-F524-6664-D274-BDFFA321F6EC}"/>
              </a:ext>
            </a:extLst>
          </p:cNvPr>
          <p:cNvSpPr/>
          <p:nvPr/>
        </p:nvSpPr>
        <p:spPr bwMode="auto">
          <a:xfrm>
            <a:off x="588962" y="2000444"/>
            <a:ext cx="2943508" cy="447294"/>
          </a:xfrm>
          <a:prstGeom prst="roundRect">
            <a:avLst>
              <a:gd name="adj" fmla="val 50000"/>
            </a:avLst>
          </a:prstGeom>
          <a:gradFill flip="none" rotWithShape="1">
            <a:gsLst>
              <a:gs pos="70000">
                <a:srgbClr val="4284D5"/>
              </a:gs>
              <a:gs pos="0">
                <a:srgbClr val="F1B046"/>
              </a:gs>
              <a:gs pos="35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rPr>
              <a:t>Public Preview</a:t>
            </a:r>
          </a:p>
        </p:txBody>
      </p:sp>
      <p:sp>
        <p:nvSpPr>
          <p:cNvPr id="8" name="TextBox 7">
            <a:extLst>
              <a:ext uri="{FF2B5EF4-FFF2-40B4-BE49-F238E27FC236}">
                <a16:creationId xmlns:a16="http://schemas.microsoft.com/office/drawing/2014/main" id="{1F7016CB-21D0-7278-6DDD-B072F2EA5794}"/>
              </a:ext>
            </a:extLst>
          </p:cNvPr>
          <p:cNvSpPr txBox="1"/>
          <p:nvPr/>
        </p:nvSpPr>
        <p:spPr>
          <a:xfrm>
            <a:off x="588962" y="4682769"/>
            <a:ext cx="2943509" cy="923330"/>
          </a:xfrm>
          <a:prstGeom prst="rect">
            <a:avLst/>
          </a:prstGeom>
          <a:noFill/>
        </p:spPr>
        <p:txBody>
          <a:bodyPr wrap="square" l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60241">
                      <a:srgbClr val="FFFFFF"/>
                    </a:gs>
                    <a:gs pos="40000">
                      <a:srgbClr val="FFFFFF"/>
                    </a:gs>
                  </a:gsLst>
                  <a:lin ang="5400000" scaled="1"/>
                </a:gradFill>
                <a:effectLst/>
                <a:uLnTx/>
                <a:uFillTx/>
                <a:latin typeface="Segoe Sans Display Semibold" pitchFamily="2" charset="0"/>
                <a:ea typeface="+mn-ea"/>
                <a:cs typeface="Segoe Sans Display Semibold" pitchFamily="2" charset="0"/>
              </a:rPr>
              <a:t>Agent Tool in Copilot Studio transforming UI Automation with AI</a:t>
            </a:r>
          </a:p>
        </p:txBody>
      </p:sp>
      <p:sp>
        <p:nvSpPr>
          <p:cNvPr id="14" name="Rectangle 13">
            <a:extLst>
              <a:ext uri="{FF2B5EF4-FFF2-40B4-BE49-F238E27FC236}">
                <a16:creationId xmlns:a16="http://schemas.microsoft.com/office/drawing/2014/main" id="{F743C8D3-9994-F65F-BF80-B383C00E9297}"/>
              </a:ext>
            </a:extLst>
          </p:cNvPr>
          <p:cNvSpPr/>
          <p:nvPr/>
        </p:nvSpPr>
        <p:spPr>
          <a:xfrm>
            <a:off x="4920344" y="1043510"/>
            <a:ext cx="6492070" cy="943848"/>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Add Computer Use Tool to Autonomous Agents </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to do UI Automation with any system without the need for automation scripts or APIs</a:t>
            </a:r>
          </a:p>
        </p:txBody>
      </p:sp>
      <p:sp>
        <p:nvSpPr>
          <p:cNvPr id="15" name="Rectangle 14">
            <a:extLst>
              <a:ext uri="{FF2B5EF4-FFF2-40B4-BE49-F238E27FC236}">
                <a16:creationId xmlns:a16="http://schemas.microsoft.com/office/drawing/2014/main" id="{CD5F4377-AF06-0E4F-C089-BF504AD14C8B}"/>
              </a:ext>
            </a:extLst>
          </p:cNvPr>
          <p:cNvSpPr/>
          <p:nvPr/>
        </p:nvSpPr>
        <p:spPr>
          <a:xfrm>
            <a:off x="4920344" y="2444723"/>
            <a:ext cx="6492070" cy="666849"/>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Configure tool with a Prompt</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on what to automate</a:t>
            </a:r>
          </a:p>
        </p:txBody>
      </p:sp>
      <p:sp>
        <p:nvSpPr>
          <p:cNvPr id="16" name="Rectangle 15">
            <a:extLst>
              <a:ext uri="{FF2B5EF4-FFF2-40B4-BE49-F238E27FC236}">
                <a16:creationId xmlns:a16="http://schemas.microsoft.com/office/drawing/2014/main" id="{F4DE7A3E-F936-1476-27E5-52626DCBC1FE}"/>
              </a:ext>
            </a:extLst>
          </p:cNvPr>
          <p:cNvSpPr/>
          <p:nvPr/>
        </p:nvSpPr>
        <p:spPr>
          <a:xfrm>
            <a:off x="4920344" y="3568937"/>
            <a:ext cx="6492070" cy="943848"/>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Test prompt with real-time updates</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of screenshots, reasoning and actions to iteratively test </a:t>
            </a:r>
            <a:b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b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and refine </a:t>
            </a:r>
          </a:p>
        </p:txBody>
      </p:sp>
      <p:sp>
        <p:nvSpPr>
          <p:cNvPr id="17" name="Rectangle 16">
            <a:extLst>
              <a:ext uri="{FF2B5EF4-FFF2-40B4-BE49-F238E27FC236}">
                <a16:creationId xmlns:a16="http://schemas.microsoft.com/office/drawing/2014/main" id="{4DC7C21A-68ED-1B43-4A19-FB5C7D6AFCE4}"/>
              </a:ext>
            </a:extLst>
          </p:cNvPr>
          <p:cNvSpPr/>
          <p:nvPr/>
        </p:nvSpPr>
        <p:spPr>
          <a:xfrm>
            <a:off x="4920344" y="4970150"/>
            <a:ext cx="6492070" cy="615553"/>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Publish and view run history with rich activity feed</a:t>
            </a:r>
            <a:b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b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with captured screenshots and reasoning steps</a:t>
            </a:r>
          </a:p>
        </p:txBody>
      </p:sp>
    </p:spTree>
    <p:extLst>
      <p:ext uri="{BB962C8B-B14F-4D97-AF65-F5344CB8AC3E}">
        <p14:creationId xmlns:p14="http://schemas.microsoft.com/office/powerpoint/2010/main" val="1928449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398975"/>
            <a:ext cx="11018520" cy="1114996"/>
          </a:xfrm>
        </p:spPr>
        <p:txBody>
          <a:bodyPr/>
          <a:lstStyle/>
          <a:p>
            <a:pPr algn="ctr"/>
            <a:r>
              <a:rPr lang="en-US"/>
              <a:t>Computer-Using Agents (CUA)</a:t>
            </a:r>
          </a:p>
        </p:txBody>
      </p:sp>
      <p:sp>
        <p:nvSpPr>
          <p:cNvPr id="3" name="Rectangle: Rounded Corners 68">
            <a:extLst>
              <a:ext uri="{FF2B5EF4-FFF2-40B4-BE49-F238E27FC236}">
                <a16:creationId xmlns:a16="http://schemas.microsoft.com/office/drawing/2014/main" id="{52A7815C-41DF-30B1-A02D-C526254C2C9B}"/>
              </a:ext>
              <a:ext uri="{C183D7F6-B498-43B3-948B-1728B52AA6E4}">
                <adec:decorative xmlns:adec="http://schemas.microsoft.com/office/drawing/2017/decorative" val="1"/>
              </a:ext>
            </a:extLst>
          </p:cNvPr>
          <p:cNvSpPr/>
          <p:nvPr/>
        </p:nvSpPr>
        <p:spPr bwMode="auto">
          <a:xfrm>
            <a:off x="586741" y="1886472"/>
            <a:ext cx="11018519" cy="3726928"/>
          </a:xfrm>
          <a:prstGeom prst="roundRect">
            <a:avLst>
              <a:gd name="adj" fmla="val 430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 name="Rectangle: Rounded Corners 3">
            <a:extLst>
              <a:ext uri="{FF2B5EF4-FFF2-40B4-BE49-F238E27FC236}">
                <a16:creationId xmlns:a16="http://schemas.microsoft.com/office/drawing/2014/main" id="{98C2206B-6313-7C0B-115B-82D2F0098EBB}"/>
              </a:ext>
            </a:extLst>
          </p:cNvPr>
          <p:cNvSpPr/>
          <p:nvPr/>
        </p:nvSpPr>
        <p:spPr bwMode="auto">
          <a:xfrm>
            <a:off x="8639811" y="2718381"/>
            <a:ext cx="2468880" cy="2063111"/>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02C836E1-8409-7D1A-56DF-46EEF256111B}"/>
              </a:ext>
            </a:extLst>
          </p:cNvPr>
          <p:cNvSpPr/>
          <p:nvPr/>
        </p:nvSpPr>
        <p:spPr bwMode="auto">
          <a:xfrm>
            <a:off x="1079499" y="2718381"/>
            <a:ext cx="2468880" cy="2063111"/>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FA1A834-CF39-6B6A-79B5-A61E706CDB93}"/>
              </a:ext>
            </a:extLst>
          </p:cNvPr>
          <p:cNvSpPr/>
          <p:nvPr/>
        </p:nvSpPr>
        <p:spPr bwMode="auto">
          <a:xfrm>
            <a:off x="4859655" y="2718381"/>
            <a:ext cx="2468880" cy="206311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A535CC0B-64E3-38CE-68A9-61D7B561DE68}"/>
              </a:ext>
            </a:extLst>
          </p:cNvPr>
          <p:cNvSpPr txBox="1"/>
          <p:nvPr/>
        </p:nvSpPr>
        <p:spPr>
          <a:xfrm>
            <a:off x="1079499" y="4026651"/>
            <a:ext cx="2468880" cy="215444"/>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User enters a prompt</a:t>
            </a:r>
          </a:p>
        </p:txBody>
      </p:sp>
      <p:sp>
        <p:nvSpPr>
          <p:cNvPr id="9" name="Text Placeholder 2">
            <a:extLst>
              <a:ext uri="{FF2B5EF4-FFF2-40B4-BE49-F238E27FC236}">
                <a16:creationId xmlns:a16="http://schemas.microsoft.com/office/drawing/2014/main" id="{30261AFE-ED5A-39D8-119A-118A124B3BEC}"/>
              </a:ext>
            </a:extLst>
          </p:cNvPr>
          <p:cNvSpPr txBox="1">
            <a:spLocks/>
          </p:cNvSpPr>
          <p:nvPr/>
        </p:nvSpPr>
        <p:spPr>
          <a:xfrm>
            <a:off x="1079499" y="2140054"/>
            <a:ext cx="1965960" cy="400110"/>
          </a:xfrm>
          <a:prstGeom prst="rect">
            <a:avLst/>
          </a:prstGeom>
        </p:spPr>
        <p:txBody>
          <a:bodyPr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How it works</a:t>
            </a:r>
          </a:p>
        </p:txBody>
      </p:sp>
      <p:sp>
        <p:nvSpPr>
          <p:cNvPr id="10" name="TextBox 9">
            <a:extLst>
              <a:ext uri="{FF2B5EF4-FFF2-40B4-BE49-F238E27FC236}">
                <a16:creationId xmlns:a16="http://schemas.microsoft.com/office/drawing/2014/main" id="{90548F41-C9A5-6708-DC64-5121953BBE56}"/>
              </a:ext>
            </a:extLst>
          </p:cNvPr>
          <p:cNvSpPr txBox="1"/>
          <p:nvPr/>
        </p:nvSpPr>
        <p:spPr>
          <a:xfrm>
            <a:off x="4859655" y="3703486"/>
            <a:ext cx="2468880" cy="861774"/>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CUA takes a screenshot and determines an action based on the prompt, state of the screen</a:t>
            </a:r>
          </a:p>
        </p:txBody>
      </p:sp>
      <p:pic>
        <p:nvPicPr>
          <p:cNvPr id="11" name="Graphic 10" descr="Arrow Up outline">
            <a:extLst>
              <a:ext uri="{FF2B5EF4-FFF2-40B4-BE49-F238E27FC236}">
                <a16:creationId xmlns:a16="http://schemas.microsoft.com/office/drawing/2014/main" id="{1E4C4BB8-45B5-4A8F-36C4-DAFA98D5C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746817" y="3292736"/>
            <a:ext cx="914400" cy="914400"/>
          </a:xfrm>
          <a:prstGeom prst="rect">
            <a:avLst/>
          </a:prstGeom>
        </p:spPr>
      </p:pic>
      <p:pic>
        <p:nvPicPr>
          <p:cNvPr id="12" name="Graphic 11" descr="Arrow Up outline">
            <a:extLst>
              <a:ext uri="{FF2B5EF4-FFF2-40B4-BE49-F238E27FC236}">
                <a16:creationId xmlns:a16="http://schemas.microsoft.com/office/drawing/2014/main" id="{C8B2824C-C833-F980-2BAD-21BFE2666F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526973" y="3292736"/>
            <a:ext cx="914400" cy="914400"/>
          </a:xfrm>
          <a:prstGeom prst="rect">
            <a:avLst/>
          </a:prstGeom>
        </p:spPr>
      </p:pic>
      <p:pic>
        <p:nvPicPr>
          <p:cNvPr id="13" name="Graphic 12" descr="Arrow circle outline">
            <a:extLst>
              <a:ext uri="{FF2B5EF4-FFF2-40B4-BE49-F238E27FC236}">
                <a16:creationId xmlns:a16="http://schemas.microsoft.com/office/drawing/2014/main" id="{E6E743F2-4CA0-85A9-ED24-D81D05405A18}"/>
              </a:ext>
            </a:extLst>
          </p:cNvPr>
          <p:cNvPicPr>
            <a:picLocks noChangeAspect="1"/>
          </p:cNvPicPr>
          <p:nvPr/>
        </p:nvPicPr>
        <p:blipFill>
          <a:blip r:embed="rId5">
            <a:extLst>
              <a:ext uri="{96DAC541-7B7A-43D3-8B79-37D633B846F1}">
                <asvg:svgBlip xmlns:asvg="http://schemas.microsoft.com/office/drawing/2016/SVG/main" r:embed="rId6"/>
              </a:ext>
            </a:extLst>
          </a:blip>
          <a:srcRect b="63971"/>
          <a:stretch/>
        </p:blipFill>
        <p:spPr>
          <a:xfrm rot="10800000">
            <a:off x="7158229" y="4958248"/>
            <a:ext cx="1651887" cy="595151"/>
          </a:xfrm>
          <a:prstGeom prst="rect">
            <a:avLst/>
          </a:prstGeom>
        </p:spPr>
      </p:pic>
      <p:sp>
        <p:nvSpPr>
          <p:cNvPr id="14" name="Oval 13">
            <a:extLst>
              <a:ext uri="{FF2B5EF4-FFF2-40B4-BE49-F238E27FC236}">
                <a16:creationId xmlns:a16="http://schemas.microsoft.com/office/drawing/2014/main" id="{B1CDAEFD-6178-B7B6-29B2-28EF7A71131F}"/>
              </a:ext>
              <a:ext uri="{C183D7F6-B498-43B3-948B-1728B52AA6E4}">
                <adec:decorative xmlns:adec="http://schemas.microsoft.com/office/drawing/2017/decorative" val="1"/>
              </a:ext>
            </a:extLst>
          </p:cNvPr>
          <p:cNvSpPr/>
          <p:nvPr/>
        </p:nvSpPr>
        <p:spPr bwMode="auto">
          <a:xfrm>
            <a:off x="2019886" y="2899148"/>
            <a:ext cx="588107" cy="588107"/>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16" name="Oval 15">
            <a:extLst>
              <a:ext uri="{FF2B5EF4-FFF2-40B4-BE49-F238E27FC236}">
                <a16:creationId xmlns:a16="http://schemas.microsoft.com/office/drawing/2014/main" id="{224F89A8-526A-3681-381E-DF7774D4495A}"/>
              </a:ext>
              <a:ext uri="{C183D7F6-B498-43B3-948B-1728B52AA6E4}">
                <adec:decorative xmlns:adec="http://schemas.microsoft.com/office/drawing/2017/decorative" val="1"/>
              </a:ext>
            </a:extLst>
          </p:cNvPr>
          <p:cNvSpPr/>
          <p:nvPr/>
        </p:nvSpPr>
        <p:spPr bwMode="auto">
          <a:xfrm>
            <a:off x="5801947" y="2899148"/>
            <a:ext cx="588106" cy="588106"/>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24" name="Oval 23">
            <a:extLst>
              <a:ext uri="{FF2B5EF4-FFF2-40B4-BE49-F238E27FC236}">
                <a16:creationId xmlns:a16="http://schemas.microsoft.com/office/drawing/2014/main" id="{867193E2-52A4-58DE-E95A-3B3696345650}"/>
              </a:ext>
              <a:ext uri="{C183D7F6-B498-43B3-948B-1728B52AA6E4}">
                <adec:decorative xmlns:adec="http://schemas.microsoft.com/office/drawing/2017/decorative" val="1"/>
              </a:ext>
            </a:extLst>
          </p:cNvPr>
          <p:cNvSpPr/>
          <p:nvPr/>
        </p:nvSpPr>
        <p:spPr bwMode="auto">
          <a:xfrm>
            <a:off x="9580198" y="2899148"/>
            <a:ext cx="588106" cy="588106"/>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err="1">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grpSp>
        <p:nvGrpSpPr>
          <p:cNvPr id="26" name="Group 25">
            <a:extLst>
              <a:ext uri="{FF2B5EF4-FFF2-40B4-BE49-F238E27FC236}">
                <a16:creationId xmlns:a16="http://schemas.microsoft.com/office/drawing/2014/main" id="{AA16B5B3-4C79-0682-A3BF-6ECE2386BCFE}"/>
              </a:ext>
            </a:extLst>
          </p:cNvPr>
          <p:cNvGrpSpPr/>
          <p:nvPr/>
        </p:nvGrpSpPr>
        <p:grpSpPr>
          <a:xfrm>
            <a:off x="9727930" y="2980259"/>
            <a:ext cx="317406" cy="383969"/>
            <a:chOff x="6903799" y="5872016"/>
            <a:chExt cx="683380" cy="826690"/>
          </a:xfrm>
          <a:solidFill>
            <a:srgbClr val="FFFFFF"/>
          </a:solidFill>
        </p:grpSpPr>
        <p:pic>
          <p:nvPicPr>
            <p:cNvPr id="27" name="Graphic 26" descr="Single gear with solid fill">
              <a:extLst>
                <a:ext uri="{FF2B5EF4-FFF2-40B4-BE49-F238E27FC236}">
                  <a16:creationId xmlns:a16="http://schemas.microsoft.com/office/drawing/2014/main" id="{A83B7F46-50F4-2ABA-67F5-18030BEAD2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65695">
              <a:off x="7155776" y="5872016"/>
              <a:ext cx="431403" cy="431403"/>
            </a:xfrm>
            <a:prstGeom prst="rect">
              <a:avLst/>
            </a:prstGeom>
          </p:spPr>
        </p:pic>
        <p:sp>
          <p:nvSpPr>
            <p:cNvPr id="28" name="Freeform: Shape 27">
              <a:extLst>
                <a:ext uri="{FF2B5EF4-FFF2-40B4-BE49-F238E27FC236}">
                  <a16:creationId xmlns:a16="http://schemas.microsoft.com/office/drawing/2014/main" id="{DECF7D94-EA33-A60A-6CC0-353216572606}"/>
                </a:ext>
              </a:extLst>
            </p:cNvPr>
            <p:cNvSpPr/>
            <p:nvPr/>
          </p:nvSpPr>
          <p:spPr>
            <a:xfrm>
              <a:off x="6903799" y="6270081"/>
              <a:ext cx="457200" cy="428625"/>
            </a:xfrm>
            <a:custGeom>
              <a:avLst/>
              <a:gdLst>
                <a:gd name="connsiteX0" fmla="*/ 426720 w 457200"/>
                <a:gd name="connsiteY0" fmla="*/ 0 h 428625"/>
                <a:gd name="connsiteX1" fmla="*/ 30480 w 457200"/>
                <a:gd name="connsiteY1" fmla="*/ 0 h 428625"/>
                <a:gd name="connsiteX2" fmla="*/ 0 w 457200"/>
                <a:gd name="connsiteY2" fmla="*/ 30480 h 428625"/>
                <a:gd name="connsiteX3" fmla="*/ 0 w 457200"/>
                <a:gd name="connsiteY3" fmla="*/ 302895 h 428625"/>
                <a:gd name="connsiteX4" fmla="*/ 30480 w 457200"/>
                <a:gd name="connsiteY4" fmla="*/ 333375 h 428625"/>
                <a:gd name="connsiteX5" fmla="*/ 30480 w 457200"/>
                <a:gd name="connsiteY5" fmla="*/ 333375 h 428625"/>
                <a:gd name="connsiteX6" fmla="*/ 180975 w 457200"/>
                <a:gd name="connsiteY6" fmla="*/ 333375 h 428625"/>
                <a:gd name="connsiteX7" fmla="*/ 180975 w 457200"/>
                <a:gd name="connsiteY7" fmla="*/ 371475 h 428625"/>
                <a:gd name="connsiteX8" fmla="*/ 114300 w 457200"/>
                <a:gd name="connsiteY8" fmla="*/ 371475 h 428625"/>
                <a:gd name="connsiteX9" fmla="*/ 114300 w 457200"/>
                <a:gd name="connsiteY9" fmla="*/ 428625 h 428625"/>
                <a:gd name="connsiteX10" fmla="*/ 342900 w 457200"/>
                <a:gd name="connsiteY10" fmla="*/ 428625 h 428625"/>
                <a:gd name="connsiteX11" fmla="*/ 342900 w 457200"/>
                <a:gd name="connsiteY11" fmla="*/ 371475 h 428625"/>
                <a:gd name="connsiteX12" fmla="*/ 276225 w 457200"/>
                <a:gd name="connsiteY12" fmla="*/ 371475 h 428625"/>
                <a:gd name="connsiteX13" fmla="*/ 276225 w 457200"/>
                <a:gd name="connsiteY13" fmla="*/ 333375 h 428625"/>
                <a:gd name="connsiteX14" fmla="*/ 426720 w 457200"/>
                <a:gd name="connsiteY14" fmla="*/ 333375 h 428625"/>
                <a:gd name="connsiteX15" fmla="*/ 457200 w 457200"/>
                <a:gd name="connsiteY15" fmla="*/ 302895 h 428625"/>
                <a:gd name="connsiteX16" fmla="*/ 457200 w 457200"/>
                <a:gd name="connsiteY16" fmla="*/ 302895 h 428625"/>
                <a:gd name="connsiteX17" fmla="*/ 457200 w 457200"/>
                <a:gd name="connsiteY17" fmla="*/ 30480 h 428625"/>
                <a:gd name="connsiteX18" fmla="*/ 426720 w 457200"/>
                <a:gd name="connsiteY18" fmla="*/ 0 h 428625"/>
                <a:gd name="connsiteX19" fmla="*/ 400050 w 457200"/>
                <a:gd name="connsiteY19" fmla="*/ 276225 h 428625"/>
                <a:gd name="connsiteX20" fmla="*/ 57150 w 457200"/>
                <a:gd name="connsiteY20" fmla="*/ 276225 h 428625"/>
                <a:gd name="connsiteX21" fmla="*/ 57150 w 457200"/>
                <a:gd name="connsiteY21" fmla="*/ 57150 h 428625"/>
                <a:gd name="connsiteX22" fmla="*/ 400050 w 457200"/>
                <a:gd name="connsiteY22" fmla="*/ 57150 h 428625"/>
                <a:gd name="connsiteX23" fmla="*/ 400050 w 457200"/>
                <a:gd name="connsiteY23" fmla="*/ 2762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428625">
                  <a:moveTo>
                    <a:pt x="426720" y="0"/>
                  </a:moveTo>
                  <a:lnTo>
                    <a:pt x="30480" y="0"/>
                  </a:lnTo>
                  <a:cubicBezTo>
                    <a:pt x="13335" y="0"/>
                    <a:pt x="0" y="13335"/>
                    <a:pt x="0" y="30480"/>
                  </a:cubicBezTo>
                  <a:lnTo>
                    <a:pt x="0" y="302895"/>
                  </a:lnTo>
                  <a:cubicBezTo>
                    <a:pt x="0" y="320040"/>
                    <a:pt x="13335" y="333375"/>
                    <a:pt x="30480" y="333375"/>
                  </a:cubicBezTo>
                  <a:cubicBezTo>
                    <a:pt x="30480" y="333375"/>
                    <a:pt x="30480" y="333375"/>
                    <a:pt x="30480" y="333375"/>
                  </a:cubicBezTo>
                  <a:lnTo>
                    <a:pt x="180975" y="333375"/>
                  </a:lnTo>
                  <a:lnTo>
                    <a:pt x="180975" y="371475"/>
                  </a:lnTo>
                  <a:lnTo>
                    <a:pt x="114300" y="371475"/>
                  </a:lnTo>
                  <a:lnTo>
                    <a:pt x="114300" y="428625"/>
                  </a:lnTo>
                  <a:lnTo>
                    <a:pt x="342900" y="428625"/>
                  </a:lnTo>
                  <a:lnTo>
                    <a:pt x="342900" y="371475"/>
                  </a:lnTo>
                  <a:lnTo>
                    <a:pt x="276225" y="371475"/>
                  </a:lnTo>
                  <a:lnTo>
                    <a:pt x="276225" y="333375"/>
                  </a:lnTo>
                  <a:lnTo>
                    <a:pt x="426720" y="333375"/>
                  </a:lnTo>
                  <a:cubicBezTo>
                    <a:pt x="443865" y="333375"/>
                    <a:pt x="457200" y="320040"/>
                    <a:pt x="457200" y="302895"/>
                  </a:cubicBezTo>
                  <a:lnTo>
                    <a:pt x="457200" y="302895"/>
                  </a:lnTo>
                  <a:lnTo>
                    <a:pt x="457200" y="30480"/>
                  </a:lnTo>
                  <a:cubicBezTo>
                    <a:pt x="457200" y="13335"/>
                    <a:pt x="443865" y="0"/>
                    <a:pt x="426720" y="0"/>
                  </a:cubicBezTo>
                  <a:close/>
                  <a:moveTo>
                    <a:pt x="400050" y="276225"/>
                  </a:moveTo>
                  <a:lnTo>
                    <a:pt x="57150" y="276225"/>
                  </a:lnTo>
                  <a:lnTo>
                    <a:pt x="57150" y="57150"/>
                  </a:lnTo>
                  <a:lnTo>
                    <a:pt x="400050" y="57150"/>
                  </a:lnTo>
                  <a:lnTo>
                    <a:pt x="400050" y="276225"/>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50AA59D-BA2D-C780-1B3E-11B6DA8A17BA}"/>
                </a:ext>
              </a:extLst>
            </p:cNvPr>
            <p:cNvSpPr/>
            <p:nvPr/>
          </p:nvSpPr>
          <p:spPr>
            <a:xfrm>
              <a:off x="7405766" y="6270081"/>
              <a:ext cx="167870" cy="211454"/>
            </a:xfrm>
            <a:custGeom>
              <a:avLst/>
              <a:gdLst>
                <a:gd name="connsiteX0" fmla="*/ 96203 w 167870"/>
                <a:gd name="connsiteY0" fmla="*/ 0 h 211454"/>
                <a:gd name="connsiteX1" fmla="*/ 110490 w 167870"/>
                <a:gd name="connsiteY1" fmla="*/ 43815 h 211454"/>
                <a:gd name="connsiteX2" fmla="*/ 69532 w 167870"/>
                <a:gd name="connsiteY2" fmla="*/ 111443 h 211454"/>
                <a:gd name="connsiteX3" fmla="*/ 69532 w 167870"/>
                <a:gd name="connsiteY3" fmla="*/ 72390 h 211454"/>
                <a:gd name="connsiteX4" fmla="*/ 0 w 167870"/>
                <a:gd name="connsiteY4" fmla="*/ 142875 h 211454"/>
                <a:gd name="connsiteX5" fmla="*/ 69532 w 167870"/>
                <a:gd name="connsiteY5" fmla="*/ 211455 h 211454"/>
                <a:gd name="connsiteX6" fmla="*/ 69532 w 167870"/>
                <a:gd name="connsiteY6" fmla="*/ 172402 h 211454"/>
                <a:gd name="connsiteX7" fmla="*/ 162878 w 167870"/>
                <a:gd name="connsiteY7" fmla="*/ 8573 h 211454"/>
                <a:gd name="connsiteX8" fmla="*/ 160020 w 167870"/>
                <a:gd name="connsiteY8" fmla="*/ 0 h 211454"/>
                <a:gd name="connsiteX9" fmla="*/ 96203 w 167870"/>
                <a:gd name="connsiteY9" fmla="*/ 0 h 21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70" h="211454">
                  <a:moveTo>
                    <a:pt x="96203" y="0"/>
                  </a:moveTo>
                  <a:cubicBezTo>
                    <a:pt x="105728" y="12382"/>
                    <a:pt x="110490" y="28575"/>
                    <a:pt x="110490" y="43815"/>
                  </a:cubicBezTo>
                  <a:cubicBezTo>
                    <a:pt x="110490" y="72390"/>
                    <a:pt x="94297" y="98107"/>
                    <a:pt x="69532" y="111443"/>
                  </a:cubicBezTo>
                  <a:lnTo>
                    <a:pt x="69532" y="72390"/>
                  </a:lnTo>
                  <a:lnTo>
                    <a:pt x="0" y="142875"/>
                  </a:lnTo>
                  <a:lnTo>
                    <a:pt x="69532" y="211455"/>
                  </a:lnTo>
                  <a:lnTo>
                    <a:pt x="69532" y="172402"/>
                  </a:lnTo>
                  <a:cubicBezTo>
                    <a:pt x="140970" y="153352"/>
                    <a:pt x="182880" y="80010"/>
                    <a:pt x="162878" y="8573"/>
                  </a:cubicBezTo>
                  <a:cubicBezTo>
                    <a:pt x="161925" y="5715"/>
                    <a:pt x="160972" y="2857"/>
                    <a:pt x="160020" y="0"/>
                  </a:cubicBezTo>
                  <a:lnTo>
                    <a:pt x="96203" y="0"/>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5464F14-E665-870A-A7CE-2A713D2552DA}"/>
                </a:ext>
              </a:extLst>
            </p:cNvPr>
            <p:cNvSpPr/>
            <p:nvPr/>
          </p:nvSpPr>
          <p:spPr>
            <a:xfrm>
              <a:off x="6983578" y="6020525"/>
              <a:ext cx="167870" cy="211455"/>
            </a:xfrm>
            <a:custGeom>
              <a:avLst/>
              <a:gdLst>
                <a:gd name="connsiteX0" fmla="*/ 71668 w 167870"/>
                <a:gd name="connsiteY0" fmla="*/ 211455 h 211455"/>
                <a:gd name="connsiteX1" fmla="*/ 57380 w 167870"/>
                <a:gd name="connsiteY1" fmla="*/ 167640 h 211455"/>
                <a:gd name="connsiteX2" fmla="*/ 98338 w 167870"/>
                <a:gd name="connsiteY2" fmla="*/ 100013 h 211455"/>
                <a:gd name="connsiteX3" fmla="*/ 98338 w 167870"/>
                <a:gd name="connsiteY3" fmla="*/ 139065 h 211455"/>
                <a:gd name="connsiteX4" fmla="*/ 167870 w 167870"/>
                <a:gd name="connsiteY4" fmla="*/ 68580 h 211455"/>
                <a:gd name="connsiteX5" fmla="*/ 98338 w 167870"/>
                <a:gd name="connsiteY5" fmla="*/ 0 h 211455"/>
                <a:gd name="connsiteX6" fmla="*/ 98338 w 167870"/>
                <a:gd name="connsiteY6" fmla="*/ 39053 h 211455"/>
                <a:gd name="connsiteX7" fmla="*/ 4993 w 167870"/>
                <a:gd name="connsiteY7" fmla="*/ 202883 h 211455"/>
                <a:gd name="connsiteX8" fmla="*/ 7850 w 167870"/>
                <a:gd name="connsiteY8" fmla="*/ 211455 h 211455"/>
                <a:gd name="connsiteX9" fmla="*/ 71668 w 167870"/>
                <a:gd name="connsiteY9"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70" h="211455">
                  <a:moveTo>
                    <a:pt x="71668" y="211455"/>
                  </a:moveTo>
                  <a:cubicBezTo>
                    <a:pt x="64048" y="201930"/>
                    <a:pt x="57380" y="182880"/>
                    <a:pt x="57380" y="167640"/>
                  </a:cubicBezTo>
                  <a:cubicBezTo>
                    <a:pt x="57380" y="139065"/>
                    <a:pt x="73573" y="113348"/>
                    <a:pt x="98338" y="100013"/>
                  </a:cubicBezTo>
                  <a:lnTo>
                    <a:pt x="98338" y="139065"/>
                  </a:lnTo>
                  <a:lnTo>
                    <a:pt x="167870" y="68580"/>
                  </a:lnTo>
                  <a:lnTo>
                    <a:pt x="98338" y="0"/>
                  </a:lnTo>
                  <a:lnTo>
                    <a:pt x="98338" y="39053"/>
                  </a:lnTo>
                  <a:cubicBezTo>
                    <a:pt x="26900" y="58103"/>
                    <a:pt x="-15010" y="131445"/>
                    <a:pt x="4993" y="202883"/>
                  </a:cubicBezTo>
                  <a:cubicBezTo>
                    <a:pt x="5945" y="205740"/>
                    <a:pt x="6898" y="208598"/>
                    <a:pt x="7850" y="211455"/>
                  </a:cubicBezTo>
                  <a:lnTo>
                    <a:pt x="71668" y="211455"/>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CF226507-4DA5-5D7A-936F-10E56EA0562B}"/>
              </a:ext>
            </a:extLst>
          </p:cNvPr>
          <p:cNvGrpSpPr/>
          <p:nvPr/>
        </p:nvGrpSpPr>
        <p:grpSpPr>
          <a:xfrm>
            <a:off x="5821680" y="2918881"/>
            <a:ext cx="548640" cy="548640"/>
            <a:chOff x="4604080" y="5345860"/>
            <a:chExt cx="548640" cy="548640"/>
          </a:xfrm>
        </p:grpSpPr>
        <p:pic>
          <p:nvPicPr>
            <p:cNvPr id="32" name="Graphic 31" descr="Camera with solid fill">
              <a:extLst>
                <a:ext uri="{FF2B5EF4-FFF2-40B4-BE49-F238E27FC236}">
                  <a16:creationId xmlns:a16="http://schemas.microsoft.com/office/drawing/2014/main" id="{F9FBFF02-48BB-8B2C-D3A8-AD1534BC1A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1057" y="5499027"/>
              <a:ext cx="213734" cy="213734"/>
            </a:xfrm>
            <a:prstGeom prst="rect">
              <a:avLst/>
            </a:prstGeom>
          </p:spPr>
        </p:pic>
        <p:pic>
          <p:nvPicPr>
            <p:cNvPr id="33" name="Graphic 32" descr="Arrow circle with solid fill">
              <a:extLst>
                <a:ext uri="{FF2B5EF4-FFF2-40B4-BE49-F238E27FC236}">
                  <a16:creationId xmlns:a16="http://schemas.microsoft.com/office/drawing/2014/main" id="{DE163D72-F7F9-47FA-5687-BB81D8EB8C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04080" y="5345860"/>
              <a:ext cx="548640" cy="548640"/>
            </a:xfrm>
            <a:prstGeom prst="rect">
              <a:avLst/>
            </a:prstGeom>
          </p:spPr>
        </p:pic>
      </p:grpSp>
      <p:grpSp>
        <p:nvGrpSpPr>
          <p:cNvPr id="34" name="Group 33">
            <a:extLst>
              <a:ext uri="{FF2B5EF4-FFF2-40B4-BE49-F238E27FC236}">
                <a16:creationId xmlns:a16="http://schemas.microsoft.com/office/drawing/2014/main" id="{94E28E0C-42E9-6106-CC30-E29C3C85E446}"/>
              </a:ext>
            </a:extLst>
          </p:cNvPr>
          <p:cNvGrpSpPr/>
          <p:nvPr/>
        </p:nvGrpSpPr>
        <p:grpSpPr>
          <a:xfrm>
            <a:off x="2113216" y="3020024"/>
            <a:ext cx="401447" cy="346354"/>
            <a:chOff x="2014403" y="3023587"/>
            <a:chExt cx="469900" cy="405413"/>
          </a:xfrm>
          <a:solidFill>
            <a:srgbClr val="FFFFFF"/>
          </a:solidFill>
        </p:grpSpPr>
        <p:pic>
          <p:nvPicPr>
            <p:cNvPr id="35" name="Graphic 34" descr="Speech with solid fill">
              <a:extLst>
                <a:ext uri="{FF2B5EF4-FFF2-40B4-BE49-F238E27FC236}">
                  <a16:creationId xmlns:a16="http://schemas.microsoft.com/office/drawing/2014/main" id="{C864B884-9074-EC4E-51F0-3AA9E4ED1D7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230983" y="3023587"/>
              <a:ext cx="253320" cy="253320"/>
            </a:xfrm>
            <a:prstGeom prst="rect">
              <a:avLst/>
            </a:prstGeom>
          </p:spPr>
        </p:pic>
        <p:pic>
          <p:nvPicPr>
            <p:cNvPr id="36" name="Graphic 35" descr="User with solid fill">
              <a:extLst>
                <a:ext uri="{FF2B5EF4-FFF2-40B4-BE49-F238E27FC236}">
                  <a16:creationId xmlns:a16="http://schemas.microsoft.com/office/drawing/2014/main" id="{68A4A9F9-B0BB-C28E-1009-F53A40B32C1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4403" y="3091527"/>
              <a:ext cx="337473" cy="337473"/>
            </a:xfrm>
            <a:prstGeom prst="rect">
              <a:avLst/>
            </a:prstGeom>
          </p:spPr>
        </p:pic>
      </p:grpSp>
      <p:sp>
        <p:nvSpPr>
          <p:cNvPr id="37" name="TextBox 36">
            <a:extLst>
              <a:ext uri="{FF2B5EF4-FFF2-40B4-BE49-F238E27FC236}">
                <a16:creationId xmlns:a16="http://schemas.microsoft.com/office/drawing/2014/main" id="{6C68707B-E725-C158-2D95-83B8DAC9EE94}"/>
              </a:ext>
            </a:extLst>
          </p:cNvPr>
          <p:cNvSpPr txBox="1"/>
          <p:nvPr/>
        </p:nvSpPr>
        <p:spPr>
          <a:xfrm>
            <a:off x="8639811" y="3918929"/>
            <a:ext cx="2468880" cy="430887"/>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Action executed on the computer</a:t>
            </a:r>
          </a:p>
        </p:txBody>
      </p:sp>
    </p:spTree>
    <p:extLst>
      <p:ext uri="{BB962C8B-B14F-4D97-AF65-F5344CB8AC3E}">
        <p14:creationId xmlns:p14="http://schemas.microsoft.com/office/powerpoint/2010/main" val="232665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DF3A-6109-4E23-4880-8155A9DC3E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B47F8-62B9-A674-CCA0-087168524B25}"/>
              </a:ext>
            </a:extLst>
          </p:cNvPr>
          <p:cNvSpPr>
            <a:spLocks noGrp="1"/>
          </p:cNvSpPr>
          <p:nvPr>
            <p:ph type="title"/>
          </p:nvPr>
        </p:nvSpPr>
        <p:spPr>
          <a:xfrm>
            <a:off x="586740" y="349738"/>
            <a:ext cx="11018520" cy="553998"/>
          </a:xfrm>
        </p:spPr>
        <p:txBody>
          <a:bodyPr/>
          <a:lstStyle/>
          <a:p>
            <a:pPr algn="ctr"/>
            <a:r>
              <a:rPr lang="en-US">
                <a:cs typeface="Segoe UI Semibold"/>
              </a:rPr>
              <a:t>CUA Machines</a:t>
            </a:r>
            <a:endParaRPr lang="en-US">
              <a:solidFill>
                <a:srgbClr val="000000"/>
              </a:solidFill>
              <a:cs typeface="Segoe UI Semibold"/>
            </a:endParaRPr>
          </a:p>
        </p:txBody>
      </p:sp>
      <p:sp>
        <p:nvSpPr>
          <p:cNvPr id="4" name="Rectangle: Rounded Corners 3">
            <a:extLst>
              <a:ext uri="{FF2B5EF4-FFF2-40B4-BE49-F238E27FC236}">
                <a16:creationId xmlns:a16="http://schemas.microsoft.com/office/drawing/2014/main" id="{DB8DF086-44CE-484C-72B8-BBE5146E1D10}"/>
              </a:ext>
              <a:ext uri="{C183D7F6-B498-43B3-948B-1728B52AA6E4}">
                <adec:decorative xmlns:adec="http://schemas.microsoft.com/office/drawing/2017/decorative" val="1"/>
              </a:ext>
            </a:extLst>
          </p:cNvPr>
          <p:cNvSpPr/>
          <p:nvPr/>
        </p:nvSpPr>
        <p:spPr bwMode="auto">
          <a:xfrm>
            <a:off x="295247"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B900"/>
                </a:solidFill>
                <a:effectLst/>
                <a:uLnTx/>
                <a:uFillTx/>
                <a:latin typeface="Segoe UI Semibold"/>
                <a:ea typeface="+mn-ea"/>
                <a:cs typeface="+mn-cs"/>
              </a:rPr>
              <a:t>Hosted Browser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Use immediately without IT configuration or billing. Just enter a prompt to begin.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Shared pool of pre-provisioned Windows 365 Cloud PCs, which are not Entra-joined to the customer tenant.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Not recommended for production scenarios (limited capabilities, not customizable)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Only one Cloud PC is available per user at a time. Usage may be throttled based on demand.</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Rectangle: Rounded Corners 6">
            <a:extLst>
              <a:ext uri="{FF2B5EF4-FFF2-40B4-BE49-F238E27FC236}">
                <a16:creationId xmlns:a16="http://schemas.microsoft.com/office/drawing/2014/main" id="{2FAB84AB-8F35-F01C-427F-4E3EF023768A}"/>
              </a:ext>
              <a:ext uri="{C183D7F6-B498-43B3-948B-1728B52AA6E4}">
                <adec:decorative xmlns:adec="http://schemas.microsoft.com/office/drawing/2017/decorative" val="1"/>
              </a:ext>
            </a:extLst>
          </p:cNvPr>
          <p:cNvSpPr/>
          <p:nvPr/>
        </p:nvSpPr>
        <p:spPr bwMode="auto">
          <a:xfrm>
            <a:off x="6237869"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B900"/>
                </a:solidFill>
                <a:effectLst/>
                <a:uLnTx/>
                <a:uFillTx/>
                <a:latin typeface="Segoe UI Semibold"/>
                <a:ea typeface="+mn-ea"/>
                <a:cs typeface="+mn-cs"/>
              </a:rPr>
              <a:t>BYO Machine</a:t>
            </a:r>
            <a:endParaRPr kumimoji="0" lang="en-US" sz="2800" b="0" i="0" u="none" strike="noStrike" kern="1200" cap="none" spc="0" normalizeH="0" baseline="0" noProof="0">
              <a:ln>
                <a:noFill/>
              </a:ln>
              <a:solidFill>
                <a:srgbClr val="FFB9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Support for both web and desktop automation scenarios.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ADD support, Intune-enrolled and deployed within the customer’s virtual network.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Customers can register and manage machines in Power Automate. </a:t>
            </a:r>
          </a:p>
        </p:txBody>
      </p:sp>
    </p:spTree>
    <p:extLst>
      <p:ext uri="{BB962C8B-B14F-4D97-AF65-F5344CB8AC3E}">
        <p14:creationId xmlns:p14="http://schemas.microsoft.com/office/powerpoint/2010/main" val="1703868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79E57-DE99-2079-2F23-52AF4042C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35A1A-3273-5EFE-A788-C8EAF575E628}"/>
              </a:ext>
            </a:extLst>
          </p:cNvPr>
          <p:cNvSpPr>
            <a:spLocks noGrp="1"/>
          </p:cNvSpPr>
          <p:nvPr>
            <p:ph type="title"/>
          </p:nvPr>
        </p:nvSpPr>
        <p:spPr>
          <a:xfrm>
            <a:off x="586740" y="349738"/>
            <a:ext cx="11018520" cy="553998"/>
          </a:xfrm>
        </p:spPr>
        <p:txBody>
          <a:bodyPr/>
          <a:lstStyle/>
          <a:p>
            <a:pPr algn="ctr"/>
            <a:r>
              <a:rPr lang="en-US">
                <a:cs typeface="Segoe UI Semibold"/>
              </a:rPr>
              <a:t>CUA scenarios</a:t>
            </a:r>
            <a:endParaRPr lang="en-US">
              <a:solidFill>
                <a:srgbClr val="000000"/>
              </a:solidFill>
              <a:cs typeface="Segoe UI Semibold"/>
            </a:endParaRPr>
          </a:p>
        </p:txBody>
      </p:sp>
      <p:sp>
        <p:nvSpPr>
          <p:cNvPr id="3" name="Rectangle: Rounded Corners 68">
            <a:extLst>
              <a:ext uri="{FF2B5EF4-FFF2-40B4-BE49-F238E27FC236}">
                <a16:creationId xmlns:a16="http://schemas.microsoft.com/office/drawing/2014/main" id="{E3E847D5-B2E4-01D9-0876-99F5CDC54B70}"/>
              </a:ext>
              <a:ext uri="{C183D7F6-B498-43B3-948B-1728B52AA6E4}">
                <adec:decorative xmlns:adec="http://schemas.microsoft.com/office/drawing/2017/decorative" val="1"/>
              </a:ext>
            </a:extLst>
          </p:cNvPr>
          <p:cNvSpPr/>
          <p:nvPr/>
        </p:nvSpPr>
        <p:spPr bwMode="auto">
          <a:xfrm>
            <a:off x="341086" y="1015999"/>
            <a:ext cx="11647714" cy="5580743"/>
          </a:xfrm>
          <a:prstGeom prst="roundRect">
            <a:avLst>
              <a:gd name="adj" fmla="val 430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1DFD805D-5256-9FBF-0EF7-123119885449}"/>
              </a:ext>
            </a:extLst>
          </p:cNvPr>
          <p:cNvSpPr/>
          <p:nvPr/>
        </p:nvSpPr>
        <p:spPr bwMode="auto">
          <a:xfrm>
            <a:off x="514167"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7C3EF48-8760-386E-8958-7CD750A0B42A}"/>
              </a:ext>
            </a:extLst>
          </p:cNvPr>
          <p:cNvSpPr/>
          <p:nvPr/>
        </p:nvSpPr>
        <p:spPr bwMode="auto">
          <a:xfrm>
            <a:off x="4331424"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8253D3CC-57F3-BD94-3DFC-911E02D0714B}"/>
              </a:ext>
            </a:extLst>
          </p:cNvPr>
          <p:cNvSpPr/>
          <p:nvPr/>
        </p:nvSpPr>
        <p:spPr bwMode="auto">
          <a:xfrm>
            <a:off x="8149225"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96CC8F8A-DC06-D8B0-FF88-B9696F2FD413}"/>
              </a:ext>
            </a:extLst>
          </p:cNvPr>
          <p:cNvSpPr txBox="1"/>
          <p:nvPr/>
        </p:nvSpPr>
        <p:spPr>
          <a:xfrm>
            <a:off x="747486" y="156028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Data Entry</a:t>
            </a:r>
          </a:p>
        </p:txBody>
      </p:sp>
      <p:sp>
        <p:nvSpPr>
          <p:cNvPr id="43" name="TextBox 42">
            <a:extLst>
              <a:ext uri="{FF2B5EF4-FFF2-40B4-BE49-F238E27FC236}">
                <a16:creationId xmlns:a16="http://schemas.microsoft.com/office/drawing/2014/main" id="{3D031157-0B01-26AC-5DD0-3DD0E2B9B9EE}"/>
              </a:ext>
            </a:extLst>
          </p:cNvPr>
          <p:cNvSpPr txBox="1"/>
          <p:nvPr/>
        </p:nvSpPr>
        <p:spPr>
          <a:xfrm>
            <a:off x="4556940" y="156028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Data Extraction</a:t>
            </a:r>
          </a:p>
        </p:txBody>
      </p:sp>
      <p:sp>
        <p:nvSpPr>
          <p:cNvPr id="44" name="TextBox 43">
            <a:extLst>
              <a:ext uri="{FF2B5EF4-FFF2-40B4-BE49-F238E27FC236}">
                <a16:creationId xmlns:a16="http://schemas.microsoft.com/office/drawing/2014/main" id="{935428E4-F2D9-4029-2EE2-909FD102B1C8}"/>
              </a:ext>
            </a:extLst>
          </p:cNvPr>
          <p:cNvSpPr txBox="1"/>
          <p:nvPr/>
        </p:nvSpPr>
        <p:spPr>
          <a:xfrm>
            <a:off x="8397603" y="157751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Across Apps</a:t>
            </a:r>
          </a:p>
        </p:txBody>
      </p:sp>
      <p:sp>
        <p:nvSpPr>
          <p:cNvPr id="45" name="TextBox 44">
            <a:extLst>
              <a:ext uri="{FF2B5EF4-FFF2-40B4-BE49-F238E27FC236}">
                <a16:creationId xmlns:a16="http://schemas.microsoft.com/office/drawing/2014/main" id="{35318F79-8315-9E2B-2148-0808F8A8DF31}"/>
              </a:ext>
            </a:extLst>
          </p:cNvPr>
          <p:cNvSpPr txBox="1"/>
          <p:nvPr/>
        </p:nvSpPr>
        <p:spPr>
          <a:xfrm>
            <a:off x="586740" y="4950675"/>
            <a:ext cx="3417567" cy="123110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For every row in the incoming CSV, create the sales order in SAP, write the generated order ID back to the file. </a:t>
            </a:r>
          </a:p>
        </p:txBody>
      </p:sp>
      <p:sp>
        <p:nvSpPr>
          <p:cNvPr id="46" name="TextBox 45">
            <a:extLst>
              <a:ext uri="{FF2B5EF4-FFF2-40B4-BE49-F238E27FC236}">
                <a16:creationId xmlns:a16="http://schemas.microsoft.com/office/drawing/2014/main" id="{DF4F5CBA-C411-09A3-6428-B3B757961E75}"/>
              </a:ext>
            </a:extLst>
          </p:cNvPr>
          <p:cNvSpPr txBox="1"/>
          <p:nvPr/>
        </p:nvSpPr>
        <p:spPr>
          <a:xfrm>
            <a:off x="4451984" y="4711189"/>
            <a:ext cx="3417567" cy="15388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Go to each supplier portal, search the listed SKU, extract price / stock / lead-time, and insert the results with a timestamp into database</a:t>
            </a:r>
          </a:p>
        </p:txBody>
      </p:sp>
      <p:sp>
        <p:nvSpPr>
          <p:cNvPr id="47" name="TextBox 46">
            <a:extLst>
              <a:ext uri="{FF2B5EF4-FFF2-40B4-BE49-F238E27FC236}">
                <a16:creationId xmlns:a16="http://schemas.microsoft.com/office/drawing/2014/main" id="{9496177C-F32B-5F09-116C-74123885B016}"/>
              </a:ext>
            </a:extLst>
          </p:cNvPr>
          <p:cNvSpPr txBox="1"/>
          <p:nvPr/>
        </p:nvSpPr>
        <p:spPr>
          <a:xfrm>
            <a:off x="8260266" y="4711188"/>
            <a:ext cx="3417567" cy="15388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Export the day’s transactions from the desktop finance client, navigate QuickBooks, post each entry to the correct account</a:t>
            </a:r>
          </a:p>
        </p:txBody>
      </p:sp>
      <p:sp>
        <p:nvSpPr>
          <p:cNvPr id="48" name="Oval 47">
            <a:extLst>
              <a:ext uri="{FF2B5EF4-FFF2-40B4-BE49-F238E27FC236}">
                <a16:creationId xmlns:a16="http://schemas.microsoft.com/office/drawing/2014/main" id="{A43B5991-368C-B1A0-F63D-0ECF3A7FB3F3}"/>
              </a:ext>
              <a:ext uri="{C183D7F6-B498-43B3-948B-1728B52AA6E4}">
                <adec:decorative xmlns:adec="http://schemas.microsoft.com/office/drawing/2017/decorative" val="1"/>
              </a:ext>
            </a:extLst>
          </p:cNvPr>
          <p:cNvSpPr/>
          <p:nvPr/>
        </p:nvSpPr>
        <p:spPr bwMode="auto">
          <a:xfrm>
            <a:off x="1389580"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49" name="Oval 48">
            <a:extLst>
              <a:ext uri="{FF2B5EF4-FFF2-40B4-BE49-F238E27FC236}">
                <a16:creationId xmlns:a16="http://schemas.microsoft.com/office/drawing/2014/main" id="{49B3A7B3-8400-8EC7-EA4B-0E8640C3BA06}"/>
              </a:ext>
              <a:ext uri="{C183D7F6-B498-43B3-948B-1728B52AA6E4}">
                <adec:decorative xmlns:adec="http://schemas.microsoft.com/office/drawing/2017/decorative" val="1"/>
              </a:ext>
            </a:extLst>
          </p:cNvPr>
          <p:cNvSpPr/>
          <p:nvPr/>
        </p:nvSpPr>
        <p:spPr bwMode="auto">
          <a:xfrm>
            <a:off x="5244486"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50" name="Oval 49">
            <a:extLst>
              <a:ext uri="{FF2B5EF4-FFF2-40B4-BE49-F238E27FC236}">
                <a16:creationId xmlns:a16="http://schemas.microsoft.com/office/drawing/2014/main" id="{0038C835-51AC-DB0F-3821-83951F449D3E}"/>
              </a:ext>
              <a:ext uri="{C183D7F6-B498-43B3-948B-1728B52AA6E4}">
                <adec:decorative xmlns:adec="http://schemas.microsoft.com/office/drawing/2017/decorative" val="1"/>
              </a:ext>
            </a:extLst>
          </p:cNvPr>
          <p:cNvSpPr/>
          <p:nvPr/>
        </p:nvSpPr>
        <p:spPr bwMode="auto">
          <a:xfrm>
            <a:off x="9180530"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pic>
        <p:nvPicPr>
          <p:cNvPr id="56" name="Graphic 55" descr="Keyboard with solid fill">
            <a:extLst>
              <a:ext uri="{FF2B5EF4-FFF2-40B4-BE49-F238E27FC236}">
                <a16:creationId xmlns:a16="http://schemas.microsoft.com/office/drawing/2014/main" id="{1AD070F6-87D8-1E98-FC33-B5AD10B3A2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5036" y="2734662"/>
            <a:ext cx="1240971" cy="1240971"/>
          </a:xfrm>
          <a:prstGeom prst="rect">
            <a:avLst/>
          </a:prstGeom>
        </p:spPr>
      </p:pic>
      <p:pic>
        <p:nvPicPr>
          <p:cNvPr id="58" name="Graphic 57" descr="Research with solid fill">
            <a:extLst>
              <a:ext uri="{FF2B5EF4-FFF2-40B4-BE49-F238E27FC236}">
                <a16:creationId xmlns:a16="http://schemas.microsoft.com/office/drawing/2014/main" id="{97A2CBD2-81C8-C958-5C9C-DB2A822D55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1543" y="2799976"/>
            <a:ext cx="1046309" cy="1046309"/>
          </a:xfrm>
          <a:prstGeom prst="rect">
            <a:avLst/>
          </a:prstGeom>
        </p:spPr>
      </p:pic>
      <p:pic>
        <p:nvPicPr>
          <p:cNvPr id="60" name="Graphic 59" descr="Cloud Computing with solid fill">
            <a:extLst>
              <a:ext uri="{FF2B5EF4-FFF2-40B4-BE49-F238E27FC236}">
                <a16:creationId xmlns:a16="http://schemas.microsoft.com/office/drawing/2014/main" id="{9E96BF9D-43BF-25E6-C9BA-E9B80400DE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92986" y="2799976"/>
            <a:ext cx="1067757" cy="1067757"/>
          </a:xfrm>
          <a:prstGeom prst="rect">
            <a:avLst/>
          </a:prstGeom>
        </p:spPr>
      </p:pic>
    </p:spTree>
    <p:extLst>
      <p:ext uri="{BB962C8B-B14F-4D97-AF65-F5344CB8AC3E}">
        <p14:creationId xmlns:p14="http://schemas.microsoft.com/office/powerpoint/2010/main" val="1628737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3680-A851-5C9B-FFD7-D907995F7327}"/>
            </a:ext>
          </a:extLst>
        </p:cNvPr>
        <p:cNvGrpSpPr/>
        <p:nvPr/>
      </p:nvGrpSpPr>
      <p:grpSpPr>
        <a:xfrm>
          <a:off x="0" y="0"/>
          <a:ext cx="0" cy="0"/>
          <a:chOff x="0" y="0"/>
          <a:chExt cx="0" cy="0"/>
        </a:xfrm>
      </p:grpSpPr>
      <p:grpSp>
        <p:nvGrpSpPr>
          <p:cNvPr id="86" name="Group 85" descr="Copilot">
            <a:extLst>
              <a:ext uri="{FF2B5EF4-FFF2-40B4-BE49-F238E27FC236}">
                <a16:creationId xmlns:a16="http://schemas.microsoft.com/office/drawing/2014/main" id="{F533916C-F03D-03FA-0D57-CBCD8E82D34D}"/>
              </a:ext>
            </a:extLst>
          </p:cNvPr>
          <p:cNvGrpSpPr/>
          <p:nvPr/>
        </p:nvGrpSpPr>
        <p:grpSpPr>
          <a:xfrm>
            <a:off x="1652106" y="1373714"/>
            <a:ext cx="2705634" cy="759665"/>
            <a:chOff x="1652106" y="1373714"/>
            <a:chExt cx="2705634" cy="759665"/>
          </a:xfrm>
        </p:grpSpPr>
        <p:sp>
          <p:nvSpPr>
            <p:cNvPr id="65" name="Rounded Rectangle 59">
              <a:extLst>
                <a:ext uri="{FF2B5EF4-FFF2-40B4-BE49-F238E27FC236}">
                  <a16:creationId xmlns:a16="http://schemas.microsoft.com/office/drawing/2014/main" id="{9E45D470-E2AB-9462-8B87-905C0F95E35B}"/>
                </a:ext>
              </a:extLst>
            </p:cNvPr>
            <p:cNvSpPr/>
            <p:nvPr/>
          </p:nvSpPr>
          <p:spPr bwMode="auto">
            <a:xfrm>
              <a:off x="1652106" y="1373714"/>
              <a:ext cx="2705634" cy="759665"/>
            </a:xfrm>
            <a:prstGeom prst="roundRect">
              <a:avLst>
                <a:gd name="adj" fmla="val 50000"/>
              </a:avLst>
            </a:prstGeom>
            <a:solidFill>
              <a:srgbClr val="1F2A34"/>
            </a:solidFill>
            <a:ln>
              <a:gradFill flip="none" rotWithShape="1">
                <a:gsLst>
                  <a:gs pos="0">
                    <a:srgbClr val="C03BC4"/>
                  </a:gs>
                  <a:gs pos="100000">
                    <a:srgbClr val="F4364C"/>
                  </a:gs>
                </a:gsLst>
                <a:path path="circle">
                  <a:fillToRect l="100000" t="100000"/>
                </a:path>
                <a:tileRect r="-100000" b="-100000"/>
              </a:gradFill>
            </a:ln>
            <a:effectLst>
              <a:outerShdw blurRad="635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        Copilot</a:t>
              </a:r>
            </a:p>
          </p:txBody>
        </p:sp>
        <p:pic>
          <p:nvPicPr>
            <p:cNvPr id="66" name="Picture 65" descr="A rainbow colored logo on a black background&#10;&#10;Description automatically generated">
              <a:extLst>
                <a:ext uri="{FF2B5EF4-FFF2-40B4-BE49-F238E27FC236}">
                  <a16:creationId xmlns:a16="http://schemas.microsoft.com/office/drawing/2014/main" id="{425E4B1C-5000-E663-F0DD-B736E76862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4193" y="1504449"/>
              <a:ext cx="498194" cy="498194"/>
            </a:xfrm>
            <a:prstGeom prst="rect">
              <a:avLst/>
            </a:prstGeom>
          </p:spPr>
        </p:pic>
      </p:grpSp>
      <p:sp>
        <p:nvSpPr>
          <p:cNvPr id="62" name="TextBox 61">
            <a:extLst>
              <a:ext uri="{FF2B5EF4-FFF2-40B4-BE49-F238E27FC236}">
                <a16:creationId xmlns:a16="http://schemas.microsoft.com/office/drawing/2014/main" id="{CE674D84-04E7-801C-5057-92D6F6742244}"/>
              </a:ext>
            </a:extLst>
          </p:cNvPr>
          <p:cNvSpPr txBox="1"/>
          <p:nvPr/>
        </p:nvSpPr>
        <p:spPr>
          <a:xfrm>
            <a:off x="1131936" y="2344279"/>
            <a:ext cx="3808543"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Every employee will </a:t>
            </a:r>
            <a:b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b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have a Copilot</a:t>
            </a:r>
          </a:p>
        </p:txBody>
      </p:sp>
      <p:sp>
        <p:nvSpPr>
          <p:cNvPr id="63" name="TextBox 62">
            <a:extLst>
              <a:ext uri="{FF2B5EF4-FFF2-40B4-BE49-F238E27FC236}">
                <a16:creationId xmlns:a16="http://schemas.microsoft.com/office/drawing/2014/main" id="{53696AC4-8396-8ACA-2B60-1A7D4005682C}"/>
              </a:ext>
            </a:extLst>
          </p:cNvPr>
          <p:cNvSpPr txBox="1"/>
          <p:nvPr/>
        </p:nvSpPr>
        <p:spPr>
          <a:xfrm>
            <a:off x="1131935" y="3197499"/>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Works as your personal assistant</a:t>
            </a:r>
          </a:p>
        </p:txBody>
      </p:sp>
      <p:sp>
        <p:nvSpPr>
          <p:cNvPr id="64" name="TextBox 63">
            <a:extLst>
              <a:ext uri="{FF2B5EF4-FFF2-40B4-BE49-F238E27FC236}">
                <a16:creationId xmlns:a16="http://schemas.microsoft.com/office/drawing/2014/main" id="{AF237307-BE73-FEE7-AF7A-62BC49732830}"/>
              </a:ext>
            </a:extLst>
          </p:cNvPr>
          <p:cNvSpPr txBox="1"/>
          <p:nvPr/>
        </p:nvSpPr>
        <p:spPr>
          <a:xfrm>
            <a:off x="1131935" y="4050719"/>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Grounded in work content like email, meetings and documents</a:t>
            </a:r>
          </a:p>
        </p:txBody>
      </p:sp>
      <p:sp>
        <p:nvSpPr>
          <p:cNvPr id="82" name="TextBox 81">
            <a:extLst>
              <a:ext uri="{FF2B5EF4-FFF2-40B4-BE49-F238E27FC236}">
                <a16:creationId xmlns:a16="http://schemas.microsoft.com/office/drawing/2014/main" id="{6ACB5F55-0BD5-8362-F30E-C90E634B2B71}"/>
              </a:ext>
            </a:extLst>
          </p:cNvPr>
          <p:cNvSpPr txBox="1"/>
          <p:nvPr/>
        </p:nvSpPr>
        <p:spPr>
          <a:xfrm>
            <a:off x="1131935" y="4903940"/>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 UI for AI</a:t>
            </a:r>
          </a:p>
        </p:txBody>
      </p:sp>
      <p:sp>
        <p:nvSpPr>
          <p:cNvPr id="61" name="Rectangle: Rounded Corners 60">
            <a:extLst>
              <a:ext uri="{FF2B5EF4-FFF2-40B4-BE49-F238E27FC236}">
                <a16:creationId xmlns:a16="http://schemas.microsoft.com/office/drawing/2014/main" id="{2361103E-4902-2D17-BDFE-B84DC4BD7B92}"/>
              </a:ext>
              <a:ext uri="{C183D7F6-B498-43B3-948B-1728B52AA6E4}">
                <adec:decorative xmlns:adec="http://schemas.microsoft.com/office/drawing/2017/decorative" val="1"/>
              </a:ext>
            </a:extLst>
          </p:cNvPr>
          <p:cNvSpPr/>
          <p:nvPr/>
        </p:nvSpPr>
        <p:spPr bwMode="auto">
          <a:xfrm>
            <a:off x="696190" y="1092517"/>
            <a:ext cx="4846637" cy="4672966"/>
          </a:xfrm>
          <a:prstGeom prst="roundRect">
            <a:avLst>
              <a:gd name="adj" fmla="val 3590"/>
            </a:avLst>
          </a:prstGeom>
          <a:noFill/>
          <a:ln w="12700">
            <a:gradFill flip="none" rotWithShape="1">
              <a:gsLst>
                <a:gs pos="0">
                  <a:srgbClr val="F4364C"/>
                </a:gs>
                <a:gs pos="100000">
                  <a:srgbClr val="C03BC4"/>
                </a:gs>
              </a:gsLst>
              <a:path path="circle">
                <a:fillToRect r="100000" b="100000"/>
              </a:path>
              <a:tileRect l="-100000" t="-100000"/>
            </a:gra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cxnSp>
        <p:nvCxnSpPr>
          <p:cNvPr id="67" name="Straight Connector 66">
            <a:extLst>
              <a:ext uri="{FF2B5EF4-FFF2-40B4-BE49-F238E27FC236}">
                <a16:creationId xmlns:a16="http://schemas.microsoft.com/office/drawing/2014/main" id="{C9405BBE-95CC-1098-A921-89CE97F38D03}"/>
              </a:ext>
              <a:ext uri="{C183D7F6-B498-43B3-948B-1728B52AA6E4}">
                <adec:decorative xmlns:adec="http://schemas.microsoft.com/office/drawing/2017/decorative" val="1"/>
              </a:ext>
            </a:extLst>
          </p:cNvPr>
          <p:cNvCxnSpPr>
            <a:cxnSpLocks/>
          </p:cNvCxnSpPr>
          <p:nvPr/>
        </p:nvCxnSpPr>
        <p:spPr>
          <a:xfrm>
            <a:off x="1083607" y="314178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64650-44F2-BBB4-961C-BDFC49B5CB23}"/>
              </a:ext>
              <a:ext uri="{C183D7F6-B498-43B3-948B-1728B52AA6E4}">
                <adec:decorative xmlns:adec="http://schemas.microsoft.com/office/drawing/2017/decorative" val="1"/>
              </a:ext>
            </a:extLst>
          </p:cNvPr>
          <p:cNvCxnSpPr>
            <a:cxnSpLocks/>
          </p:cNvCxnSpPr>
          <p:nvPr/>
        </p:nvCxnSpPr>
        <p:spPr>
          <a:xfrm>
            <a:off x="1083607" y="399500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453FBF5A-20F6-197A-FF56-0921DC2B6136}"/>
              </a:ext>
              <a:ext uri="{C183D7F6-B498-43B3-948B-1728B52AA6E4}">
                <adec:decorative xmlns:adec="http://schemas.microsoft.com/office/drawing/2017/decorative" val="1"/>
              </a:ext>
            </a:extLst>
          </p:cNvPr>
          <p:cNvSpPr/>
          <p:nvPr/>
        </p:nvSpPr>
        <p:spPr bwMode="auto">
          <a:xfrm>
            <a:off x="6649172" y="1092517"/>
            <a:ext cx="5075810" cy="4672966"/>
          </a:xfrm>
          <a:prstGeom prst="roundRect">
            <a:avLst>
              <a:gd name="adj" fmla="val 3590"/>
            </a:avLst>
          </a:prstGeom>
          <a:noFill/>
          <a:ln w="12700">
            <a:gradFill flip="none" rotWithShape="1">
              <a:gsLst>
                <a:gs pos="97203">
                  <a:srgbClr val="49C5B1"/>
                </a:gs>
                <a:gs pos="0">
                  <a:srgbClr val="0078D4"/>
                </a:gs>
              </a:gsLst>
              <a:path path="circle">
                <a:fillToRect t="100000" r="100000"/>
              </a:path>
              <a:tileRect l="-100000" b="-100000"/>
            </a:gra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87" name="Group 86" descr="Agents">
            <a:extLst>
              <a:ext uri="{FF2B5EF4-FFF2-40B4-BE49-F238E27FC236}">
                <a16:creationId xmlns:a16="http://schemas.microsoft.com/office/drawing/2014/main" id="{4456450F-3819-655A-4E8C-4A005CC1580C}"/>
              </a:ext>
            </a:extLst>
          </p:cNvPr>
          <p:cNvGrpSpPr/>
          <p:nvPr/>
        </p:nvGrpSpPr>
        <p:grpSpPr>
          <a:xfrm>
            <a:off x="7834260" y="1373714"/>
            <a:ext cx="2705634" cy="759665"/>
            <a:chOff x="7834260" y="1373714"/>
            <a:chExt cx="2705634" cy="759665"/>
          </a:xfrm>
        </p:grpSpPr>
        <p:sp>
          <p:nvSpPr>
            <p:cNvPr id="76" name="Rounded Rectangle 59">
              <a:extLst>
                <a:ext uri="{FF2B5EF4-FFF2-40B4-BE49-F238E27FC236}">
                  <a16:creationId xmlns:a16="http://schemas.microsoft.com/office/drawing/2014/main" id="{0B137BD5-E019-1A81-424B-8ECBAD6DC347}"/>
                </a:ext>
              </a:extLst>
            </p:cNvPr>
            <p:cNvSpPr/>
            <p:nvPr/>
          </p:nvSpPr>
          <p:spPr bwMode="auto">
            <a:xfrm>
              <a:off x="7834260" y="1373714"/>
              <a:ext cx="2705634" cy="759665"/>
            </a:xfrm>
            <a:prstGeom prst="roundRect">
              <a:avLst>
                <a:gd name="adj" fmla="val 50000"/>
              </a:avLst>
            </a:prstGeom>
            <a:solidFill>
              <a:srgbClr val="1F2A34"/>
            </a:solidFill>
            <a:ln>
              <a:gradFill flip="none" rotWithShape="1">
                <a:gsLst>
                  <a:gs pos="0">
                    <a:srgbClr val="49C5B1"/>
                  </a:gs>
                  <a:gs pos="100000">
                    <a:srgbClr val="0078D4"/>
                  </a:gs>
                </a:gsLst>
                <a:path path="circle">
                  <a:fillToRect l="100000" b="100000"/>
                </a:path>
                <a:tileRect t="-100000" r="-100000"/>
              </a:gradFill>
            </a:ln>
            <a:effectLst>
              <a:outerShdw blurRad="635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        Agents</a:t>
              </a:r>
            </a:p>
          </p:txBody>
        </p:sp>
        <p:pic>
          <p:nvPicPr>
            <p:cNvPr id="14" name="Picture 13">
              <a:extLst>
                <a:ext uri="{FF2B5EF4-FFF2-40B4-BE49-F238E27FC236}">
                  <a16:creationId xmlns:a16="http://schemas.microsoft.com/office/drawing/2014/main" id="{1DC0396F-9B0A-911F-EF77-4EF5CEB5245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273813" y="1470491"/>
              <a:ext cx="566109" cy="566109"/>
            </a:xfrm>
            <a:prstGeom prst="rect">
              <a:avLst/>
            </a:prstGeom>
          </p:spPr>
        </p:pic>
      </p:grpSp>
      <p:sp>
        <p:nvSpPr>
          <p:cNvPr id="73" name="TextBox 72">
            <a:extLst>
              <a:ext uri="{FF2B5EF4-FFF2-40B4-BE49-F238E27FC236}">
                <a16:creationId xmlns:a16="http://schemas.microsoft.com/office/drawing/2014/main" id="{BE5C22A9-6471-9CE3-DF83-722027F9C6EE}"/>
              </a:ext>
            </a:extLst>
          </p:cNvPr>
          <p:cNvSpPr txBox="1"/>
          <p:nvPr/>
        </p:nvSpPr>
        <p:spPr>
          <a:xfrm>
            <a:off x="7246792" y="2344279"/>
            <a:ext cx="3905198"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Every business process will </a:t>
            </a:r>
          </a:p>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have an agent</a:t>
            </a:r>
          </a:p>
        </p:txBody>
      </p:sp>
      <p:sp>
        <p:nvSpPr>
          <p:cNvPr id="74" name="TextBox 73">
            <a:extLst>
              <a:ext uri="{FF2B5EF4-FFF2-40B4-BE49-F238E27FC236}">
                <a16:creationId xmlns:a16="http://schemas.microsoft.com/office/drawing/2014/main" id="{DEAC94C4-6022-844C-9240-B6F9C0BBD6B9}"/>
              </a:ext>
            </a:extLst>
          </p:cNvPr>
          <p:cNvSpPr txBox="1"/>
          <p:nvPr/>
        </p:nvSpPr>
        <p:spPr>
          <a:xfrm>
            <a:off x="7283783" y="3197499"/>
            <a:ext cx="3806589"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AI-powered system with actions, triggers and knowledge</a:t>
            </a:r>
          </a:p>
        </p:txBody>
      </p:sp>
      <p:sp>
        <p:nvSpPr>
          <p:cNvPr id="75" name="TextBox 74">
            <a:extLst>
              <a:ext uri="{FF2B5EF4-FFF2-40B4-BE49-F238E27FC236}">
                <a16:creationId xmlns:a16="http://schemas.microsoft.com/office/drawing/2014/main" id="{6209AB39-852C-EDC1-A010-69F976EDA0C0}"/>
              </a:ext>
            </a:extLst>
          </p:cNvPr>
          <p:cNvSpPr txBox="1"/>
          <p:nvPr/>
        </p:nvSpPr>
        <p:spPr>
          <a:xfrm>
            <a:off x="7274826" y="4050719"/>
            <a:ext cx="3824502"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Works on behalf of employees, teams and functions</a:t>
            </a:r>
          </a:p>
        </p:txBody>
      </p:sp>
      <p:cxnSp>
        <p:nvCxnSpPr>
          <p:cNvPr id="78" name="Straight Connector 77">
            <a:extLst>
              <a:ext uri="{FF2B5EF4-FFF2-40B4-BE49-F238E27FC236}">
                <a16:creationId xmlns:a16="http://schemas.microsoft.com/office/drawing/2014/main" id="{DE2806BF-F94A-B8A7-5E86-EF6011460571}"/>
              </a:ext>
              <a:ext uri="{C183D7F6-B498-43B3-948B-1728B52AA6E4}">
                <adec:decorative xmlns:adec="http://schemas.microsoft.com/office/drawing/2017/decorative" val="1"/>
              </a:ext>
            </a:extLst>
          </p:cNvPr>
          <p:cNvCxnSpPr>
            <a:cxnSpLocks/>
          </p:cNvCxnSpPr>
          <p:nvPr/>
        </p:nvCxnSpPr>
        <p:spPr>
          <a:xfrm>
            <a:off x="7234478" y="314178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BDC8DC-3CFD-A513-9AF2-1A163C280EFE}"/>
              </a:ext>
              <a:ext uri="{C183D7F6-B498-43B3-948B-1728B52AA6E4}">
                <adec:decorative xmlns:adec="http://schemas.microsoft.com/office/drawing/2017/decorative" val="1"/>
              </a:ext>
            </a:extLst>
          </p:cNvPr>
          <p:cNvCxnSpPr>
            <a:cxnSpLocks/>
          </p:cNvCxnSpPr>
          <p:nvPr/>
        </p:nvCxnSpPr>
        <p:spPr>
          <a:xfrm>
            <a:off x="7234478" y="399500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Graphic 34">
            <a:extLst>
              <a:ext uri="{FF2B5EF4-FFF2-40B4-BE49-F238E27FC236}">
                <a16:creationId xmlns:a16="http://schemas.microsoft.com/office/drawing/2014/main" id="{1C48337F-0E44-38C7-8EC3-D53468973C6A}"/>
              </a:ext>
              <a:ext uri="{C183D7F6-B498-43B3-948B-1728B52AA6E4}">
                <adec:decorative xmlns:adec="http://schemas.microsoft.com/office/drawing/2017/decorative" val="1"/>
              </a:ext>
            </a:extLst>
          </p:cNvPr>
          <p:cNvSpPr/>
          <p:nvPr/>
        </p:nvSpPr>
        <p:spPr>
          <a:xfrm>
            <a:off x="5844507" y="3166170"/>
            <a:ext cx="502986" cy="502986"/>
          </a:xfrm>
          <a:custGeom>
            <a:avLst/>
            <a:gdLst>
              <a:gd name="connsiteX0" fmla="*/ 251493 w 502986"/>
              <a:gd name="connsiteY0" fmla="*/ 0 h 502986"/>
              <a:gd name="connsiteX1" fmla="*/ 0 w 502986"/>
              <a:gd name="connsiteY1" fmla="*/ 251493 h 502986"/>
              <a:gd name="connsiteX2" fmla="*/ 251493 w 502986"/>
              <a:gd name="connsiteY2" fmla="*/ 502987 h 502986"/>
              <a:gd name="connsiteX3" fmla="*/ 502987 w 502986"/>
              <a:gd name="connsiteY3" fmla="*/ 251493 h 502986"/>
              <a:gd name="connsiteX4" fmla="*/ 502987 w 502986"/>
              <a:gd name="connsiteY4" fmla="*/ 251467 h 502986"/>
              <a:gd name="connsiteX5" fmla="*/ 251692 w 502986"/>
              <a:gd name="connsiteY5" fmla="*/ 0 h 502986"/>
              <a:gd name="connsiteX6" fmla="*/ 251493 w 502986"/>
              <a:gd name="connsiteY6" fmla="*/ 0 h 502986"/>
              <a:gd name="connsiteX7" fmla="*/ 374787 w 502986"/>
              <a:gd name="connsiteY7" fmla="*/ 273882 h 502986"/>
              <a:gd name="connsiteX8" fmla="*/ 273882 w 502986"/>
              <a:gd name="connsiteY8" fmla="*/ 273882 h 502986"/>
              <a:gd name="connsiteX9" fmla="*/ 273882 w 502986"/>
              <a:gd name="connsiteY9" fmla="*/ 374760 h 502986"/>
              <a:gd name="connsiteX10" fmla="*/ 229105 w 502986"/>
              <a:gd name="connsiteY10" fmla="*/ 374760 h 502986"/>
              <a:gd name="connsiteX11" fmla="*/ 229105 w 502986"/>
              <a:gd name="connsiteY11" fmla="*/ 273856 h 502986"/>
              <a:gd name="connsiteX12" fmla="*/ 128200 w 502986"/>
              <a:gd name="connsiteY12" fmla="*/ 273856 h 502986"/>
              <a:gd name="connsiteX13" fmla="*/ 128200 w 502986"/>
              <a:gd name="connsiteY13" fmla="*/ 229078 h 502986"/>
              <a:gd name="connsiteX14" fmla="*/ 229105 w 502986"/>
              <a:gd name="connsiteY14" fmla="*/ 229078 h 502986"/>
              <a:gd name="connsiteX15" fmla="*/ 229105 w 502986"/>
              <a:gd name="connsiteY15" fmla="*/ 128174 h 502986"/>
              <a:gd name="connsiteX16" fmla="*/ 273882 w 502986"/>
              <a:gd name="connsiteY16" fmla="*/ 128174 h 502986"/>
              <a:gd name="connsiteX17" fmla="*/ 273882 w 502986"/>
              <a:gd name="connsiteY17" fmla="*/ 229078 h 502986"/>
              <a:gd name="connsiteX18" fmla="*/ 374787 w 502986"/>
              <a:gd name="connsiteY18" fmla="*/ 229078 h 50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86" h="502986">
                <a:moveTo>
                  <a:pt x="251493" y="0"/>
                </a:moveTo>
                <a:cubicBezTo>
                  <a:pt x="112598" y="0"/>
                  <a:pt x="0" y="112598"/>
                  <a:pt x="0" y="251493"/>
                </a:cubicBezTo>
                <a:cubicBezTo>
                  <a:pt x="0" y="390389"/>
                  <a:pt x="112598" y="502987"/>
                  <a:pt x="251493" y="502987"/>
                </a:cubicBezTo>
                <a:cubicBezTo>
                  <a:pt x="390389" y="502987"/>
                  <a:pt x="502987" y="390389"/>
                  <a:pt x="502987" y="251493"/>
                </a:cubicBezTo>
                <a:cubicBezTo>
                  <a:pt x="502987" y="251485"/>
                  <a:pt x="502987" y="251476"/>
                  <a:pt x="502987" y="251467"/>
                </a:cubicBezTo>
                <a:cubicBezTo>
                  <a:pt x="503034" y="112633"/>
                  <a:pt x="390526" y="48"/>
                  <a:pt x="251692" y="0"/>
                </a:cubicBezTo>
                <a:cubicBezTo>
                  <a:pt x="251626" y="0"/>
                  <a:pt x="251560" y="0"/>
                  <a:pt x="251493" y="0"/>
                </a:cubicBezTo>
                <a:close/>
                <a:moveTo>
                  <a:pt x="374787" y="273882"/>
                </a:moveTo>
                <a:lnTo>
                  <a:pt x="273882" y="273882"/>
                </a:lnTo>
                <a:lnTo>
                  <a:pt x="273882" y="374760"/>
                </a:lnTo>
                <a:lnTo>
                  <a:pt x="229105" y="374760"/>
                </a:lnTo>
                <a:lnTo>
                  <a:pt x="229105" y="273856"/>
                </a:lnTo>
                <a:lnTo>
                  <a:pt x="128200" y="273856"/>
                </a:lnTo>
                <a:lnTo>
                  <a:pt x="128200" y="229078"/>
                </a:lnTo>
                <a:lnTo>
                  <a:pt x="229105" y="229078"/>
                </a:lnTo>
                <a:lnTo>
                  <a:pt x="229105" y="128174"/>
                </a:lnTo>
                <a:lnTo>
                  <a:pt x="273882" y="128174"/>
                </a:lnTo>
                <a:lnTo>
                  <a:pt x="273882" y="229078"/>
                </a:lnTo>
                <a:lnTo>
                  <a:pt x="374787" y="229078"/>
                </a:lnTo>
                <a:close/>
              </a:path>
            </a:pathLst>
          </a:custGeom>
          <a:solidFill>
            <a:schemeClr val="tx1">
              <a:alpha val="37000"/>
            </a:schemeClr>
          </a:solidFill>
          <a:ln w="6548" cap="flat">
            <a:solidFill>
              <a:schemeClr val="bg1"/>
            </a:solidFill>
            <a:prstDash val="solid"/>
            <a:miter/>
          </a:ln>
          <a:effectLst>
            <a:outerShdw blurRad="63500" dist="38100" dir="2700000" algn="tl" rotWithShape="0">
              <a:prstClr val="black">
                <a:alpha val="50000"/>
              </a:prst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83" name="Straight Connector 82">
            <a:extLst>
              <a:ext uri="{FF2B5EF4-FFF2-40B4-BE49-F238E27FC236}">
                <a16:creationId xmlns:a16="http://schemas.microsoft.com/office/drawing/2014/main" id="{257D79CE-864D-7AA1-BC92-5BC057A9FC94}"/>
              </a:ext>
              <a:ext uri="{C183D7F6-B498-43B3-948B-1728B52AA6E4}">
                <adec:decorative xmlns:adec="http://schemas.microsoft.com/office/drawing/2017/decorative" val="1"/>
              </a:ext>
            </a:extLst>
          </p:cNvPr>
          <p:cNvCxnSpPr>
            <a:cxnSpLocks/>
          </p:cNvCxnSpPr>
          <p:nvPr/>
        </p:nvCxnSpPr>
        <p:spPr>
          <a:xfrm>
            <a:off x="1083607" y="484822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1CF7FAB-02D5-2A36-F46E-F24C54C14418}"/>
              </a:ext>
            </a:extLst>
          </p:cNvPr>
          <p:cNvSpPr txBox="1"/>
          <p:nvPr/>
        </p:nvSpPr>
        <p:spPr>
          <a:xfrm>
            <a:off x="7274826" y="4903940"/>
            <a:ext cx="3824502"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Connected to Copilot or autonomous</a:t>
            </a:r>
          </a:p>
        </p:txBody>
      </p:sp>
      <p:cxnSp>
        <p:nvCxnSpPr>
          <p:cNvPr id="85" name="Straight Connector 84">
            <a:extLst>
              <a:ext uri="{FF2B5EF4-FFF2-40B4-BE49-F238E27FC236}">
                <a16:creationId xmlns:a16="http://schemas.microsoft.com/office/drawing/2014/main" id="{2737D0DF-9DE8-616D-5FE2-004DA64FB9A2}"/>
              </a:ext>
              <a:ext uri="{C183D7F6-B498-43B3-948B-1728B52AA6E4}">
                <adec:decorative xmlns:adec="http://schemas.microsoft.com/office/drawing/2017/decorative" val="1"/>
              </a:ext>
            </a:extLst>
          </p:cNvPr>
          <p:cNvCxnSpPr>
            <a:cxnSpLocks/>
          </p:cNvCxnSpPr>
          <p:nvPr/>
        </p:nvCxnSpPr>
        <p:spPr>
          <a:xfrm>
            <a:off x="7234478" y="484822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80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5C0FC-DFC0-90D8-A269-13223EB0E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2BFA4-3AC0-2ACA-5796-98BAE6DBAB8A}"/>
              </a:ext>
            </a:extLst>
          </p:cNvPr>
          <p:cNvSpPr>
            <a:spLocks noGrp="1"/>
          </p:cNvSpPr>
          <p:nvPr>
            <p:ph type="title"/>
          </p:nvPr>
        </p:nvSpPr>
        <p:spPr>
          <a:xfrm>
            <a:off x="586740" y="349738"/>
            <a:ext cx="11018520" cy="553998"/>
          </a:xfrm>
        </p:spPr>
        <p:txBody>
          <a:bodyPr/>
          <a:lstStyle/>
          <a:p>
            <a:pPr algn="ctr"/>
            <a:r>
              <a:rPr lang="en-US">
                <a:cs typeface="Segoe UI Semibold"/>
              </a:rPr>
              <a:t>RPA &amp; CUA</a:t>
            </a:r>
            <a:endParaRPr lang="en-US">
              <a:solidFill>
                <a:srgbClr val="000000"/>
              </a:solidFill>
              <a:cs typeface="Segoe UI Semibold"/>
            </a:endParaRPr>
          </a:p>
        </p:txBody>
      </p:sp>
      <p:graphicFrame>
        <p:nvGraphicFramePr>
          <p:cNvPr id="4" name="Table 3">
            <a:extLst>
              <a:ext uri="{FF2B5EF4-FFF2-40B4-BE49-F238E27FC236}">
                <a16:creationId xmlns:a16="http://schemas.microsoft.com/office/drawing/2014/main" id="{9209E2E2-FF4E-ECF1-B05E-85DE748CBCB1}"/>
              </a:ext>
            </a:extLst>
          </p:cNvPr>
          <p:cNvGraphicFramePr>
            <a:graphicFrameLocks noGrp="1"/>
          </p:cNvGraphicFramePr>
          <p:nvPr/>
        </p:nvGraphicFramePr>
        <p:xfrm>
          <a:off x="394500" y="1549020"/>
          <a:ext cx="11403000" cy="4780260"/>
        </p:xfrm>
        <a:graphic>
          <a:graphicData uri="http://schemas.openxmlformats.org/drawingml/2006/table">
            <a:tbl>
              <a:tblPr firstRow="1" bandRow="1">
                <a:tableStyleId>{72833802-FEF1-4C79-8D5D-14CF1EAF98D9}</a:tableStyleId>
              </a:tblPr>
              <a:tblGrid>
                <a:gridCol w="3801000">
                  <a:extLst>
                    <a:ext uri="{9D8B030D-6E8A-4147-A177-3AD203B41FA5}">
                      <a16:colId xmlns:a16="http://schemas.microsoft.com/office/drawing/2014/main" val="3633459188"/>
                    </a:ext>
                  </a:extLst>
                </a:gridCol>
                <a:gridCol w="3801000">
                  <a:extLst>
                    <a:ext uri="{9D8B030D-6E8A-4147-A177-3AD203B41FA5}">
                      <a16:colId xmlns:a16="http://schemas.microsoft.com/office/drawing/2014/main" val="2587481954"/>
                    </a:ext>
                  </a:extLst>
                </a:gridCol>
                <a:gridCol w="3801000">
                  <a:extLst>
                    <a:ext uri="{9D8B030D-6E8A-4147-A177-3AD203B41FA5}">
                      <a16:colId xmlns:a16="http://schemas.microsoft.com/office/drawing/2014/main" val="2280172020"/>
                    </a:ext>
                  </a:extLst>
                </a:gridCol>
              </a:tblGrid>
              <a:tr h="528365">
                <a:tc>
                  <a:txBody>
                    <a:bodyPr/>
                    <a:lstStyle/>
                    <a:p>
                      <a:r>
                        <a:rPr lang="en-US">
                          <a:solidFill>
                            <a:schemeClr val="tx1"/>
                          </a:solidFill>
                        </a:rPr>
                        <a:t>Aspect</a:t>
                      </a:r>
                    </a:p>
                  </a:txBody>
                  <a:tcPr anchor="ctr"/>
                </a:tc>
                <a:tc>
                  <a:txBody>
                    <a:bodyPr/>
                    <a:lstStyle/>
                    <a:p>
                      <a:r>
                        <a:rPr lang="en-US">
                          <a:solidFill>
                            <a:schemeClr val="tx1"/>
                          </a:solidFill>
                        </a:rPr>
                        <a:t>RPA</a:t>
                      </a:r>
                    </a:p>
                  </a:txBody>
                  <a:tcPr anchor="ctr"/>
                </a:tc>
                <a:tc>
                  <a:txBody>
                    <a:bodyPr/>
                    <a:lstStyle/>
                    <a:p>
                      <a:r>
                        <a:rPr lang="en-US">
                          <a:solidFill>
                            <a:schemeClr val="tx1"/>
                          </a:solidFill>
                        </a:rPr>
                        <a:t>CUA</a:t>
                      </a:r>
                    </a:p>
                  </a:txBody>
                  <a:tcPr anchor="ctr"/>
                </a:tc>
                <a:extLst>
                  <a:ext uri="{0D108BD9-81ED-4DB2-BD59-A6C34878D82A}">
                    <a16:rowId xmlns:a16="http://schemas.microsoft.com/office/drawing/2014/main" val="2141422075"/>
                  </a:ext>
                </a:extLst>
              </a:tr>
              <a:tr h="656554">
                <a:tc>
                  <a:txBody>
                    <a:bodyPr/>
                    <a:lstStyle/>
                    <a:p>
                      <a:r>
                        <a:rPr lang="en-US" sz="2000">
                          <a:latin typeface="+mj-lt"/>
                        </a:rPr>
                        <a:t>Automation type</a:t>
                      </a:r>
                      <a:endParaRPr lang="en-US" sz="2000">
                        <a:latin typeface="+mj-lt"/>
                        <a:cs typeface="Segoe UI Semibold" panose="020B0702040204020203" pitchFamily="34" charset="0"/>
                      </a:endParaRPr>
                    </a:p>
                  </a:txBody>
                  <a:tcPr anchor="ctr"/>
                </a:tc>
                <a:tc>
                  <a:txBody>
                    <a:bodyPr/>
                    <a:lstStyle/>
                    <a:p>
                      <a:r>
                        <a:rPr lang="en-US" sz="2000"/>
                        <a:t>Rule based</a:t>
                      </a:r>
                    </a:p>
                  </a:txBody>
                  <a:tcPr anchor="ctr"/>
                </a:tc>
                <a:tc>
                  <a:txBody>
                    <a:bodyPr/>
                    <a:lstStyle/>
                    <a:p>
                      <a:r>
                        <a:rPr lang="en-US" sz="2000"/>
                        <a:t>LLM driven</a:t>
                      </a:r>
                    </a:p>
                  </a:txBody>
                  <a:tcPr anchor="ctr"/>
                </a:tc>
                <a:extLst>
                  <a:ext uri="{0D108BD9-81ED-4DB2-BD59-A6C34878D82A}">
                    <a16:rowId xmlns:a16="http://schemas.microsoft.com/office/drawing/2014/main" val="3001805"/>
                  </a:ext>
                </a:extLst>
              </a:tr>
              <a:tr h="656554">
                <a:tc>
                  <a:txBody>
                    <a:bodyPr/>
                    <a:lstStyle/>
                    <a:p>
                      <a:r>
                        <a:rPr lang="en-US" sz="2000">
                          <a:latin typeface="+mj-lt"/>
                        </a:rPr>
                        <a:t>Interact via</a:t>
                      </a:r>
                      <a:endParaRPr lang="en-US" sz="2000">
                        <a:latin typeface="+mj-lt"/>
                        <a:cs typeface="Segoe UI Semibold" panose="020B0702040204020203" pitchFamily="34" charset="0"/>
                      </a:endParaRPr>
                    </a:p>
                  </a:txBody>
                  <a:tcPr anchor="ctr"/>
                </a:tc>
                <a:tc>
                  <a:txBody>
                    <a:bodyPr/>
                    <a:lstStyle/>
                    <a:p>
                      <a:r>
                        <a:rPr lang="en-US" sz="2000"/>
                        <a:t>UI tree</a:t>
                      </a:r>
                    </a:p>
                  </a:txBody>
                  <a:tcPr anchor="ctr"/>
                </a:tc>
                <a:tc>
                  <a:txBody>
                    <a:bodyPr/>
                    <a:lstStyle/>
                    <a:p>
                      <a:r>
                        <a:rPr lang="en-US" sz="2000"/>
                        <a:t>Vision</a:t>
                      </a:r>
                    </a:p>
                  </a:txBody>
                  <a:tcPr anchor="ctr"/>
                </a:tc>
                <a:extLst>
                  <a:ext uri="{0D108BD9-81ED-4DB2-BD59-A6C34878D82A}">
                    <a16:rowId xmlns:a16="http://schemas.microsoft.com/office/drawing/2014/main" val="1531168395"/>
                  </a:ext>
                </a:extLst>
              </a:tr>
              <a:tr h="656554">
                <a:tc>
                  <a:txBody>
                    <a:bodyPr/>
                    <a:lstStyle/>
                    <a:p>
                      <a:r>
                        <a:rPr lang="en-US" sz="2000">
                          <a:latin typeface="+mj-lt"/>
                        </a:rPr>
                        <a:t>Authoring </a:t>
                      </a:r>
                      <a:endParaRPr lang="en-US" sz="2000">
                        <a:latin typeface="+mj-lt"/>
                        <a:cs typeface="Segoe UI Semibold" panose="020B0702040204020203" pitchFamily="34" charset="0"/>
                      </a:endParaRPr>
                    </a:p>
                  </a:txBody>
                  <a:tcPr anchor="ctr"/>
                </a:tc>
                <a:tc>
                  <a:txBody>
                    <a:bodyPr/>
                    <a:lstStyle/>
                    <a:p>
                      <a:r>
                        <a:rPr lang="en-US" sz="2000"/>
                        <a:t>Script. Complex. </a:t>
                      </a:r>
                    </a:p>
                  </a:txBody>
                  <a:tcPr anchor="ctr"/>
                </a:tc>
                <a:tc>
                  <a:txBody>
                    <a:bodyPr/>
                    <a:lstStyle/>
                    <a:p>
                      <a:r>
                        <a:rPr lang="en-US" sz="2000"/>
                        <a:t>Natural language instructions</a:t>
                      </a:r>
                    </a:p>
                  </a:txBody>
                  <a:tcPr anchor="ctr"/>
                </a:tc>
                <a:extLst>
                  <a:ext uri="{0D108BD9-81ED-4DB2-BD59-A6C34878D82A}">
                    <a16:rowId xmlns:a16="http://schemas.microsoft.com/office/drawing/2014/main" val="449211414"/>
                  </a:ext>
                </a:extLst>
              </a:tr>
              <a:tr h="656554">
                <a:tc>
                  <a:txBody>
                    <a:bodyPr/>
                    <a:lstStyle/>
                    <a:p>
                      <a:r>
                        <a:rPr lang="en-US" sz="2000">
                          <a:latin typeface="+mj-lt"/>
                        </a:rPr>
                        <a:t>Decision making</a:t>
                      </a:r>
                      <a:endParaRPr lang="en-US" sz="2000">
                        <a:latin typeface="+mj-lt"/>
                        <a:cs typeface="Segoe UI Semibold" panose="020B0702040204020203" pitchFamily="34" charset="0"/>
                      </a:endParaRPr>
                    </a:p>
                  </a:txBody>
                  <a:tcPr anchor="ctr"/>
                </a:tc>
                <a:tc>
                  <a:txBody>
                    <a:bodyPr/>
                    <a:lstStyle/>
                    <a:p>
                      <a:r>
                        <a:rPr lang="en-US" sz="2000"/>
                        <a:t>Predefined rules</a:t>
                      </a:r>
                    </a:p>
                  </a:txBody>
                  <a:tcPr anchor="ctr"/>
                </a:tc>
                <a:tc>
                  <a:txBody>
                    <a:bodyPr/>
                    <a:lstStyle/>
                    <a:p>
                      <a:r>
                        <a:rPr lang="en-US" sz="2000"/>
                        <a:t>Autonomous visual-based decisions</a:t>
                      </a:r>
                    </a:p>
                  </a:txBody>
                  <a:tcPr anchor="ctr"/>
                </a:tc>
                <a:extLst>
                  <a:ext uri="{0D108BD9-81ED-4DB2-BD59-A6C34878D82A}">
                    <a16:rowId xmlns:a16="http://schemas.microsoft.com/office/drawing/2014/main" val="946824994"/>
                  </a:ext>
                </a:extLst>
              </a:tr>
              <a:tr h="656554">
                <a:tc>
                  <a:txBody>
                    <a:bodyPr/>
                    <a:lstStyle/>
                    <a:p>
                      <a:r>
                        <a:rPr lang="en-US" sz="2000">
                          <a:latin typeface="+mj-lt"/>
                        </a:rPr>
                        <a:t>Flexibility</a:t>
                      </a:r>
                      <a:endParaRPr lang="en-US" sz="2000">
                        <a:latin typeface="+mj-lt"/>
                        <a:cs typeface="Segoe UI Semibold" panose="020B0702040204020203" pitchFamily="34" charset="0"/>
                      </a:endParaRPr>
                    </a:p>
                  </a:txBody>
                  <a:tcPr anchor="ctr"/>
                </a:tc>
                <a:tc>
                  <a:txBody>
                    <a:bodyPr/>
                    <a:lstStyle/>
                    <a:p>
                      <a:r>
                        <a:rPr lang="en-US" sz="2000"/>
                        <a:t>Limited flexibility</a:t>
                      </a:r>
                    </a:p>
                  </a:txBody>
                  <a:tcPr anchor="ctr"/>
                </a:tc>
                <a:tc>
                  <a:txBody>
                    <a:bodyPr/>
                    <a:lstStyle/>
                    <a:p>
                      <a:r>
                        <a:rPr lang="en-US" sz="2000"/>
                        <a:t>Very high flexibility</a:t>
                      </a:r>
                    </a:p>
                  </a:txBody>
                  <a:tcPr anchor="ctr"/>
                </a:tc>
                <a:extLst>
                  <a:ext uri="{0D108BD9-81ED-4DB2-BD59-A6C34878D82A}">
                    <a16:rowId xmlns:a16="http://schemas.microsoft.com/office/drawing/2014/main" val="1945161016"/>
                  </a:ext>
                </a:extLst>
              </a:tr>
              <a:tr h="924639">
                <a:tc>
                  <a:txBody>
                    <a:bodyPr/>
                    <a:lstStyle/>
                    <a:p>
                      <a:r>
                        <a:rPr lang="en-US" sz="2000">
                          <a:latin typeface="+mj-lt"/>
                        </a:rPr>
                        <a:t>Error handling</a:t>
                      </a:r>
                      <a:endParaRPr lang="en-US" sz="2000">
                        <a:latin typeface="+mj-lt"/>
                        <a:cs typeface="Segoe UI Semibold" panose="020B0702040204020203" pitchFamily="34" charset="0"/>
                      </a:endParaRPr>
                    </a:p>
                  </a:txBody>
                  <a:tcPr anchor="ctr"/>
                </a:tc>
                <a:tc>
                  <a:txBody>
                    <a:bodyPr/>
                    <a:lstStyle/>
                    <a:p>
                      <a:r>
                        <a:rPr lang="en-US" sz="2000"/>
                        <a:t>Static error handling	</a:t>
                      </a:r>
                    </a:p>
                  </a:txBody>
                  <a:tcPr anchor="ctr"/>
                </a:tc>
                <a:tc>
                  <a:txBody>
                    <a:bodyPr/>
                    <a:lstStyle/>
                    <a:p>
                      <a:r>
                        <a:rPr lang="en-US" sz="2000"/>
                        <a:t>Self-correcting based on visual feedback</a:t>
                      </a:r>
                    </a:p>
                  </a:txBody>
                  <a:tcPr anchor="ctr"/>
                </a:tc>
                <a:extLst>
                  <a:ext uri="{0D108BD9-81ED-4DB2-BD59-A6C34878D82A}">
                    <a16:rowId xmlns:a16="http://schemas.microsoft.com/office/drawing/2014/main" val="2058524261"/>
                  </a:ext>
                </a:extLst>
              </a:tr>
            </a:tbl>
          </a:graphicData>
        </a:graphic>
      </p:graphicFrame>
    </p:spTree>
    <p:extLst>
      <p:ext uri="{BB962C8B-B14F-4D97-AF65-F5344CB8AC3E}">
        <p14:creationId xmlns:p14="http://schemas.microsoft.com/office/powerpoint/2010/main" val="2242329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1087-01A7-3EF9-74E3-CCA231D8C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671F0-9C7E-0EBC-D2E3-30841D859EDA}"/>
              </a:ext>
            </a:extLst>
          </p:cNvPr>
          <p:cNvSpPr>
            <a:spLocks noGrp="1"/>
          </p:cNvSpPr>
          <p:nvPr>
            <p:ph type="title"/>
          </p:nvPr>
        </p:nvSpPr>
        <p:spPr>
          <a:xfrm>
            <a:off x="586740" y="349738"/>
            <a:ext cx="11018520" cy="553998"/>
          </a:xfrm>
        </p:spPr>
        <p:txBody>
          <a:bodyPr/>
          <a:lstStyle/>
          <a:p>
            <a:pPr algn="ctr"/>
            <a:r>
              <a:rPr lang="en-US">
                <a:cs typeface="Segoe UI Semibold"/>
              </a:rPr>
              <a:t>RPA &amp; CUA</a:t>
            </a:r>
            <a:endParaRPr lang="en-US">
              <a:solidFill>
                <a:srgbClr val="000000"/>
              </a:solidFill>
              <a:cs typeface="Segoe UI Semibold"/>
            </a:endParaRPr>
          </a:p>
        </p:txBody>
      </p:sp>
      <p:sp>
        <p:nvSpPr>
          <p:cNvPr id="4" name="Rectangle: Rounded Corners 3">
            <a:extLst>
              <a:ext uri="{FF2B5EF4-FFF2-40B4-BE49-F238E27FC236}">
                <a16:creationId xmlns:a16="http://schemas.microsoft.com/office/drawing/2014/main" id="{6C3103BB-0E8F-3384-1466-1AEF31AE11BC}"/>
              </a:ext>
              <a:ext uri="{C183D7F6-B498-43B3-948B-1728B52AA6E4}">
                <adec:decorative xmlns:adec="http://schemas.microsoft.com/office/drawing/2017/decorative" val="1"/>
              </a:ext>
            </a:extLst>
          </p:cNvPr>
          <p:cNvSpPr/>
          <p:nvPr/>
        </p:nvSpPr>
        <p:spPr bwMode="auto">
          <a:xfrm>
            <a:off x="295247"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Today, use </a:t>
            </a:r>
            <a:r>
              <a:rPr kumimoji="0" lang="en-US" sz="2800" b="0" i="0" u="none" strike="noStrike" kern="1200" cap="none" spc="0" normalizeH="0" baseline="0" noProof="0">
                <a:ln>
                  <a:noFill/>
                </a:ln>
                <a:solidFill>
                  <a:srgbClr val="FFB900"/>
                </a:solidFill>
                <a:effectLst/>
                <a:uLnTx/>
                <a:uFillTx/>
                <a:latin typeface="Segoe UI Semibold"/>
                <a:ea typeface="+mn-ea"/>
                <a:cs typeface="+mn-cs"/>
              </a:rPr>
              <a:t>RPA</a:t>
            </a:r>
            <a:r>
              <a:rPr kumimoji="0" lang="en-US" sz="2800" b="0" i="0" u="none" strike="noStrike" kern="1200" cap="none" spc="0" normalizeH="0" baseline="0" noProof="0">
                <a:ln>
                  <a:noFill/>
                </a:ln>
                <a:solidFill>
                  <a:srgbClr val="FFFFFF"/>
                </a:solidFill>
                <a:effectLst/>
                <a:uLnTx/>
                <a:uFillTx/>
                <a:latin typeface="Segoe UI Semibold"/>
                <a:ea typeface="+mn-ea"/>
                <a:cs typeface="+mn-cs"/>
              </a:rPr>
              <a:t> when: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GA is a must.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UI is stable </a:t>
            </a:r>
            <a:r>
              <a:rPr kumimoji="0" lang="en-US" sz="2400" b="0" i="0" u="none" strike="noStrike" kern="1200" cap="none" spc="0" normalizeH="0" baseline="0" noProof="0">
                <a:ln>
                  <a:noFill/>
                </a:ln>
                <a:solidFill>
                  <a:srgbClr val="FFFFFF"/>
                </a:solidFill>
                <a:effectLst/>
                <a:uLnTx/>
                <a:uFillTx/>
                <a:latin typeface="Segoe UI"/>
                <a:ea typeface="+mn-ea"/>
                <a:cs typeface="+mn-cs"/>
              </a:rPr>
              <a:t>– the screens, fields, and selectors hardly change.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Rules are clear </a:t>
            </a:r>
            <a:r>
              <a:rPr kumimoji="0" lang="en-US" sz="2400" b="0" i="0" u="none" strike="noStrike" kern="1200" cap="none" spc="0" normalizeH="0" baseline="0" noProof="0">
                <a:ln>
                  <a:noFill/>
                </a:ln>
                <a:solidFill>
                  <a:srgbClr val="FFFFFF"/>
                </a:solidFill>
                <a:effectLst/>
                <a:uLnTx/>
                <a:uFillTx/>
                <a:latin typeface="Segoe UI"/>
                <a:ea typeface="+mn-ea"/>
                <a:cs typeface="+mn-cs"/>
              </a:rPr>
              <a:t>– decisions can be captured in rules.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Speed </a:t>
            </a:r>
            <a:r>
              <a:rPr kumimoji="0" lang="en-US" sz="2400" b="0" i="0" u="none" strike="noStrike" kern="1200" cap="none" spc="0" normalizeH="0" baseline="0" noProof="0">
                <a:ln>
                  <a:noFill/>
                </a:ln>
                <a:solidFill>
                  <a:srgbClr val="FFFFFF"/>
                </a:solidFill>
                <a:effectLst/>
                <a:uLnTx/>
                <a:uFillTx/>
                <a:latin typeface="Segoe UI"/>
                <a:ea typeface="+mn-ea"/>
                <a:cs typeface="+mn-cs"/>
              </a:rPr>
              <a:t>– high-volume where every second counts.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rPr>
              <a:t>An RPA team owns it </a:t>
            </a:r>
            <a:r>
              <a:rPr kumimoji="0" lang="en-US" sz="2400" b="0" i="0" u="none" strike="noStrike" kern="1200" cap="none" spc="0" normalizeH="0" baseline="0" noProof="0">
                <a:ln>
                  <a:noFill/>
                </a:ln>
                <a:solidFill>
                  <a:srgbClr val="FFFFFF"/>
                </a:solidFill>
                <a:effectLst/>
                <a:uLnTx/>
                <a:uFillTx/>
                <a:latin typeface="Segoe UI"/>
                <a:ea typeface="+mn-ea"/>
                <a:cs typeface="Segoe UI" pitchFamily="34" charset="0"/>
              </a:rPr>
              <a:t>– existing RPA development and management knowledge.</a:t>
            </a:r>
          </a:p>
        </p:txBody>
      </p:sp>
      <p:sp>
        <p:nvSpPr>
          <p:cNvPr id="7" name="Rectangle: Rounded Corners 6">
            <a:extLst>
              <a:ext uri="{FF2B5EF4-FFF2-40B4-BE49-F238E27FC236}">
                <a16:creationId xmlns:a16="http://schemas.microsoft.com/office/drawing/2014/main" id="{0C389D3B-7DFE-5F24-82AB-92148A97C398}"/>
              </a:ext>
              <a:ext uri="{C183D7F6-B498-43B3-948B-1728B52AA6E4}">
                <adec:decorative xmlns:adec="http://schemas.microsoft.com/office/drawing/2017/decorative" val="1"/>
              </a:ext>
            </a:extLst>
          </p:cNvPr>
          <p:cNvSpPr/>
          <p:nvPr/>
        </p:nvSpPr>
        <p:spPr bwMode="auto">
          <a:xfrm>
            <a:off x="6237869"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Today, use </a:t>
            </a:r>
            <a:r>
              <a:rPr kumimoji="0" lang="en-US" sz="2800" b="0" i="0" u="none" strike="noStrike" kern="1200" cap="none" spc="0" normalizeH="0" baseline="0" noProof="0">
                <a:ln>
                  <a:noFill/>
                </a:ln>
                <a:solidFill>
                  <a:srgbClr val="FFB900"/>
                </a:solidFill>
                <a:effectLst/>
                <a:uLnTx/>
                <a:uFillTx/>
                <a:latin typeface="Segoe UI Semibold"/>
                <a:ea typeface="+mn-ea"/>
                <a:cs typeface="+mn-cs"/>
              </a:rPr>
              <a:t>CUA</a:t>
            </a:r>
            <a:r>
              <a:rPr kumimoji="0" lang="en-US" sz="2800" b="0" i="0" u="none" strike="noStrike" kern="1200" cap="none" spc="0" normalizeH="0" baseline="0" noProof="0">
                <a:ln>
                  <a:noFill/>
                </a:ln>
                <a:solidFill>
                  <a:srgbClr val="FFFFFF"/>
                </a:solidFill>
                <a:effectLst/>
                <a:uLnTx/>
                <a:uFillTx/>
                <a:latin typeface="Segoe UI Semibold"/>
                <a:ea typeface="+mn-ea"/>
                <a:cs typeface="+mn-cs"/>
              </a:rPr>
              <a:t> when: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UIs shift or vary widely </a:t>
            </a:r>
            <a:r>
              <a:rPr kumimoji="0" lang="en-US" sz="2400" b="0" i="0" u="none" strike="noStrike" kern="1200" cap="none" spc="0" normalizeH="0" baseline="0" noProof="0">
                <a:ln>
                  <a:noFill/>
                </a:ln>
                <a:solidFill>
                  <a:srgbClr val="FFFFFF"/>
                </a:solidFill>
                <a:effectLst/>
                <a:uLnTx/>
                <a:uFillTx/>
                <a:latin typeface="Segoe UI"/>
                <a:ea typeface="+mn-ea"/>
                <a:cs typeface="+mn-cs"/>
              </a:rPr>
              <a:t>– multiple apps, frequent redesigns.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You need it fast </a:t>
            </a:r>
            <a:r>
              <a:rPr kumimoji="0" lang="en-US" sz="2400" b="0" i="0" u="none" strike="noStrike" kern="1200" cap="none" spc="0" normalizeH="0" baseline="0" noProof="0">
                <a:ln>
                  <a:noFill/>
                </a:ln>
                <a:solidFill>
                  <a:srgbClr val="FFFFFF"/>
                </a:solidFill>
                <a:effectLst/>
                <a:uLnTx/>
                <a:uFillTx/>
                <a:latin typeface="Segoe UI"/>
                <a:ea typeface="+mn-ea"/>
                <a:cs typeface="+mn-cs"/>
              </a:rPr>
              <a:t>– the RPA team’s backlog is full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Vision matters </a:t>
            </a:r>
            <a:r>
              <a:rPr kumimoji="0" lang="en-US" sz="2400" b="0" i="0" u="none" strike="noStrike" kern="1200" cap="none" spc="0" normalizeH="0" baseline="0" noProof="0">
                <a:ln>
                  <a:noFill/>
                </a:ln>
                <a:solidFill>
                  <a:srgbClr val="FFFFFF"/>
                </a:solidFill>
                <a:effectLst/>
                <a:uLnTx/>
                <a:uFillTx/>
                <a:latin typeface="Segoe UI"/>
                <a:ea typeface="+mn-ea"/>
                <a:cs typeface="+mn-cs"/>
              </a:rPr>
              <a:t>– the task depends on what’s visible on screen (charts, colors, dynamic layouts)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Decisions are fuzzy </a:t>
            </a:r>
            <a:r>
              <a:rPr kumimoji="0" lang="en-US" sz="2400" b="0" i="0" u="none" strike="noStrike" kern="1200" cap="none" spc="0" normalizeH="0" baseline="0" noProof="0">
                <a:ln>
                  <a:noFill/>
                </a:ln>
                <a:solidFill>
                  <a:srgbClr val="FFFFFF"/>
                </a:solidFill>
                <a:effectLst/>
                <a:uLnTx/>
                <a:uFillTx/>
                <a:latin typeface="Segoe UI"/>
                <a:ea typeface="+mn-ea"/>
                <a:cs typeface="+mn-cs"/>
              </a:rPr>
              <a:t>– the agent must think pick the next step or self-correct</a:t>
            </a:r>
          </a:p>
        </p:txBody>
      </p:sp>
    </p:spTree>
    <p:extLst>
      <p:ext uri="{BB962C8B-B14F-4D97-AF65-F5344CB8AC3E}">
        <p14:creationId xmlns:p14="http://schemas.microsoft.com/office/powerpoint/2010/main" val="2686249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1"/>
                </a:solidFill>
              </a:rPr>
              <a:t>Channels, clients, and hand off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1600438"/>
          </a:xfrm>
        </p:spPr>
        <p:txBody>
          <a:bodyPr/>
          <a:lstStyle/>
          <a:p>
            <a:pPr>
              <a:spcBef>
                <a:spcPts val="600"/>
              </a:spcBef>
            </a:pPr>
            <a:r>
              <a:rPr lang="en-US" sz="2800"/>
              <a:t>Deployed channels</a:t>
            </a:r>
          </a:p>
          <a:p>
            <a:pPr>
              <a:spcBef>
                <a:spcPts val="600"/>
              </a:spcBef>
            </a:pPr>
            <a:r>
              <a:rPr lang="en-US" sz="2800"/>
              <a:t>Chat clients</a:t>
            </a:r>
          </a:p>
          <a:p>
            <a:pPr>
              <a:spcBef>
                <a:spcPts val="600"/>
              </a:spcBef>
            </a:pPr>
            <a:r>
              <a:rPr lang="en-US"/>
              <a:t>Hand off management</a:t>
            </a:r>
            <a:endParaRPr lang="en-US" sz="2800"/>
          </a:p>
        </p:txBody>
      </p:sp>
    </p:spTree>
    <p:extLst>
      <p:ext uri="{BB962C8B-B14F-4D97-AF65-F5344CB8AC3E}">
        <p14:creationId xmlns:p14="http://schemas.microsoft.com/office/powerpoint/2010/main" val="1946127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Deployed channels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667584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Copilot Studio deploys to multiple channels natively (Teams, websites, Facebook, Power Pages, Power Apps canvas apps, etc.). </a:t>
            </a:r>
            <a:endParaRPr lang="en-US" sz="1200">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For advanced scenarios such as custom apps or </a:t>
            </a:r>
            <a:r>
              <a:rPr lang="en-US" sz="1200">
                <a:latin typeface="Aptos" panose="020B0004020202020204" pitchFamily="34" charset="0"/>
              </a:rPr>
              <a:t>web clients, </a:t>
            </a:r>
            <a:r>
              <a:rPr kumimoji="0" lang="en-US" sz="1200" b="0" i="0" u="none" strike="noStrike" kern="1200" cap="none" spc="0" normalizeH="0" baseline="0" noProof="0">
                <a:ln>
                  <a:noFill/>
                </a:ln>
                <a:effectLst/>
                <a:uLnTx/>
                <a:uFillTx/>
                <a:latin typeface="Aptos" panose="020B0004020202020204" pitchFamily="34" charset="0"/>
              </a:rPr>
              <a:t>customers can integrate with the agent’s Direct Line API.</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The Direct Line API supports WebSocket, and efficient streaming  method to push messages to clients, whereas the HTTP GET interface enables clients to explicitly request messages.</a:t>
            </a:r>
            <a:endParaRPr kumimoji="0" lang="en-US" sz="1200" b="0" i="0" u="none" strike="noStrike" kern="1200" cap="none" spc="0" normalizeH="0" baseline="0" noProof="0">
              <a:ln>
                <a:noFill/>
              </a:ln>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For additional channels, customers would typically setup a relay agent </a:t>
            </a:r>
            <a:r>
              <a:rPr lang="en-US" sz="1200">
                <a:latin typeface="Aptos" panose="020B0004020202020204" pitchFamily="34" charset="0"/>
              </a:rPr>
              <a:t>to use Azure Copilot Services channels and potentially use community channel adapters.</a:t>
            </a:r>
          </a:p>
          <a:p>
            <a:pPr marL="85725" marR="0" lvl="0" algn="l" defTabSz="914367" rtl="0" eaLnBrk="1" fontAlgn="auto" latinLnBrk="0" hangingPunct="1">
              <a:lnSpc>
                <a:spcPct val="100000"/>
              </a:lnSpc>
              <a:spcBef>
                <a:spcPts val="300"/>
              </a:spcBef>
              <a:spcAft>
                <a:spcPts val="0"/>
              </a:spcAft>
              <a:buClrTx/>
              <a:buSzTx/>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2">
                  <a:extLst>
                    <a:ext uri="{A12FA001-AC4F-418D-AE19-62706E023703}">
                      <ahyp:hlinkClr xmlns:ahyp="http://schemas.microsoft.com/office/drawing/2018/hyperlinkcolor" val="tx"/>
                    </a:ext>
                  </a:extLst>
                </a:hlinkClick>
              </a:rPr>
              <a:t>Publish an agent to various channels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Key concepts in the Bot Framework Direct Line API 3.0</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Add a Copilot Studio bot to Azure Copilot Service channels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Available Azure Copilot Service channels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6">
                  <a:extLst>
                    <a:ext uri="{A12FA001-AC4F-418D-AE19-62706E023703}">
                      <ahyp:hlinkClr xmlns:ahyp="http://schemas.microsoft.com/office/drawing/2018/hyperlinkcolor" val="tx"/>
                    </a:ext>
                  </a:extLst>
                </a:hlinkClick>
              </a:rPr>
              <a:t>Channels and Community / </a:t>
            </a:r>
            <a:r>
              <a:rPr lang="en-US" sz="1200" err="1">
                <a:latin typeface="Aptos" panose="020B0004020202020204" pitchFamily="34" charset="0"/>
                <a:hlinkClick r:id="rId6">
                  <a:extLst>
                    <a:ext uri="{A12FA001-AC4F-418D-AE19-62706E023703}">
                      <ahyp:hlinkClr xmlns:ahyp="http://schemas.microsoft.com/office/drawing/2018/hyperlinkcolor" val="tx"/>
                    </a:ext>
                  </a:extLst>
                </a:hlinkClick>
              </a:rPr>
              <a:t>Botkit</a:t>
            </a:r>
            <a:r>
              <a:rPr lang="en-US" sz="1200">
                <a:latin typeface="Aptos" panose="020B0004020202020204" pitchFamily="34" charset="0"/>
                <a:hlinkClick r:id="rId6">
                  <a:extLst>
                    <a:ext uri="{A12FA001-AC4F-418D-AE19-62706E023703}">
                      <ahyp:hlinkClr xmlns:ahyp="http://schemas.microsoft.com/office/drawing/2018/hyperlinkcolor" val="tx"/>
                    </a:ext>
                  </a:extLst>
                </a:hlinkClick>
              </a:rPr>
              <a:t> Adapters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latin typeface="Aptos" panose="020B0004020202020204" pitchFamily="34" charset="0"/>
            </a:endParaRP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1231182971"/>
              </p:ext>
            </p:extLst>
          </p:nvPr>
        </p:nvGraphicFramePr>
        <p:xfrm>
          <a:off x="276199" y="1503839"/>
          <a:ext cx="8420100" cy="3017520"/>
        </p:xfrm>
        <a:graphic>
          <a:graphicData uri="http://schemas.openxmlformats.org/drawingml/2006/table">
            <a:tbl>
              <a:tblPr firstRow="1" firstCol="1" bandRow="1">
                <a:tableStyleId>{073A0DAA-6AF3-43AB-8588-CEC1D06C72B9}</a:tableStyleId>
              </a:tblPr>
              <a:tblGrid>
                <a:gridCol w="2219351">
                  <a:extLst>
                    <a:ext uri="{9D8B030D-6E8A-4147-A177-3AD203B41FA5}">
                      <a16:colId xmlns:a16="http://schemas.microsoft.com/office/drawing/2014/main" val="1256152073"/>
                    </a:ext>
                  </a:extLst>
                </a:gridCol>
                <a:gridCol w="1809750">
                  <a:extLst>
                    <a:ext uri="{9D8B030D-6E8A-4147-A177-3AD203B41FA5}">
                      <a16:colId xmlns:a16="http://schemas.microsoft.com/office/drawing/2014/main" val="3323274890"/>
                    </a:ext>
                  </a:extLst>
                </a:gridCol>
                <a:gridCol w="4390999">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Channel &amp; 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4217395804"/>
              </p:ext>
            </p:extLst>
          </p:nvPr>
        </p:nvGraphicFramePr>
        <p:xfrm>
          <a:off x="276199" y="1781805"/>
          <a:ext cx="8420101" cy="1432560"/>
        </p:xfrm>
        <a:graphic>
          <a:graphicData uri="http://schemas.openxmlformats.org/drawingml/2006/table">
            <a:tbl>
              <a:tblPr firstCol="1" bandRow="1">
                <a:tableStyleId>{00A15C55-8517-42AA-B614-E9B94910E393}</a:tableStyleId>
              </a:tblPr>
              <a:tblGrid>
                <a:gridCol w="2219351">
                  <a:extLst>
                    <a:ext uri="{9D8B030D-6E8A-4147-A177-3AD203B41FA5}">
                      <a16:colId xmlns:a16="http://schemas.microsoft.com/office/drawing/2014/main" val="3803687293"/>
                    </a:ext>
                  </a:extLst>
                </a:gridCol>
                <a:gridCol w="1809750">
                  <a:extLst>
                    <a:ext uri="{9D8B030D-6E8A-4147-A177-3AD203B41FA5}">
                      <a16:colId xmlns:a16="http://schemas.microsoft.com/office/drawing/2014/main" val="1719519437"/>
                    </a:ext>
                  </a:extLst>
                </a:gridCol>
                <a:gridCol w="4391000">
                  <a:extLst>
                    <a:ext uri="{9D8B030D-6E8A-4147-A177-3AD203B41FA5}">
                      <a16:colId xmlns:a16="http://schemas.microsoft.com/office/drawing/2014/main" val="1564180307"/>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Teams</a:t>
                      </a:r>
                    </a:p>
                  </a:txBody>
                  <a:tcPr>
                    <a:solidFill>
                      <a:srgbClr val="F8E180"/>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5,000 / month</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Deployed as a Teams app to all employees.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Direct Line – Intranet website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10,000 / month</a:t>
                      </a:r>
                    </a:p>
                  </a:txBody>
                  <a:tcPr/>
                </a:tc>
                <a:tc>
                  <a:txBody>
                    <a:bodyPr/>
                    <a:lstStyle/>
                    <a:p>
                      <a:pPr algn="r"/>
                      <a:r>
                        <a:rPr lang="en-US" sz="1200">
                          <a:solidFill>
                            <a:schemeClr val="tx1"/>
                          </a:solidFill>
                          <a:latin typeface="Aptos" panose="020B0004020202020204" pitchFamily="34" charset="0"/>
                        </a:rPr>
                        <a:t>Deployed using the standard custom website integration.</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Direct Line – WhatsApp</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2,000 / month</a:t>
                      </a:r>
                    </a:p>
                  </a:txBody>
                  <a:tcPr/>
                </a:tc>
                <a:tc>
                  <a:txBody>
                    <a:bodyPr/>
                    <a:lstStyle/>
                    <a:p>
                      <a:pPr algn="r"/>
                      <a:r>
                        <a:rPr lang="en-US" sz="1200">
                          <a:solidFill>
                            <a:schemeClr val="tx1"/>
                          </a:solidFill>
                          <a:latin typeface="Aptos" panose="020B0004020202020204" pitchFamily="34" charset="0"/>
                        </a:rPr>
                        <a:t>Azure relay agent + channel adapter connecting to Infobip</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Direct Line – Voice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5,000 / month</a:t>
                      </a:r>
                    </a:p>
                  </a:txBody>
                  <a:tcPr/>
                </a:tc>
                <a:tc>
                  <a:txBody>
                    <a:bodyPr/>
                    <a:lstStyle/>
                    <a:p>
                      <a:pPr algn="r"/>
                      <a:r>
                        <a:rPr lang="en-US" sz="1200">
                          <a:solidFill>
                            <a:schemeClr val="tx1"/>
                          </a:solidFill>
                          <a:latin typeface="Aptos" panose="020B0004020202020204" pitchFamily="34" charset="0"/>
                        </a:rPr>
                        <a:t>Voice channel through 3</a:t>
                      </a:r>
                      <a:r>
                        <a:rPr lang="en-US" sz="1200" baseline="30000">
                          <a:solidFill>
                            <a:schemeClr val="tx1"/>
                          </a:solidFill>
                          <a:latin typeface="Aptos" panose="020B0004020202020204" pitchFamily="34" charset="0"/>
                        </a:rPr>
                        <a:t>rd</a:t>
                      </a:r>
                      <a:r>
                        <a:rPr lang="en-US" sz="1200">
                          <a:solidFill>
                            <a:schemeClr val="tx1"/>
                          </a:solidFill>
                          <a:latin typeface="Aptos" panose="020B0004020202020204" pitchFamily="34" charset="0"/>
                        </a:rPr>
                        <a:t>-party AudioCodes</a:t>
                      </a:r>
                    </a:p>
                  </a:txBody>
                  <a:tcPr/>
                </a:tc>
                <a:extLst>
                  <a:ext uri="{0D108BD9-81ED-4DB2-BD59-A6C34878D82A}">
                    <a16:rowId xmlns:a16="http://schemas.microsoft.com/office/drawing/2014/main" val="3922590603"/>
                  </a:ext>
                </a:extLst>
              </a:tr>
            </a:tbl>
          </a:graphicData>
        </a:graphic>
      </p:graphicFrame>
    </p:spTree>
    <p:extLst>
      <p:ext uri="{BB962C8B-B14F-4D97-AF65-F5344CB8AC3E}">
        <p14:creationId xmlns:p14="http://schemas.microsoft.com/office/powerpoint/2010/main" val="749234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Deployed clients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clients the for the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519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There are many available options to deploy an agent interface to users.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Depending on the channel and client, not all Markdown and adaptive card formats may be supported.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Configure an agent for a live website</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Customize and host your own chat canvas (advanced</a:t>
            </a:r>
            <a:r>
              <a:rPr lang="en-US" sz="1200">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Format your bot messages in Teams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6">
                  <a:extLst>
                    <a:ext uri="{A12FA001-AC4F-418D-AE19-62706E023703}">
                      <ahyp:hlinkClr xmlns:ahyp="http://schemas.microsoft.com/office/drawing/2018/hyperlinkcolor" val="tx"/>
                    </a:ext>
                  </a:extLst>
                </a:hlinkClick>
              </a:rPr>
              <a:t>Markdown Guide</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7">
                  <a:extLst>
                    <a:ext uri="{A12FA001-AC4F-418D-AE19-62706E023703}">
                      <ahyp:hlinkClr xmlns:ahyp="http://schemas.microsoft.com/office/drawing/2018/hyperlinkcolor" val="tx"/>
                    </a:ext>
                  </a:extLst>
                </a:hlinkClick>
              </a:rPr>
              <a:t>Adaptive Cards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8">
                  <a:extLst>
                    <a:ext uri="{A12FA001-AC4F-418D-AE19-62706E023703}">
                      <ahyp:hlinkClr xmlns:ahyp="http://schemas.microsoft.com/office/drawing/2018/hyperlinkcolor" val="tx"/>
                    </a:ext>
                  </a:extLst>
                </a:hlinkClick>
              </a:rPr>
              <a:t>Building a custom webchat in React with Entra ID + SSO</a:t>
            </a:r>
            <a:endParaRPr lang="en-US" sz="1200">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15429248"/>
              </p:ext>
            </p:extLst>
          </p:nvPr>
        </p:nvGraphicFramePr>
        <p:xfrm>
          <a:off x="276199" y="1503839"/>
          <a:ext cx="8296277" cy="3200400"/>
        </p:xfrm>
        <a:graphic>
          <a:graphicData uri="http://schemas.openxmlformats.org/drawingml/2006/table">
            <a:tbl>
              <a:tblPr firstRow="1" firstCol="1" bandRow="1">
                <a:tableStyleId>{073A0DAA-6AF3-43AB-8588-CEC1D06C72B9}</a:tableStyleId>
              </a:tblPr>
              <a:tblGrid>
                <a:gridCol w="2029888">
                  <a:extLst>
                    <a:ext uri="{9D8B030D-6E8A-4147-A177-3AD203B41FA5}">
                      <a16:colId xmlns:a16="http://schemas.microsoft.com/office/drawing/2014/main" val="1256152073"/>
                    </a:ext>
                  </a:extLst>
                </a:gridCol>
                <a:gridCol w="1994505">
                  <a:extLst>
                    <a:ext uri="{9D8B030D-6E8A-4147-A177-3AD203B41FA5}">
                      <a16:colId xmlns:a16="http://schemas.microsoft.com/office/drawing/2014/main" val="1618742078"/>
                    </a:ext>
                  </a:extLst>
                </a:gridCol>
                <a:gridCol w="2135942">
                  <a:extLst>
                    <a:ext uri="{9D8B030D-6E8A-4147-A177-3AD203B41FA5}">
                      <a16:colId xmlns:a16="http://schemas.microsoft.com/office/drawing/2014/main" val="3055962176"/>
                    </a:ext>
                  </a:extLst>
                </a:gridCol>
                <a:gridCol w="2135942">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Client Customization requirements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Message formatting requirements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3065778604"/>
              </p:ext>
            </p:extLst>
          </p:nvPr>
        </p:nvGraphicFramePr>
        <p:xfrm>
          <a:off x="276175" y="1979295"/>
          <a:ext cx="8296301" cy="3169920"/>
        </p:xfrm>
        <a:graphic>
          <a:graphicData uri="http://schemas.openxmlformats.org/drawingml/2006/table">
            <a:tbl>
              <a:tblPr firstCol="1" bandRow="1">
                <a:tableStyleId>{00A15C55-8517-42AA-B614-E9B94910E393}</a:tableStyleId>
              </a:tblPr>
              <a:tblGrid>
                <a:gridCol w="2035223">
                  <a:extLst>
                    <a:ext uri="{9D8B030D-6E8A-4147-A177-3AD203B41FA5}">
                      <a16:colId xmlns:a16="http://schemas.microsoft.com/office/drawing/2014/main" val="3803687293"/>
                    </a:ext>
                  </a:extLst>
                </a:gridCol>
                <a:gridCol w="1978670">
                  <a:extLst>
                    <a:ext uri="{9D8B030D-6E8A-4147-A177-3AD203B41FA5}">
                      <a16:colId xmlns:a16="http://schemas.microsoft.com/office/drawing/2014/main" val="1719519437"/>
                    </a:ext>
                  </a:extLst>
                </a:gridCol>
                <a:gridCol w="2141204">
                  <a:extLst>
                    <a:ext uri="{9D8B030D-6E8A-4147-A177-3AD203B41FA5}">
                      <a16:colId xmlns:a16="http://schemas.microsoft.com/office/drawing/2014/main" val="1564180307"/>
                    </a:ext>
                  </a:extLst>
                </a:gridCol>
                <a:gridCol w="2141204">
                  <a:extLst>
                    <a:ext uri="{9D8B030D-6E8A-4147-A177-3AD203B41FA5}">
                      <a16:colId xmlns:a16="http://schemas.microsoft.com/office/drawing/2014/main" val="2292976128"/>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Default Web Chat canvas </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V1 MVP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Simple CSS and JavaScript styling options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1.5 adaptive cards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React Web Chat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V2 for advanced styling and controls including SSO </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Advanced layout customizations and deeper interactivity with the rest of the web page context + SSO with Entra ID</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Custom Adaptive Cards rendering requirements</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Genesys Cloud chat client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V3 to add handoff</a:t>
                      </a:r>
                    </a:p>
                  </a:txBody>
                  <a:tcPr/>
                </a:tc>
                <a:tc>
                  <a:txBody>
                    <a:bodyPr/>
                    <a:lstStyle/>
                    <a:p>
                      <a:r>
                        <a:rPr lang="en-US" sz="1200">
                          <a:solidFill>
                            <a:schemeClr val="tx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Teams + M365 Copilot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For internal teams</a:t>
                      </a:r>
                    </a:p>
                  </a:txBody>
                  <a:tcPr/>
                </a:tc>
                <a:tc>
                  <a:txBody>
                    <a:bodyPr/>
                    <a:lstStyle/>
                    <a:p>
                      <a:r>
                        <a:rPr lang="en-US" sz="1200">
                          <a:solidFill>
                            <a:schemeClr val="tx1"/>
                          </a:solidFill>
                          <a:latin typeface="Aptos" panose="020B0004020202020204" pitchFamily="34" charset="0"/>
                        </a:rPr>
                        <a:t>N/A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3922590603"/>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SMS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N/A</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Text only</a:t>
                      </a:r>
                    </a:p>
                  </a:txBody>
                  <a:tcPr/>
                </a:tc>
                <a:extLst>
                  <a:ext uri="{0D108BD9-81ED-4DB2-BD59-A6C34878D82A}">
                    <a16:rowId xmlns:a16="http://schemas.microsoft.com/office/drawing/2014/main" val="32769808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309564352"/>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2084424049"/>
                  </a:ext>
                </a:extLst>
              </a:tr>
            </a:tbl>
          </a:graphicData>
        </a:graphic>
      </p:graphicFrame>
    </p:spTree>
    <p:extLst>
      <p:ext uri="{BB962C8B-B14F-4D97-AF65-F5344CB8AC3E}">
        <p14:creationId xmlns:p14="http://schemas.microsoft.com/office/powerpoint/2010/main" val="2411527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 off to a live agent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9"/>
            <a:ext cx="7983957" cy="246221"/>
          </a:xfrm>
        </p:spPr>
        <p:txBody>
          <a:bodyPr/>
          <a:lstStyle/>
          <a:p>
            <a:r>
              <a:rPr lang="en-US"/>
              <a:t>Copilot Studio lets you hand over agent conversations to a human</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00670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When requiring hand off to an agent, the chat client must be the one of connected engagement hub, that is placed at the front, and not Copilot Studio. The engagement hub integrates with Copilot Studio through APIs, and that’s how it’s able to take over a conversation from an agent to escalate to a live agent.</a:t>
            </a:r>
          </a:p>
          <a:p>
            <a:pPr marL="85725" marR="0" lvl="0" algn="l" defTabSz="914367" rtl="0" eaLnBrk="1" fontAlgn="auto" latinLnBrk="0" hangingPunct="1">
              <a:lnSpc>
                <a:spcPct val="100000"/>
              </a:lnSpc>
              <a:spcBef>
                <a:spcPts val="300"/>
              </a:spcBef>
              <a:spcAft>
                <a:spcPts val="0"/>
              </a:spcAft>
              <a:buClrTx/>
              <a:buSzTx/>
              <a:tabLst/>
              <a:defRPr/>
            </a:pPr>
            <a:endParaRPr kumimoji="0" lang="en-US" sz="1200" b="0" i="0" u="none" strike="noStrike" kern="1200" cap="none" spc="0" normalizeH="0" baseline="0" noProof="0">
              <a:ln>
                <a:noFill/>
              </a:ln>
              <a:effectLst/>
              <a:uLnTx/>
              <a:uFillTx/>
              <a:latin typeface="Aptos" panose="020B0004020202020204" pitchFamily="34" charset="0"/>
            </a:endParaRPr>
          </a:p>
          <a:p>
            <a:pPr marL="85725" marR="0" lvl="0" algn="l" defTabSz="914367" rtl="0" eaLnBrk="1" fontAlgn="auto" latinLnBrk="0" hangingPunct="1">
              <a:lnSpc>
                <a:spcPct val="100000"/>
              </a:lnSpc>
              <a:spcBef>
                <a:spcPts val="300"/>
              </a:spcBef>
              <a:spcAft>
                <a:spcPts val="0"/>
              </a:spcAft>
              <a:buClrTx/>
              <a:buSzTx/>
              <a:tabLst/>
              <a:defRPr/>
            </a:pPr>
            <a:r>
              <a:rPr kumimoji="0" lang="en-US" sz="1200" b="0" i="0" u="none" strike="noStrike" kern="1200" cap="none" spc="0" normalizeH="0" baseline="0" noProof="0">
                <a:ln>
                  <a:noFill/>
                </a:ln>
                <a:effectLst/>
                <a:uLnTx/>
                <a:uFillTx/>
                <a:latin typeface="Aptos" panose="020B0004020202020204" pitchFamily="34" charset="0"/>
              </a:rPr>
              <a:t>A full hand off to an engagement hub follows this pattern:</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effectLst/>
                <a:uLnTx/>
                <a:uFillTx/>
                <a:latin typeface="Aptos" panose="020B0004020202020204" pitchFamily="34" charset="0"/>
              </a:rPr>
              <a:t>An end-user interacts with the engagement hub's chat canvas.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effectLst/>
                <a:uLnTx/>
                <a:uFillTx/>
                <a:latin typeface="Aptos" panose="020B0004020202020204" pitchFamily="34" charset="0"/>
              </a:rPr>
              <a:t>The engagement hub routes the incoming chat through routing capabilities.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lang="en-US" sz="1200">
                <a:latin typeface="Aptos" panose="020B0004020202020204" pitchFamily="34" charset="0"/>
              </a:rPr>
              <a:t>A</a:t>
            </a:r>
            <a:r>
              <a:rPr kumimoji="0" lang="en-US" sz="1200" b="0" i="0" u="none" strike="noStrike" kern="1200" cap="none" spc="0" normalizeH="0" baseline="0" noProof="0">
                <a:ln>
                  <a:noFill/>
                </a:ln>
                <a:effectLst/>
                <a:uLnTx/>
                <a:uFillTx/>
                <a:latin typeface="Aptos" panose="020B0004020202020204" pitchFamily="34" charset="0"/>
              </a:rPr>
              <a:t> custom adapter relays the incoming chat messages to the Copilot Studio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effectLst/>
                <a:uLnTx/>
                <a:uFillTx/>
                <a:latin typeface="Aptos" panose="020B0004020202020204" pitchFamily="34" charset="0"/>
              </a:rPr>
              <a:t>Once the end user triggers hand-off, Copilot Studio starts hand-off with full chat context.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effectLst/>
                <a:uLnTx/>
                <a:uFillTx/>
                <a:latin typeface="Aptos" panose="020B0004020202020204" pitchFamily="34" charset="0"/>
              </a:rPr>
              <a:t>The custom adapter intercepts the hand-off message and context, and seamlessly routes the conversation to an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effectLst/>
                <a:uLnTx/>
                <a:uFillTx/>
                <a:latin typeface="Aptos" panose="020B0004020202020204" pitchFamily="34" charset="0"/>
              </a:rPr>
              <a:t>The end user's chat is handed off to an agent who can resume the conversation.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Hand off with Dynamics 365 Omnichannel for Customer Service</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Hand off conversations to any generic engagement hub</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772736949"/>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Are you handing off conversations to Dynamics 365 Omnichannel for Customer Service? (dedicated section)</a:t>
                      </a:r>
                      <a:endParaRPr kumimoji="0" lang="en-US" sz="16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Are you handing off conversations to another engagement hub solution?</a:t>
                      </a:r>
                      <a:br>
                        <a:rPr kumimoji="0" lang="en-US" sz="1600" b="0" u="none" strike="noStrike" kern="1200" cap="none" spc="0" normalizeH="0" baseline="0" noProof="0">
                          <a:ln>
                            <a:noFill/>
                          </a:ln>
                          <a:solidFill>
                            <a:schemeClr val="tx1"/>
                          </a:solidFill>
                          <a:effectLst/>
                          <a:uLnTx/>
                          <a:uFillTx/>
                        </a:rPr>
                      </a:br>
                      <a:r>
                        <a:rPr kumimoji="0" lang="en-US" sz="1600" b="0" u="none" strike="noStrike" kern="1200" cap="none" spc="0" normalizeH="0" baseline="0" noProof="0">
                          <a:ln>
                            <a:noFill/>
                          </a:ln>
                          <a:solidFill>
                            <a:schemeClr val="tx1"/>
                          </a:solidFill>
                          <a:effectLst/>
                          <a:uLnTx/>
                          <a:uFillTx/>
                        </a:rPr>
                        <a:t>If yes, which one and how?</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chat client are you placing in front of your end-users?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Genesys Cloud through a custom adapter.</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Genesys chat widget.</a:t>
            </a:r>
          </a:p>
        </p:txBody>
      </p:sp>
    </p:spTree>
    <p:extLst>
      <p:ext uri="{BB962C8B-B14F-4D97-AF65-F5344CB8AC3E}">
        <p14:creationId xmlns:p14="http://schemas.microsoft.com/office/powerpoint/2010/main" val="4244811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E28D4-9413-C9A7-3713-152EA7DB8A3C}"/>
            </a:ext>
          </a:extLst>
        </p:cNvPr>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51F7249F-055E-AA93-CDBF-1FA6C4CE239A}"/>
              </a:ext>
            </a:extLst>
          </p:cNvPr>
          <p:cNvSpPr/>
          <p:nvPr/>
        </p:nvSpPr>
        <p:spPr>
          <a:xfrm>
            <a:off x="323825" y="2022123"/>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endParaRPr>
          </a:p>
        </p:txBody>
      </p:sp>
      <p:cxnSp>
        <p:nvCxnSpPr>
          <p:cNvPr id="6" name="Connector: Elbow 5">
            <a:extLst>
              <a:ext uri="{FF2B5EF4-FFF2-40B4-BE49-F238E27FC236}">
                <a16:creationId xmlns:a16="http://schemas.microsoft.com/office/drawing/2014/main" id="{4CBE67AF-DF39-59D1-800C-15978322F5DD}"/>
              </a:ext>
            </a:extLst>
          </p:cNvPr>
          <p:cNvCxnSpPr>
            <a:stCxn id="216" idx="6"/>
            <a:endCxn id="4" idx="6"/>
          </p:cNvCxnSpPr>
          <p:nvPr/>
        </p:nvCxnSpPr>
        <p:spPr>
          <a:xfrm>
            <a:off x="629099" y="1733084"/>
            <a:ext cx="3276853" cy="1788169"/>
          </a:xfrm>
          <a:prstGeom prst="bentConnector3">
            <a:avLst>
              <a:gd name="adj1" fmla="val 243303"/>
            </a:avLst>
          </a:prstGeom>
          <a:ln w="19050">
            <a:solidFill>
              <a:schemeClr val="accent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8153A8D5-3D45-B979-8679-3F27A35B49D6}"/>
              </a:ext>
            </a:extLst>
          </p:cNvPr>
          <p:cNvSpPr/>
          <p:nvPr/>
        </p:nvSpPr>
        <p:spPr>
          <a:xfrm>
            <a:off x="4460185" y="2021849"/>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endParaRPr>
          </a:p>
        </p:txBody>
      </p:sp>
      <p:sp>
        <p:nvSpPr>
          <p:cNvPr id="58" name="Rectangle: Rounded Corners 57">
            <a:extLst>
              <a:ext uri="{FF2B5EF4-FFF2-40B4-BE49-F238E27FC236}">
                <a16:creationId xmlns:a16="http://schemas.microsoft.com/office/drawing/2014/main" id="{C780F6D0-4A56-3B17-1DB7-6CD110E6C7AD}"/>
              </a:ext>
            </a:extLst>
          </p:cNvPr>
          <p:cNvSpPr/>
          <p:nvPr/>
        </p:nvSpPr>
        <p:spPr>
          <a:xfrm>
            <a:off x="6546873" y="2023914"/>
            <a:ext cx="1918004"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49E8DF19-C744-54F8-F0FD-CF94D825DA44}"/>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A386A19-199B-23FC-24AC-0239895449B4}"/>
              </a:ext>
            </a:extLst>
          </p:cNvPr>
          <p:cNvSpPr>
            <a:spLocks noGrp="1"/>
          </p:cNvSpPr>
          <p:nvPr>
            <p:ph type="body" sz="quarter" idx="15"/>
          </p:nvPr>
        </p:nvSpPr>
        <p:spPr>
          <a:xfrm>
            <a:off x="8967788" y="0"/>
            <a:ext cx="3224212" cy="716059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The preferred and most standard approach to handle hand off with a live agent is to use the engagement hub chat canvas at the front. </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This is how most standard integrations with 1</a:t>
            </a:r>
            <a:r>
              <a:rPr lang="en-US" sz="1200" baseline="30000">
                <a:latin typeface="Aptos" panose="020B0004020202020204" pitchFamily="34" charset="0"/>
              </a:rPr>
              <a:t>st</a:t>
            </a:r>
            <a:r>
              <a:rPr lang="en-US" sz="1200">
                <a:latin typeface="Aptos" panose="020B0004020202020204" pitchFamily="34" charset="0"/>
              </a:rPr>
              <a:t>-party or 3</a:t>
            </a:r>
            <a:r>
              <a:rPr lang="en-US" sz="1200" baseline="30000">
                <a:latin typeface="Aptos" panose="020B0004020202020204" pitchFamily="34" charset="0"/>
              </a:rPr>
              <a:t>rd</a:t>
            </a:r>
            <a:r>
              <a:rPr lang="en-US" sz="1200">
                <a:latin typeface="Aptos" panose="020B0004020202020204" pitchFamily="34" charset="0"/>
              </a:rPr>
              <a:t>-party contact centers are done and made available. </a:t>
            </a:r>
          </a:p>
          <a:p>
            <a:pPr marL="285750" indent="-200025" defTabSz="914367">
              <a:spcBef>
                <a:spcPts val="300"/>
              </a:spcBef>
              <a:spcAft>
                <a:spcPts val="0"/>
              </a:spcAft>
              <a:buSzTx/>
              <a:buFont typeface="Arial" panose="020B0604020202020204" pitchFamily="34" charset="0"/>
              <a:buChar char="•"/>
              <a:defRPr/>
            </a:pPr>
            <a:r>
              <a:rPr lang="en-US" sz="1200"/>
              <a:t>Pros:</a:t>
            </a:r>
          </a:p>
          <a:p>
            <a:pPr marL="539750" lvl="1" indent="-184150" defTabSz="914367">
              <a:spcBef>
                <a:spcPts val="0"/>
              </a:spcBef>
              <a:buSzPct val="75000"/>
              <a:buFont typeface="Wingdings" panose="05000000000000000000" pitchFamily="2" charset="2"/>
              <a:buChar char="ü"/>
              <a:defRPr/>
            </a:pPr>
            <a:r>
              <a:rPr lang="en-US" sz="1200"/>
              <a:t>Easier to setup without too much overhead (frontend configuration).</a:t>
            </a:r>
          </a:p>
          <a:p>
            <a:pPr marL="539750" lvl="1" indent="-184150" defTabSz="914367">
              <a:spcBef>
                <a:spcPts val="0"/>
              </a:spcBef>
              <a:buSzPct val="75000"/>
              <a:buFont typeface="Wingdings" panose="05000000000000000000" pitchFamily="2" charset="2"/>
              <a:buChar char="ü"/>
              <a:defRPr/>
            </a:pPr>
            <a:r>
              <a:rPr lang="en-US" sz="1200"/>
              <a:t>Agent messaging and capability maintain full fidelity.</a:t>
            </a:r>
          </a:p>
          <a:p>
            <a:pPr marL="539750" lvl="1" indent="-184150" defTabSz="914367">
              <a:spcBef>
                <a:spcPts val="0"/>
              </a:spcBef>
              <a:buSzPct val="75000"/>
              <a:buFont typeface="Wingdings" panose="05000000000000000000" pitchFamily="2" charset="2"/>
              <a:buChar char="ü"/>
              <a:defRPr/>
            </a:pPr>
            <a:r>
              <a:rPr lang="en-US" sz="1200"/>
              <a:t>Existing engagement hub capabilities (agent takeover, sentiment analysis, supervisory…) continue to work as-is.</a:t>
            </a:r>
          </a:p>
          <a:p>
            <a:pPr marL="285750" indent="-200025" defTabSz="914367">
              <a:spcBef>
                <a:spcPts val="300"/>
              </a:spcBef>
              <a:spcAft>
                <a:spcPts val="0"/>
              </a:spcAft>
              <a:buSzTx/>
              <a:buFont typeface="Arial" panose="020B0604020202020204" pitchFamily="34" charset="0"/>
              <a:buChar char="•"/>
              <a:defRPr/>
            </a:pPr>
            <a:r>
              <a:rPr lang="en-US" sz="1200"/>
              <a:t>Cons:</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mn-cs"/>
              </a:rPr>
              <a:t>No ability to intercept human agent messages upon escalation (unless engagement hub supports an API).</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mn-cs"/>
              </a:rPr>
              <a:t>No whisper mode (unless engagement hub supports it)</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mn-cs"/>
              </a:rPr>
              <a:t>No control over user experience of responses (messages, cards) emitted from bot.</a:t>
            </a:r>
          </a:p>
          <a:p>
            <a:pPr marL="285750" indent="-200025" defTabSz="914367">
              <a:spcBef>
                <a:spcPts val="300"/>
              </a:spcBef>
              <a:spcAft>
                <a:spcPts val="0"/>
              </a:spcAft>
              <a:buSzTx/>
              <a:buFont typeface="Arial" panose="020B0604020202020204" pitchFamily="34" charset="0"/>
              <a:buChar char="•"/>
              <a:defRPr/>
            </a:pPr>
            <a:endParaRPr lang="en-US" sz="1200">
              <a:latin typeface="Aptos" panose="020B0004020202020204"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Hand off to a live agent</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Hand off with Dynamics 365 Customer Service</a:t>
            </a:r>
            <a:r>
              <a:rPr lang="en-US" sz="1200">
                <a:latin typeface="Aptos" panose="020B0004020202020204" pitchFamily="34" charset="0"/>
              </a:rPr>
              <a:t>, </a:t>
            </a: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Genesys</a:t>
            </a:r>
            <a:r>
              <a:rPr lang="en-US" sz="1200">
                <a:latin typeface="Aptos" panose="020B0004020202020204" pitchFamily="34" charset="0"/>
              </a:rPr>
              <a:t>, </a:t>
            </a:r>
            <a:r>
              <a:rPr lang="en-US" sz="1200">
                <a:latin typeface="Aptos" panose="020B0004020202020204" pitchFamily="34" charset="0"/>
                <a:hlinkClick r:id="rId6">
                  <a:extLst>
                    <a:ext uri="{A12FA001-AC4F-418D-AE19-62706E023703}">
                      <ahyp:hlinkClr xmlns:ahyp="http://schemas.microsoft.com/office/drawing/2018/hyperlinkcolor" val="tx"/>
                    </a:ext>
                  </a:extLst>
                </a:hlinkClick>
              </a:rPr>
              <a:t>LivePerson</a:t>
            </a:r>
            <a:r>
              <a:rPr lang="en-US" sz="1200">
                <a:latin typeface="Aptos" panose="020B0004020202020204" pitchFamily="34" charset="0"/>
              </a:rPr>
              <a:t>, </a:t>
            </a:r>
            <a:r>
              <a:rPr lang="en-US" sz="1200">
                <a:latin typeface="Aptos" panose="020B0004020202020204" pitchFamily="34" charset="0"/>
                <a:hlinkClick r:id="rId7">
                  <a:extLst>
                    <a:ext uri="{A12FA001-AC4F-418D-AE19-62706E023703}">
                      <ahyp:hlinkClr xmlns:ahyp="http://schemas.microsoft.com/office/drawing/2018/hyperlinkcolor" val="tx"/>
                    </a:ext>
                  </a:extLst>
                </a:hlinkClick>
              </a:rPr>
              <a:t>Salesforce Einstein Bot</a:t>
            </a:r>
            <a:r>
              <a:rPr lang="en-US" sz="1200">
                <a:latin typeface="Aptos" panose="020B0004020202020204" pitchFamily="34" charset="0"/>
              </a:rPr>
              <a:t>, </a:t>
            </a:r>
            <a:r>
              <a:rPr lang="en-US" sz="1200">
                <a:latin typeface="Aptos" panose="020B0004020202020204" pitchFamily="34" charset="0"/>
                <a:hlinkClick r:id="rId8">
                  <a:extLst>
                    <a:ext uri="{A12FA001-AC4F-418D-AE19-62706E023703}">
                      <ahyp:hlinkClr xmlns:ahyp="http://schemas.microsoft.com/office/drawing/2018/hyperlinkcolor" val="tx"/>
                    </a:ext>
                  </a:extLst>
                </a:hlinkClick>
              </a:rPr>
              <a:t>ServiceNow</a:t>
            </a:r>
            <a:r>
              <a:rPr lang="en-US" sz="1200">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9">
                  <a:extLst>
                    <a:ext uri="{A12FA001-AC4F-418D-AE19-62706E023703}">
                      <ahyp:hlinkClr xmlns:ahyp="http://schemas.microsoft.com/office/drawing/2018/hyperlinkcolor" val="tx"/>
                    </a:ext>
                  </a:extLst>
                </a:hlinkClick>
              </a:rPr>
              <a:t>Hand off conversations to any generic engagement hub</a:t>
            </a:r>
            <a:endParaRPr lang="en-US" sz="1200">
              <a:latin typeface="Aptos" panose="020B0004020202020204" pitchFamily="34" charset="0"/>
            </a:endParaRPr>
          </a:p>
        </p:txBody>
      </p:sp>
      <p:sp>
        <p:nvSpPr>
          <p:cNvPr id="35" name="Rectangle: Rounded Corners 34">
            <a:extLst>
              <a:ext uri="{FF2B5EF4-FFF2-40B4-BE49-F238E27FC236}">
                <a16:creationId xmlns:a16="http://schemas.microsoft.com/office/drawing/2014/main" id="{EAC526A6-78D2-F18F-60A6-0F58D3C01983}"/>
              </a:ext>
            </a:extLst>
          </p:cNvPr>
          <p:cNvSpPr/>
          <p:nvPr/>
        </p:nvSpPr>
        <p:spPr>
          <a:xfrm>
            <a:off x="46782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Engagement Hub Chat Canvas</a:t>
            </a:r>
          </a:p>
        </p:txBody>
      </p:sp>
      <p:sp>
        <p:nvSpPr>
          <p:cNvPr id="202" name="Text Placeholder 2">
            <a:extLst>
              <a:ext uri="{FF2B5EF4-FFF2-40B4-BE49-F238E27FC236}">
                <a16:creationId xmlns:a16="http://schemas.microsoft.com/office/drawing/2014/main" id="{CB31E967-7A41-ECA9-DB01-AB98C79B9847}"/>
              </a:ext>
            </a:extLst>
          </p:cNvPr>
          <p:cNvSpPr>
            <a:spLocks noGrp="1"/>
          </p:cNvSpPr>
          <p:nvPr>
            <p:ph type="body" sz="quarter" idx="12"/>
          </p:nvPr>
        </p:nvSpPr>
        <p:spPr>
          <a:xfrm>
            <a:off x="712343" y="945198"/>
            <a:ext cx="7828137" cy="246221"/>
          </a:xfrm>
        </p:spPr>
        <p:txBody>
          <a:bodyPr/>
          <a:lstStyle/>
          <a:p>
            <a:pPr marL="0" indent="0" defTabSz="914367">
              <a:buNone/>
            </a:pPr>
            <a:r>
              <a:rPr lang="en-US" sz="1600">
                <a:latin typeface="Aptos" panose="020B0004020202020204" pitchFamily="34" charset="0"/>
                <a:cs typeface="+mn-cs"/>
              </a:rPr>
              <a:t>Pattern 1: “bot-as-an-agent” Engagement Hub at the front, Copilot Studio at the </a:t>
            </a:r>
            <a:r>
              <a:rPr lang="en-US"/>
              <a:t>back</a:t>
            </a:r>
            <a:endParaRPr lang="en-US" sz="1600">
              <a:latin typeface="Aptos" panose="020B0004020202020204" pitchFamily="34" charset="0"/>
              <a:cs typeface="+mn-cs"/>
            </a:endParaRPr>
          </a:p>
        </p:txBody>
      </p:sp>
      <p:pic>
        <p:nvPicPr>
          <p:cNvPr id="24" name="Graphic 23" descr="User outline">
            <a:extLst>
              <a:ext uri="{FF2B5EF4-FFF2-40B4-BE49-F238E27FC236}">
                <a16:creationId xmlns:a16="http://schemas.microsoft.com/office/drawing/2014/main" id="{3B0892BC-FA17-3050-4A17-1B5036C05F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9723" y="3485521"/>
            <a:ext cx="504000" cy="504000"/>
          </a:xfrm>
          <a:prstGeom prst="rect">
            <a:avLst/>
          </a:prstGeom>
        </p:spPr>
      </p:pic>
      <p:pic>
        <p:nvPicPr>
          <p:cNvPr id="9" name="Graphic 8" descr="Call center outline">
            <a:extLst>
              <a:ext uri="{FF2B5EF4-FFF2-40B4-BE49-F238E27FC236}">
                <a16:creationId xmlns:a16="http://schemas.microsoft.com/office/drawing/2014/main" id="{307FF6AC-8D2D-6821-638A-9F3DF2186E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82963" y="3457078"/>
            <a:ext cx="504000" cy="504000"/>
          </a:xfrm>
          <a:prstGeom prst="rect">
            <a:avLst/>
          </a:prstGeom>
        </p:spPr>
      </p:pic>
      <p:cxnSp>
        <p:nvCxnSpPr>
          <p:cNvPr id="14" name="Straight Connector 60">
            <a:extLst>
              <a:ext uri="{FF2B5EF4-FFF2-40B4-BE49-F238E27FC236}">
                <a16:creationId xmlns:a16="http://schemas.microsoft.com/office/drawing/2014/main" id="{0899DFF2-A678-EDDE-2E34-734FE262392C}"/>
              </a:ext>
            </a:extLst>
          </p:cNvPr>
          <p:cNvCxnSpPr>
            <a:cxnSpLocks/>
            <a:stCxn id="35" idx="3"/>
            <a:endCxn id="18" idx="1"/>
          </p:cNvCxnSpPr>
          <p:nvPr/>
        </p:nvCxnSpPr>
        <p:spPr>
          <a:xfrm>
            <a:off x="2015825" y="2742648"/>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07FDCE8-6905-AA75-1894-D13A2F04213A}"/>
              </a:ext>
            </a:extLst>
          </p:cNvPr>
          <p:cNvSpPr/>
          <p:nvPr/>
        </p:nvSpPr>
        <p:spPr>
          <a:xfrm>
            <a:off x="256254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Engagement Hub</a:t>
            </a:r>
          </a:p>
        </p:txBody>
      </p:sp>
      <p:sp>
        <p:nvSpPr>
          <p:cNvPr id="26" name="Rectangle: Rounded Corners 25">
            <a:extLst>
              <a:ext uri="{FF2B5EF4-FFF2-40B4-BE49-F238E27FC236}">
                <a16:creationId xmlns:a16="http://schemas.microsoft.com/office/drawing/2014/main" id="{A0176524-6C23-5683-6D4D-31A7B9EB86C1}"/>
              </a:ext>
            </a:extLst>
          </p:cNvPr>
          <p:cNvSpPr/>
          <p:nvPr/>
        </p:nvSpPr>
        <p:spPr>
          <a:xfrm>
            <a:off x="465726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Adapter</a:t>
            </a:r>
            <a:b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br>
            <a:r>
              <a:rPr kumimoji="0" lang="en-US" sz="1000" b="0" i="1" u="none" strike="noStrike" kern="1200" cap="none" spc="0" normalizeH="0" baseline="0" noProof="0">
                <a:ln>
                  <a:noFill/>
                </a:ln>
                <a:solidFill>
                  <a:schemeClr val="tx1">
                    <a:lumMod val="85000"/>
                    <a:lumOff val="15000"/>
                  </a:schemeClr>
                </a:solidFill>
                <a:effectLst/>
                <a:uLnTx/>
                <a:uFillTx/>
                <a:latin typeface="Aptos" panose="020B0004020202020204" pitchFamily="34" charset="0"/>
                <a:ea typeface="+mn-ea"/>
                <a:cs typeface="+mn-cs"/>
              </a:rPr>
              <a:t>(sometimes native with 3</a:t>
            </a:r>
            <a:r>
              <a:rPr kumimoji="0" lang="en-US" sz="1000" b="0" i="1" u="none" strike="noStrike" kern="1200" cap="none" spc="0" normalizeH="0" baseline="30000" noProof="0">
                <a:ln>
                  <a:noFill/>
                </a:ln>
                <a:solidFill>
                  <a:schemeClr val="tx1">
                    <a:lumMod val="85000"/>
                    <a:lumOff val="15000"/>
                  </a:schemeClr>
                </a:solidFill>
                <a:effectLst/>
                <a:uLnTx/>
                <a:uFillTx/>
                <a:latin typeface="Aptos" panose="020B0004020202020204" pitchFamily="34" charset="0"/>
                <a:ea typeface="+mn-ea"/>
                <a:cs typeface="+mn-cs"/>
              </a:rPr>
              <a:t>rd</a:t>
            </a:r>
            <a:r>
              <a:rPr kumimoji="0" lang="en-US" sz="1000" b="0" i="1" u="none" strike="noStrike" kern="1200" cap="none" spc="0" normalizeH="0" baseline="0" noProof="0">
                <a:ln>
                  <a:noFill/>
                </a:ln>
                <a:solidFill>
                  <a:schemeClr val="tx1">
                    <a:lumMod val="85000"/>
                    <a:lumOff val="15000"/>
                  </a:schemeClr>
                </a:solidFill>
                <a:effectLst/>
                <a:uLnTx/>
                <a:uFillTx/>
                <a:latin typeface="Aptos" panose="020B0004020202020204" pitchFamily="34" charset="0"/>
                <a:ea typeface="+mn-ea"/>
                <a:cs typeface="+mn-cs"/>
              </a:rPr>
              <a:t>-party providers)</a:t>
            </a:r>
            <a:endParaRPr kumimoji="0" lang="en-US" sz="1400" b="0" i="1" u="none" strike="noStrike" kern="1200" cap="none" spc="0" normalizeH="0" baseline="0" noProof="0">
              <a:ln>
                <a:noFill/>
              </a:ln>
              <a:solidFill>
                <a:schemeClr val="tx1">
                  <a:lumMod val="85000"/>
                  <a:lumOff val="15000"/>
                </a:schemeClr>
              </a:solidFill>
              <a:effectLst/>
              <a:uLnTx/>
              <a:uFillTx/>
              <a:latin typeface="Aptos" panose="020B0004020202020204" pitchFamily="34" charset="0"/>
              <a:ea typeface="+mn-ea"/>
              <a:cs typeface="+mn-cs"/>
            </a:endParaRPr>
          </a:p>
        </p:txBody>
      </p:sp>
      <p:sp>
        <p:nvSpPr>
          <p:cNvPr id="27" name="Rectangle: Rounded Corners 26">
            <a:extLst>
              <a:ext uri="{FF2B5EF4-FFF2-40B4-BE49-F238E27FC236}">
                <a16:creationId xmlns:a16="http://schemas.microsoft.com/office/drawing/2014/main" id="{3F6483D8-4F56-2D9C-395F-683679A6F3E9}"/>
              </a:ext>
            </a:extLst>
          </p:cNvPr>
          <p:cNvSpPr/>
          <p:nvPr/>
        </p:nvSpPr>
        <p:spPr>
          <a:xfrm>
            <a:off x="6751986" y="2465871"/>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Copilot Studio Direct Line APIs</a:t>
            </a:r>
          </a:p>
        </p:txBody>
      </p:sp>
      <p:sp>
        <p:nvSpPr>
          <p:cNvPr id="29" name="TextBox 28">
            <a:extLst>
              <a:ext uri="{FF2B5EF4-FFF2-40B4-BE49-F238E27FC236}">
                <a16:creationId xmlns:a16="http://schemas.microsoft.com/office/drawing/2014/main" id="{DE9A64C0-0E2E-D353-2F95-ED63188F3DA0}"/>
              </a:ext>
            </a:extLst>
          </p:cNvPr>
          <p:cNvSpPr txBox="1"/>
          <p:nvPr/>
        </p:nvSpPr>
        <p:spPr>
          <a:xfrm>
            <a:off x="595220" y="3961078"/>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End-user</a:t>
            </a:r>
            <a:endParaRPr kumimoji="0" lang="en-US" sz="1400"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986336A1-0458-E23F-0E5F-91A1B0B0B7BA}"/>
              </a:ext>
            </a:extLst>
          </p:cNvPr>
          <p:cNvSpPr txBox="1"/>
          <p:nvPr/>
        </p:nvSpPr>
        <p:spPr>
          <a:xfrm>
            <a:off x="2737065" y="3932635"/>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Live agent</a:t>
            </a:r>
            <a:endParaRPr kumimoji="0" lang="en-US" sz="1400"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cxnSp>
        <p:nvCxnSpPr>
          <p:cNvPr id="31" name="Straight Connector 60">
            <a:extLst>
              <a:ext uri="{FF2B5EF4-FFF2-40B4-BE49-F238E27FC236}">
                <a16:creationId xmlns:a16="http://schemas.microsoft.com/office/drawing/2014/main" id="{A87118E3-40B0-6FFF-3C89-EE9399E4C9BE}"/>
              </a:ext>
            </a:extLst>
          </p:cNvPr>
          <p:cNvCxnSpPr>
            <a:cxnSpLocks/>
            <a:stCxn id="18" idx="3"/>
            <a:endCxn id="26" idx="1"/>
          </p:cNvCxnSpPr>
          <p:nvPr/>
        </p:nvCxnSpPr>
        <p:spPr>
          <a:xfrm>
            <a:off x="4110545" y="2742648"/>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9936F287-1853-A475-4D09-4F185CD85D7A}"/>
              </a:ext>
            </a:extLst>
          </p:cNvPr>
          <p:cNvCxnSpPr>
            <a:cxnSpLocks/>
            <a:stCxn id="26" idx="3"/>
            <a:endCxn id="27" idx="1"/>
          </p:cNvCxnSpPr>
          <p:nvPr/>
        </p:nvCxnSpPr>
        <p:spPr>
          <a:xfrm>
            <a:off x="6205265" y="2742648"/>
            <a:ext cx="546721" cy="22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B47B054C-4C97-A0A3-63FF-D08B6BAF6118}"/>
              </a:ext>
            </a:extLst>
          </p:cNvPr>
          <p:cNvCxnSpPr>
            <a:cxnSpLocks/>
            <a:endCxn id="24" idx="0"/>
          </p:cNvCxnSpPr>
          <p:nvPr/>
        </p:nvCxnSpPr>
        <p:spPr>
          <a:xfrm>
            <a:off x="1191723" y="3084736"/>
            <a:ext cx="0" cy="400785"/>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C9D4DDDC-40BA-A223-B425-3D8490D869D0}"/>
              </a:ext>
            </a:extLst>
          </p:cNvPr>
          <p:cNvCxnSpPr>
            <a:cxnSpLocks/>
            <a:stCxn id="18" idx="2"/>
            <a:endCxn id="9" idx="0"/>
          </p:cNvCxnSpPr>
          <p:nvPr/>
        </p:nvCxnSpPr>
        <p:spPr>
          <a:xfrm flipH="1">
            <a:off x="3334963" y="3019647"/>
            <a:ext cx="1582" cy="437431"/>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B12FC5-4680-1B9B-3C64-F845B652C55A}"/>
              </a:ext>
            </a:extLst>
          </p:cNvPr>
          <p:cNvSpPr txBox="1"/>
          <p:nvPr/>
        </p:nvSpPr>
        <p:spPr>
          <a:xfrm>
            <a:off x="746287" y="2104113"/>
            <a:ext cx="1447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Contact Center</a:t>
            </a:r>
            <a:endParaRPr kumimoji="0" lang="en-US" sz="1200"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029AE159-B1C4-82A3-B543-0C38ED3ED783}"/>
              </a:ext>
            </a:extLst>
          </p:cNvPr>
          <p:cNvSpPr txBox="1"/>
          <p:nvPr/>
        </p:nvSpPr>
        <p:spPr>
          <a:xfrm>
            <a:off x="4907166" y="2098450"/>
            <a:ext cx="1159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Azure or other</a:t>
            </a:r>
            <a:endParaRPr kumimoji="0" lang="en-US" sz="1200"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pic>
        <p:nvPicPr>
          <p:cNvPr id="60" name="Graphic 59">
            <a:extLst>
              <a:ext uri="{FF2B5EF4-FFF2-40B4-BE49-F238E27FC236}">
                <a16:creationId xmlns:a16="http://schemas.microsoft.com/office/drawing/2014/main" id="{D80E2B16-5D8E-98C0-9B0A-E659D43920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9220" y="2112726"/>
            <a:ext cx="252000" cy="252000"/>
          </a:xfrm>
          <a:prstGeom prst="rect">
            <a:avLst/>
          </a:prstGeom>
        </p:spPr>
      </p:pic>
      <p:sp>
        <p:nvSpPr>
          <p:cNvPr id="61" name="TextBox 60">
            <a:extLst>
              <a:ext uri="{FF2B5EF4-FFF2-40B4-BE49-F238E27FC236}">
                <a16:creationId xmlns:a16="http://schemas.microsoft.com/office/drawing/2014/main" id="{C6A4C168-4440-3A56-9853-88D9F21F6556}"/>
              </a:ext>
            </a:extLst>
          </p:cNvPr>
          <p:cNvSpPr txBox="1"/>
          <p:nvPr/>
        </p:nvSpPr>
        <p:spPr>
          <a:xfrm>
            <a:off x="7017082" y="2107975"/>
            <a:ext cx="1447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Copilot Studio</a:t>
            </a:r>
            <a:endParaRPr kumimoji="0" lang="en-US" sz="1200"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215" name="Rectangle 214">
            <a:extLst>
              <a:ext uri="{FF2B5EF4-FFF2-40B4-BE49-F238E27FC236}">
                <a16:creationId xmlns:a16="http://schemas.microsoft.com/office/drawing/2014/main" id="{BBA5112A-6100-F81E-D3C2-F213840B6DAC}"/>
              </a:ext>
            </a:extLst>
          </p:cNvPr>
          <p:cNvSpPr/>
          <p:nvPr/>
        </p:nvSpPr>
        <p:spPr bwMode="auto">
          <a:xfrm>
            <a:off x="323825" y="4484128"/>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End-user chats with the Engagement Hub chat canvas and an adapter relays messages with a Copilot Studio agent through the Direct Line APIs.</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When an escalation event is sent by the Copilot Studio agent APIs, the Engagement Hub takes over the conversation.</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A live agent can resume the chat with the end-user.</a:t>
            </a:r>
          </a:p>
        </p:txBody>
      </p:sp>
      <p:sp>
        <p:nvSpPr>
          <p:cNvPr id="216" name="Oval 215">
            <a:extLst>
              <a:ext uri="{FF2B5EF4-FFF2-40B4-BE49-F238E27FC236}">
                <a16:creationId xmlns:a16="http://schemas.microsoft.com/office/drawing/2014/main" id="{294269B0-2690-4E1A-C3F2-0DBEC3968B2F}"/>
              </a:ext>
            </a:extLst>
          </p:cNvPr>
          <p:cNvSpPr/>
          <p:nvPr/>
        </p:nvSpPr>
        <p:spPr>
          <a:xfrm>
            <a:off x="341099" y="1589084"/>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1</a:t>
            </a:r>
          </a:p>
        </p:txBody>
      </p:sp>
      <p:pic>
        <p:nvPicPr>
          <p:cNvPr id="218" name="Graphic 217">
            <a:extLst>
              <a:ext uri="{FF2B5EF4-FFF2-40B4-BE49-F238E27FC236}">
                <a16:creationId xmlns:a16="http://schemas.microsoft.com/office/drawing/2014/main" id="{7C68E0FF-5DB3-7720-3D6E-1AE13E66B5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55884" y="3407282"/>
            <a:ext cx="228600" cy="228600"/>
          </a:xfrm>
          <a:prstGeom prst="rect">
            <a:avLst/>
          </a:prstGeom>
        </p:spPr>
      </p:pic>
      <p:pic>
        <p:nvPicPr>
          <p:cNvPr id="219" name="Graphic 218">
            <a:extLst>
              <a:ext uri="{FF2B5EF4-FFF2-40B4-BE49-F238E27FC236}">
                <a16:creationId xmlns:a16="http://schemas.microsoft.com/office/drawing/2014/main" id="{C323CF3C-D9D9-2A42-7020-3BE28812B7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2971611" y="3378839"/>
            <a:ext cx="228600" cy="228600"/>
          </a:xfrm>
          <a:prstGeom prst="rect">
            <a:avLst/>
          </a:prstGeom>
        </p:spPr>
      </p:pic>
      <p:sp>
        <p:nvSpPr>
          <p:cNvPr id="220" name="Oval 219">
            <a:extLst>
              <a:ext uri="{FF2B5EF4-FFF2-40B4-BE49-F238E27FC236}">
                <a16:creationId xmlns:a16="http://schemas.microsoft.com/office/drawing/2014/main" id="{CF5E9727-310E-311F-6235-B8F7CA96D122}"/>
              </a:ext>
            </a:extLst>
          </p:cNvPr>
          <p:cNvSpPr/>
          <p:nvPr/>
        </p:nvSpPr>
        <p:spPr>
          <a:xfrm>
            <a:off x="6546873" y="337547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2</a:t>
            </a:r>
          </a:p>
        </p:txBody>
      </p:sp>
      <p:sp>
        <p:nvSpPr>
          <p:cNvPr id="222" name="Oval 221">
            <a:extLst>
              <a:ext uri="{FF2B5EF4-FFF2-40B4-BE49-F238E27FC236}">
                <a16:creationId xmlns:a16="http://schemas.microsoft.com/office/drawing/2014/main" id="{ECD0EF55-7229-745A-2362-3108CF84D72F}"/>
              </a:ext>
            </a:extLst>
          </p:cNvPr>
          <p:cNvSpPr/>
          <p:nvPr/>
        </p:nvSpPr>
        <p:spPr>
          <a:xfrm>
            <a:off x="486944" y="4624991"/>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1</a:t>
            </a:r>
          </a:p>
        </p:txBody>
      </p:sp>
      <p:sp>
        <p:nvSpPr>
          <p:cNvPr id="224" name="Oval 223">
            <a:extLst>
              <a:ext uri="{FF2B5EF4-FFF2-40B4-BE49-F238E27FC236}">
                <a16:creationId xmlns:a16="http://schemas.microsoft.com/office/drawing/2014/main" id="{AE1C70CE-5B9B-0294-32E0-60B88A6572C4}"/>
              </a:ext>
            </a:extLst>
          </p:cNvPr>
          <p:cNvSpPr/>
          <p:nvPr/>
        </p:nvSpPr>
        <p:spPr>
          <a:xfrm>
            <a:off x="486105" y="5262517"/>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2</a:t>
            </a:r>
          </a:p>
        </p:txBody>
      </p:sp>
      <p:sp>
        <p:nvSpPr>
          <p:cNvPr id="225" name="Oval 224">
            <a:extLst>
              <a:ext uri="{FF2B5EF4-FFF2-40B4-BE49-F238E27FC236}">
                <a16:creationId xmlns:a16="http://schemas.microsoft.com/office/drawing/2014/main" id="{533E3652-75DE-512A-584A-CBF2E8F63C06}"/>
              </a:ext>
            </a:extLst>
          </p:cNvPr>
          <p:cNvSpPr/>
          <p:nvPr/>
        </p:nvSpPr>
        <p:spPr>
          <a:xfrm>
            <a:off x="486105" y="588760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3</a:t>
            </a:r>
          </a:p>
        </p:txBody>
      </p:sp>
      <p:sp>
        <p:nvSpPr>
          <p:cNvPr id="4" name="Oval 3">
            <a:extLst>
              <a:ext uri="{FF2B5EF4-FFF2-40B4-BE49-F238E27FC236}">
                <a16:creationId xmlns:a16="http://schemas.microsoft.com/office/drawing/2014/main" id="{7F89D8B9-D37F-F622-EB10-1098AA670790}"/>
              </a:ext>
            </a:extLst>
          </p:cNvPr>
          <p:cNvSpPr/>
          <p:nvPr/>
        </p:nvSpPr>
        <p:spPr>
          <a:xfrm>
            <a:off x="3617952" y="337725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3</a:t>
            </a:r>
          </a:p>
        </p:txBody>
      </p:sp>
      <p:pic>
        <p:nvPicPr>
          <p:cNvPr id="17" name="Graphic 16" descr="Siren with solid fill">
            <a:extLst>
              <a:ext uri="{FF2B5EF4-FFF2-40B4-BE49-F238E27FC236}">
                <a16:creationId xmlns:a16="http://schemas.microsoft.com/office/drawing/2014/main" id="{5274EC07-C66A-BCA5-5CF3-6CB8EE5B607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10873" y="3737521"/>
            <a:ext cx="360000" cy="360000"/>
          </a:xfrm>
          <a:prstGeom prst="rect">
            <a:avLst/>
          </a:prstGeom>
        </p:spPr>
      </p:pic>
      <p:pic>
        <p:nvPicPr>
          <p:cNvPr id="3" name="Graphic 2">
            <a:extLst>
              <a:ext uri="{FF2B5EF4-FFF2-40B4-BE49-F238E27FC236}">
                <a16:creationId xmlns:a16="http://schemas.microsoft.com/office/drawing/2014/main" id="{AFDB3AFD-E68D-02B6-1A13-3BF34B2C178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77349" y="2100893"/>
            <a:ext cx="288000" cy="288000"/>
          </a:xfrm>
          <a:prstGeom prst="rect">
            <a:avLst/>
          </a:prstGeom>
        </p:spPr>
      </p:pic>
      <p:pic>
        <p:nvPicPr>
          <p:cNvPr id="5" name="Graphic 4">
            <a:extLst>
              <a:ext uri="{FF2B5EF4-FFF2-40B4-BE49-F238E27FC236}">
                <a16:creationId xmlns:a16="http://schemas.microsoft.com/office/drawing/2014/main" id="{E1BE6D92-7C22-78CA-6634-822D6F1810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61300" y="2120474"/>
            <a:ext cx="252000" cy="252000"/>
          </a:xfrm>
          <a:prstGeom prst="rect">
            <a:avLst/>
          </a:prstGeom>
        </p:spPr>
      </p:pic>
    </p:spTree>
    <p:extLst>
      <p:ext uri="{BB962C8B-B14F-4D97-AF65-F5344CB8AC3E}">
        <p14:creationId xmlns:p14="http://schemas.microsoft.com/office/powerpoint/2010/main" val="1366042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8ECAB-827C-3B10-544B-41A962A4476F}"/>
            </a:ext>
          </a:extLst>
        </p:cNvPr>
        <p:cNvGrpSpPr/>
        <p:nvPr/>
      </p:nvGrpSpPr>
      <p:grpSpPr>
        <a:xfrm>
          <a:off x="0" y="0"/>
          <a:ext cx="0" cy="0"/>
          <a:chOff x="0" y="0"/>
          <a:chExt cx="0" cy="0"/>
        </a:xfrm>
      </p:grpSpPr>
      <p:cxnSp>
        <p:nvCxnSpPr>
          <p:cNvPr id="3" name="Connector: Elbow 2">
            <a:extLst>
              <a:ext uri="{FF2B5EF4-FFF2-40B4-BE49-F238E27FC236}">
                <a16:creationId xmlns:a16="http://schemas.microsoft.com/office/drawing/2014/main" id="{BC22712D-B984-4771-F840-C8B116BD2F1F}"/>
              </a:ext>
            </a:extLst>
          </p:cNvPr>
          <p:cNvCxnSpPr>
            <a:cxnSpLocks/>
            <a:stCxn id="216" idx="6"/>
            <a:endCxn id="221" idx="2"/>
          </p:cNvCxnSpPr>
          <p:nvPr/>
        </p:nvCxnSpPr>
        <p:spPr>
          <a:xfrm>
            <a:off x="629099" y="1727972"/>
            <a:ext cx="6118093" cy="1750254"/>
          </a:xfrm>
          <a:prstGeom prst="bentConnector3">
            <a:avLst>
              <a:gd name="adj1" fmla="val 60586"/>
            </a:avLst>
          </a:prstGeom>
          <a:ln w="19050">
            <a:solidFill>
              <a:schemeClr val="accent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02C39B9-A280-B3AD-708A-8AC5071179F4}"/>
              </a:ext>
            </a:extLst>
          </p:cNvPr>
          <p:cNvSpPr/>
          <p:nvPr/>
        </p:nvSpPr>
        <p:spPr>
          <a:xfrm>
            <a:off x="4460185" y="2016737"/>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endParaRPr>
          </a:p>
        </p:txBody>
      </p:sp>
      <p:sp>
        <p:nvSpPr>
          <p:cNvPr id="58" name="Rectangle: Rounded Corners 57">
            <a:extLst>
              <a:ext uri="{FF2B5EF4-FFF2-40B4-BE49-F238E27FC236}">
                <a16:creationId xmlns:a16="http://schemas.microsoft.com/office/drawing/2014/main" id="{8B55735C-6E6A-B42C-E80A-E74DD10564B7}"/>
              </a:ext>
            </a:extLst>
          </p:cNvPr>
          <p:cNvSpPr/>
          <p:nvPr/>
        </p:nvSpPr>
        <p:spPr>
          <a:xfrm>
            <a:off x="6546873" y="2018802"/>
            <a:ext cx="1918004" cy="1197602"/>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2B73F8C7-2D4F-418B-37B2-09A3E2B1554E}"/>
              </a:ext>
            </a:extLst>
          </p:cNvPr>
          <p:cNvSpPr/>
          <p:nvPr/>
        </p:nvSpPr>
        <p:spPr>
          <a:xfrm>
            <a:off x="323825" y="2017011"/>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235CF758-4B42-E7E7-DB28-2DF66D9D3B2A}"/>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0937901-AF5B-0833-F079-66FE0091F36C}"/>
              </a:ext>
            </a:extLst>
          </p:cNvPr>
          <p:cNvSpPr>
            <a:spLocks noGrp="1"/>
          </p:cNvSpPr>
          <p:nvPr>
            <p:ph type="body" sz="quarter" idx="15"/>
          </p:nvPr>
        </p:nvSpPr>
        <p:spPr>
          <a:xfrm>
            <a:off x="8967788" y="0"/>
            <a:ext cx="3224212" cy="6860509"/>
          </a:xfrm>
        </p:spPr>
        <p:txBody>
          <a:bodyPr vert="horz" wrap="square" lIns="90000" tIns="90000" rIns="90000" bIns="90000" rtlCol="0" anchor="t">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a:cs typeface="Segoe UI"/>
              </a:rPr>
              <a:t>Why do we share this?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effectLst/>
                <a:uLnTx/>
                <a:uFillTx/>
                <a:latin typeface="Aptos"/>
                <a:cs typeface="Segoe UI"/>
              </a:rPr>
              <a:t>An alternative but more custom and complex approach is to use Copilot Studio at the </a:t>
            </a:r>
            <a:r>
              <a:rPr lang="en-US" sz="1200">
                <a:latin typeface="Aptos"/>
                <a:cs typeface="Segoe UI"/>
              </a:rPr>
              <a:t>front and </a:t>
            </a:r>
            <a:r>
              <a:rPr kumimoji="0" lang="en-US" sz="1200" b="0" i="0" u="none" strike="noStrike" kern="1200" cap="none" spc="0" normalizeH="0" baseline="0" noProof="0">
                <a:ln>
                  <a:noFill/>
                </a:ln>
                <a:effectLst/>
                <a:uLnTx/>
                <a:uFillTx/>
                <a:latin typeface="Aptos"/>
                <a:cs typeface="Segoe UI"/>
              </a:rPr>
              <a:t>integrate through an engagement</a:t>
            </a:r>
            <a:r>
              <a:rPr lang="en-US" sz="1200">
                <a:latin typeface="Aptos"/>
                <a:cs typeface="Segoe UI"/>
              </a:rPr>
              <a:t> hub APIs</a:t>
            </a:r>
            <a:r>
              <a:rPr kumimoji="0" lang="en-US" sz="1200" b="0" i="0" u="none" strike="noStrike" kern="1200" cap="none" spc="0" normalizeH="0" baseline="0" noProof="0">
                <a:ln>
                  <a:noFill/>
                </a:ln>
                <a:effectLst/>
                <a:uLnTx/>
                <a:uFillTx/>
                <a:latin typeface="Aptos"/>
                <a:cs typeface="Segoe UI"/>
              </a:rPr>
              <a:t> through </a:t>
            </a:r>
            <a:r>
              <a:rPr lang="en-US" sz="1200">
                <a:latin typeface="Aptos"/>
                <a:cs typeface="Segoe UI"/>
              </a:rPr>
              <a:t>a skill</a:t>
            </a:r>
            <a:r>
              <a:rPr kumimoji="0" lang="en-US" sz="1200" b="0" i="0" u="none" strike="noStrike" kern="1200" cap="none" spc="0" normalizeH="0" baseline="0" noProof="0">
                <a:ln>
                  <a:noFill/>
                </a:ln>
                <a:effectLst/>
                <a:uLnTx/>
                <a:uFillTx/>
                <a:latin typeface="Aptos"/>
                <a:cs typeface="Segoe UI"/>
              </a:rPr>
              <a:t>.</a:t>
            </a:r>
            <a:endParaRPr lang="en-US" sz="1200" b="0" i="0" u="none" strike="noStrike" kern="1200" cap="none" spc="0" normalizeH="0" baseline="0" noProof="0">
              <a:ln>
                <a:noFill/>
              </a:ln>
              <a:effectLst/>
              <a:uLnTx/>
              <a:uFillTx/>
              <a:latin typeface="Aptos"/>
              <a:cs typeface="Segoe UI"/>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SemiBold"/>
                <a:cs typeface="Segoe UI"/>
              </a:rPr>
              <a:t>Pros:</a:t>
            </a:r>
            <a:endParaRPr lang="en-US" sz="1200" b="0" i="0" u="none" strike="noStrike" kern="1200" cap="none" spc="0" normalizeH="0" baseline="0" noProof="0">
              <a:ln>
                <a:noFill/>
              </a:ln>
              <a:effectLst/>
              <a:uLnTx/>
              <a:uFillTx/>
              <a:latin typeface="Aptos SemiBold"/>
              <a:cs typeface="Segoe UI"/>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Aptos"/>
              </a:rPr>
              <a:t>Copilot Studio is always in the loop, including agent messages.</a:t>
            </a:r>
            <a:endParaRPr lang="en-US" sz="1200" b="0" i="0" u="none" strike="noStrike" kern="1200" cap="none" spc="0" normalizeH="0" baseline="0" noProof="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Aptos"/>
              </a:rPr>
              <a:t>Full control over how responses (messages, cards, etc.) emitted from the agent are shown to end-user.</a:t>
            </a:r>
            <a:endParaRPr lang="en-US" sz="1200" b="0" i="0" u="none" strike="noStrike" kern="1200" cap="none" spc="0" normalizeH="0" baseline="0" noProof="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Aptos"/>
              </a:rPr>
              <a:t>Agent may be assisted in whisper mode (i.e., agent assist).</a:t>
            </a:r>
            <a:endParaRPr lang="en-US" sz="1200" b="0" i="0" u="none" strike="noStrike" kern="1200" cap="none" spc="0" normalizeH="0" baseline="0" noProof="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effectLst/>
                <a:uLnTx/>
                <a:uFillTx/>
                <a:latin typeface="Aptos"/>
              </a:rPr>
              <a:t>Opportunity for the agent to do skill-based routing to the right agent.</a:t>
            </a:r>
            <a:endParaRPr lang="en-US" sz="1200" b="0" i="0" u="none" strike="noStrike" kern="1200" cap="none" spc="0" normalizeH="0" baseline="0" noProof="0">
              <a:ln>
                <a:noFill/>
              </a:ln>
              <a:effectLst/>
              <a:uLnTx/>
              <a:uFillTx/>
              <a:latin typeface="Aptos"/>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SemiBold"/>
                <a:cs typeface="Segoe UI"/>
              </a:rPr>
              <a:t>Cons:</a:t>
            </a:r>
            <a:endParaRPr lang="en-US" sz="1200" b="0" i="0" u="none" strike="noStrike" kern="1200" cap="none" spc="0" normalizeH="0" baseline="0" noProof="0">
              <a:ln>
                <a:noFill/>
              </a:ln>
              <a:effectLst/>
              <a:uLnTx/>
              <a:uFillTx/>
              <a:latin typeface="Aptos SemiBold"/>
              <a:cs typeface="Segoe UI"/>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a:ln>
                  <a:noFill/>
                </a:ln>
                <a:effectLst/>
                <a:uLnTx/>
                <a:uFillTx/>
                <a:latin typeface="Aptos"/>
              </a:rPr>
              <a:t>Engagement hub must be sufficiently extensible to support this pattern.</a:t>
            </a: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a:ln>
                  <a:noFill/>
                </a:ln>
                <a:effectLst/>
                <a:uLnTx/>
                <a:uFillTx/>
                <a:latin typeface="Aptos"/>
              </a:rPr>
              <a:t>Many hops between systems.</a:t>
            </a:r>
            <a:r>
              <a:rPr lang="en-US" sz="1200">
                <a:latin typeface="Aptos"/>
              </a:rPr>
              <a:t> </a:t>
            </a:r>
            <a:endParaRPr lang="en-US" sz="1200" b="0" i="0" u="none" strike="noStrike" kern="1200" cap="none" spc="0" normalizeH="0" baseline="0" noProof="0">
              <a:ln>
                <a:noFill/>
              </a:ln>
              <a:effectLst/>
              <a:uLnTx/>
              <a:uFillTx/>
              <a:latin typeface="Aptos" panose="020B0004020202020204" pitchFamily="34" charset="0"/>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lang="en-US" sz="1200">
                <a:latin typeface="Aptos"/>
              </a:rPr>
              <a:t>Requires a pro-dev PaaS approach.</a:t>
            </a:r>
            <a:endParaRPr lang="en-US" sz="1200" b="0" i="0" u="none" strike="noStrike" kern="1200" cap="none" spc="0" normalizeH="0" baseline="0" noProof="0">
              <a:ln>
                <a:noFill/>
              </a:ln>
              <a:effectLst/>
              <a:uLnTx/>
              <a:uFillTx/>
              <a:latin typeface="Aptos"/>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a:ln>
                  <a:noFill/>
                </a:ln>
                <a:effectLst/>
                <a:uLnTx/>
                <a:uFillTx/>
                <a:latin typeface="Aptos"/>
              </a:rPr>
              <a:t>Heavy overhead and integrations of the hub with Copilot Studio.</a:t>
            </a:r>
            <a:endParaRPr lang="en-US" sz="1200" b="0" i="0" u="none" strike="noStrike" kern="1200" cap="none" spc="0" normalizeH="0" baseline="0" noProof="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effectLst/>
                <a:uLnTx/>
                <a:uFillTx/>
                <a:latin typeface="Aptos"/>
              </a:rPr>
              <a:t>Live agent is limited to using a compatible chat canvas.</a:t>
            </a:r>
            <a:endParaRPr lang="en-US" sz="1200" b="0" i="0" u="none" strike="noStrike" kern="1200" cap="none" spc="0" normalizeH="0" baseline="0" noProof="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effectLst/>
                <a:uLnTx/>
                <a:uFillTx/>
                <a:latin typeface="Aptos"/>
              </a:rPr>
              <a:t>No ability for channel provider to customize their agent messages to show up in the canvas.</a:t>
            </a:r>
            <a:endParaRPr lang="en-US" sz="1200" b="0" i="0" u="none" strike="noStrike" kern="1200" cap="none" spc="0" normalizeH="0" baseline="0" noProof="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effectLst/>
                <a:uLnTx/>
                <a:uFillTx/>
                <a:latin typeface="Aptos"/>
              </a:rPr>
              <a:t>Agent takeover / supervisor capabilities likely aren’t possible.</a:t>
            </a:r>
            <a:endParaRPr lang="en-US" sz="1200" b="0" i="0" u="none" strike="noStrike" kern="1200" cap="none" spc="0" normalizeH="0" baseline="0" noProof="0">
              <a:ln>
                <a:noFill/>
              </a:ln>
              <a:effectLst/>
              <a:uLnTx/>
              <a:uFillTx/>
              <a:latin typeface="Aptos"/>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a:cs typeface="Segoe UI"/>
              </a:rPr>
              <a:t>Useful resources:</a:t>
            </a:r>
            <a:endParaRPr lang="en-US" sz="1600" b="1" i="0" u="none" strike="noStrike" kern="1200" cap="none" spc="0" normalizeH="0" baseline="0" noProof="0">
              <a:ln>
                <a:noFill/>
              </a:ln>
              <a:effectLst/>
              <a:uLnTx/>
              <a:uFillTx/>
              <a:latin typeface="Aptos SemiBold"/>
              <a:cs typeface="Segoe UI"/>
            </a:endParaRPr>
          </a:p>
          <a:p>
            <a:pPr marL="285750" indent="-200025" defTabSz="914367">
              <a:spcBef>
                <a:spcPts val="300"/>
              </a:spcBef>
              <a:spcAft>
                <a:spcPts val="0"/>
              </a:spcAft>
              <a:buSzTx/>
              <a:buFont typeface="Arial" panose="020B0604020202020204" pitchFamily="34" charset="0"/>
              <a:buChar char="•"/>
              <a:defRPr/>
            </a:pPr>
            <a:r>
              <a:rPr lang="en-US" sz="1200">
                <a:latin typeface="Aptos"/>
                <a:cs typeface="Segoe UI"/>
                <a:hlinkClick r:id="rId3">
                  <a:extLst>
                    <a:ext uri="{A12FA001-AC4F-418D-AE19-62706E023703}">
                      <ahyp:hlinkClr xmlns:ahyp="http://schemas.microsoft.com/office/drawing/2018/hyperlinkcolor" val="tx"/>
                    </a:ext>
                  </a:extLst>
                </a:hlinkClick>
              </a:rPr>
              <a:t>Custom handoff approach and sample</a:t>
            </a:r>
            <a:endParaRPr lang="en-US" sz="1200">
              <a:latin typeface="Aptos"/>
              <a:cs typeface="Segoe UI"/>
              <a:hlinkClick r:id="rId4">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a:latin typeface="Aptos"/>
                <a:cs typeface="Segoe UI"/>
                <a:hlinkClick r:id="rId4">
                  <a:extLst>
                    <a:ext uri="{A12FA001-AC4F-418D-AE19-62706E023703}">
                      <ahyp:hlinkClr xmlns:ahyp="http://schemas.microsoft.com/office/drawing/2018/hyperlinkcolor" val="tx"/>
                    </a:ext>
                  </a:extLst>
                </a:hlinkClick>
              </a:rPr>
              <a:t>Hand off to a live agent</a:t>
            </a:r>
            <a:endParaRPr lang="en-US" sz="1200">
              <a:latin typeface="Aptos"/>
              <a:cs typeface="Segoe UI"/>
            </a:endParaRPr>
          </a:p>
          <a:p>
            <a:pPr marL="285750" indent="-200025" defTabSz="914367">
              <a:spcBef>
                <a:spcPts val="300"/>
              </a:spcBef>
              <a:spcAft>
                <a:spcPts val="0"/>
              </a:spcAft>
              <a:buSzTx/>
              <a:buFont typeface="Arial" panose="020B0604020202020204" pitchFamily="34" charset="0"/>
              <a:buChar char="•"/>
              <a:defRPr/>
            </a:pPr>
            <a:r>
              <a:rPr lang="en-US" sz="1200">
                <a:latin typeface="Aptos"/>
                <a:cs typeface="Segoe UI"/>
                <a:hlinkClick r:id="rId5">
                  <a:extLst>
                    <a:ext uri="{A12FA001-AC4F-418D-AE19-62706E023703}">
                      <ahyp:hlinkClr xmlns:ahyp="http://schemas.microsoft.com/office/drawing/2018/hyperlinkcolor" val="tx"/>
                    </a:ext>
                  </a:extLst>
                </a:hlinkClick>
              </a:rPr>
              <a:t>Use skills in Copilot Studio</a:t>
            </a:r>
            <a:endParaRPr lang="en-US" sz="1200">
              <a:latin typeface="Aptos"/>
              <a:cs typeface="Segoe UI"/>
            </a:endParaRPr>
          </a:p>
        </p:txBody>
      </p:sp>
      <p:sp>
        <p:nvSpPr>
          <p:cNvPr id="35" name="Rectangle: Rounded Corners 34">
            <a:extLst>
              <a:ext uri="{FF2B5EF4-FFF2-40B4-BE49-F238E27FC236}">
                <a16:creationId xmlns:a16="http://schemas.microsoft.com/office/drawing/2014/main" id="{3447D120-1833-12D7-5AFC-A7D75C2666F9}"/>
              </a:ext>
            </a:extLst>
          </p:cNvPr>
          <p:cNvSpPr/>
          <p:nvPr/>
        </p:nvSpPr>
        <p:spPr>
          <a:xfrm>
            <a:off x="46782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Chat </a:t>
            </a:r>
            <a:b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b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Canvas</a:t>
            </a:r>
          </a:p>
        </p:txBody>
      </p:sp>
      <p:sp>
        <p:nvSpPr>
          <p:cNvPr id="202" name="Text Placeholder 2">
            <a:extLst>
              <a:ext uri="{FF2B5EF4-FFF2-40B4-BE49-F238E27FC236}">
                <a16:creationId xmlns:a16="http://schemas.microsoft.com/office/drawing/2014/main" id="{11DD3230-0F07-D798-D3FF-2A2BB3B463E6}"/>
              </a:ext>
            </a:extLst>
          </p:cNvPr>
          <p:cNvSpPr>
            <a:spLocks noGrp="1"/>
          </p:cNvSpPr>
          <p:nvPr>
            <p:ph type="body" sz="quarter" idx="12"/>
          </p:nvPr>
        </p:nvSpPr>
        <p:spPr>
          <a:xfrm>
            <a:off x="712343" y="945198"/>
            <a:ext cx="7828137" cy="246221"/>
          </a:xfrm>
        </p:spPr>
        <p:txBody>
          <a:bodyPr/>
          <a:lstStyle/>
          <a:p>
            <a:pPr marL="0" indent="0" defTabSz="914367">
              <a:buNone/>
            </a:pPr>
            <a:r>
              <a:rPr lang="en-US" sz="1600">
                <a:latin typeface="Aptos" panose="020B0004020202020204" pitchFamily="34" charset="0"/>
                <a:cs typeface="+mn-cs"/>
              </a:rPr>
              <a:t>Pattern 2: “bot-in-the-loop” Copilot Studio at the front, Engagement Hub at the back</a:t>
            </a:r>
          </a:p>
        </p:txBody>
      </p:sp>
      <p:pic>
        <p:nvPicPr>
          <p:cNvPr id="24" name="Graphic 23" descr="User outline">
            <a:extLst>
              <a:ext uri="{FF2B5EF4-FFF2-40B4-BE49-F238E27FC236}">
                <a16:creationId xmlns:a16="http://schemas.microsoft.com/office/drawing/2014/main" id="{5B69B071-8540-E7D8-3C13-2F72C332F2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9723" y="3480409"/>
            <a:ext cx="504000" cy="504000"/>
          </a:xfrm>
          <a:prstGeom prst="rect">
            <a:avLst/>
          </a:prstGeom>
        </p:spPr>
      </p:pic>
      <p:pic>
        <p:nvPicPr>
          <p:cNvPr id="9" name="Graphic 8" descr="Call center outline">
            <a:extLst>
              <a:ext uri="{FF2B5EF4-FFF2-40B4-BE49-F238E27FC236}">
                <a16:creationId xmlns:a16="http://schemas.microsoft.com/office/drawing/2014/main" id="{9752AAA8-E2F8-2CA4-19BC-30FF29B0C6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71510" y="3480409"/>
            <a:ext cx="504000" cy="504000"/>
          </a:xfrm>
          <a:prstGeom prst="rect">
            <a:avLst/>
          </a:prstGeom>
        </p:spPr>
      </p:pic>
      <p:cxnSp>
        <p:nvCxnSpPr>
          <p:cNvPr id="14" name="Straight Connector 60">
            <a:extLst>
              <a:ext uri="{FF2B5EF4-FFF2-40B4-BE49-F238E27FC236}">
                <a16:creationId xmlns:a16="http://schemas.microsoft.com/office/drawing/2014/main" id="{4A9F9D18-FDC5-1BB5-93F9-6BB82B446992}"/>
              </a:ext>
            </a:extLst>
          </p:cNvPr>
          <p:cNvCxnSpPr>
            <a:cxnSpLocks/>
            <a:stCxn id="35" idx="3"/>
            <a:endCxn id="18" idx="1"/>
          </p:cNvCxnSpPr>
          <p:nvPr/>
        </p:nvCxnSpPr>
        <p:spPr>
          <a:xfrm>
            <a:off x="2015825" y="2737536"/>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7DF9B5A-149E-3774-3CF4-598332C69EE6}"/>
              </a:ext>
            </a:extLst>
          </p:cNvPr>
          <p:cNvSpPr/>
          <p:nvPr/>
        </p:nvSpPr>
        <p:spPr>
          <a:xfrm>
            <a:off x="256254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Hand off topic invoking a skill</a:t>
            </a:r>
          </a:p>
        </p:txBody>
      </p:sp>
      <p:sp>
        <p:nvSpPr>
          <p:cNvPr id="26" name="Rectangle: Rounded Corners 25">
            <a:extLst>
              <a:ext uri="{FF2B5EF4-FFF2-40B4-BE49-F238E27FC236}">
                <a16:creationId xmlns:a16="http://schemas.microsoft.com/office/drawing/2014/main" id="{47911CDD-CA53-CF44-18F8-B4C5AFD0B243}"/>
              </a:ext>
            </a:extLst>
          </p:cNvPr>
          <p:cNvSpPr/>
          <p:nvPr/>
        </p:nvSpPr>
        <p:spPr>
          <a:xfrm>
            <a:off x="465726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270" marR="0" lvl="0" indent="-127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a:ea typeface="+mn-ea"/>
                <a:cs typeface="+mn-cs"/>
              </a:rPr>
              <a:t>Microsoft 365 Agents SDK Skill</a:t>
            </a:r>
            <a:endParaRPr kumimoji="0" lang="en-US" sz="1765" b="0" i="0" u="none" strike="noStrike" kern="1200" cap="none" spc="0" normalizeH="0" baseline="0" noProof="0">
              <a:ln>
                <a:noFill/>
              </a:ln>
              <a:solidFill>
                <a:schemeClr val="tx1">
                  <a:lumMod val="85000"/>
                  <a:lumOff val="15000"/>
                </a:schemeClr>
              </a:solidFill>
              <a:effectLst/>
              <a:uLnTx/>
              <a:uFillTx/>
              <a:latin typeface="Aptos SemiBold"/>
              <a:ea typeface="+mn-ea"/>
              <a:cs typeface="+mn-cs"/>
            </a:endParaRPr>
          </a:p>
        </p:txBody>
      </p:sp>
      <p:sp>
        <p:nvSpPr>
          <p:cNvPr id="27" name="Rectangle: Rounded Corners 26">
            <a:extLst>
              <a:ext uri="{FF2B5EF4-FFF2-40B4-BE49-F238E27FC236}">
                <a16:creationId xmlns:a16="http://schemas.microsoft.com/office/drawing/2014/main" id="{9404678F-22FC-D8B9-7383-CBC0F5AD8AF4}"/>
              </a:ext>
            </a:extLst>
          </p:cNvPr>
          <p:cNvSpPr/>
          <p:nvPr/>
        </p:nvSpPr>
        <p:spPr>
          <a:xfrm>
            <a:off x="6751986" y="2460759"/>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Engagement Hub &amp; APIs</a:t>
            </a:r>
          </a:p>
        </p:txBody>
      </p:sp>
      <p:sp>
        <p:nvSpPr>
          <p:cNvPr id="29" name="TextBox 28">
            <a:extLst>
              <a:ext uri="{FF2B5EF4-FFF2-40B4-BE49-F238E27FC236}">
                <a16:creationId xmlns:a16="http://schemas.microsoft.com/office/drawing/2014/main" id="{2D9630E7-3C80-CDCE-410E-8A994BE61667}"/>
              </a:ext>
            </a:extLst>
          </p:cNvPr>
          <p:cNvSpPr txBox="1"/>
          <p:nvPr/>
        </p:nvSpPr>
        <p:spPr>
          <a:xfrm>
            <a:off x="595220" y="3955966"/>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End-user</a:t>
            </a:r>
            <a:endParaRPr kumimoji="0" lang="en-US" sz="1400"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296B2095-10DC-EE5A-2CE4-F4BFEA0CE28F}"/>
              </a:ext>
            </a:extLst>
          </p:cNvPr>
          <p:cNvSpPr txBox="1"/>
          <p:nvPr/>
        </p:nvSpPr>
        <p:spPr>
          <a:xfrm>
            <a:off x="6925612" y="3955966"/>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Live agent</a:t>
            </a:r>
            <a:endParaRPr kumimoji="0" lang="en-US" sz="1400"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cxnSp>
        <p:nvCxnSpPr>
          <p:cNvPr id="31" name="Straight Connector 60">
            <a:extLst>
              <a:ext uri="{FF2B5EF4-FFF2-40B4-BE49-F238E27FC236}">
                <a16:creationId xmlns:a16="http://schemas.microsoft.com/office/drawing/2014/main" id="{CF97D627-D7BB-18A3-AF77-F63164E681A3}"/>
              </a:ext>
            </a:extLst>
          </p:cNvPr>
          <p:cNvCxnSpPr>
            <a:cxnSpLocks/>
            <a:stCxn id="18" idx="3"/>
            <a:endCxn id="26" idx="1"/>
          </p:cNvCxnSpPr>
          <p:nvPr/>
        </p:nvCxnSpPr>
        <p:spPr>
          <a:xfrm>
            <a:off x="4110545" y="2737536"/>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7DAAB333-7575-EE9F-B69D-FDD72742BF2D}"/>
              </a:ext>
            </a:extLst>
          </p:cNvPr>
          <p:cNvCxnSpPr>
            <a:cxnSpLocks/>
            <a:stCxn id="26" idx="3"/>
            <a:endCxn id="27" idx="1"/>
          </p:cNvCxnSpPr>
          <p:nvPr/>
        </p:nvCxnSpPr>
        <p:spPr>
          <a:xfrm>
            <a:off x="6205265" y="2737536"/>
            <a:ext cx="546721" cy="22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36297FE4-BEAA-CAA6-86B6-BC0E55CAF6EF}"/>
              </a:ext>
            </a:extLst>
          </p:cNvPr>
          <p:cNvCxnSpPr>
            <a:cxnSpLocks/>
            <a:endCxn id="24" idx="0"/>
          </p:cNvCxnSpPr>
          <p:nvPr/>
        </p:nvCxnSpPr>
        <p:spPr>
          <a:xfrm>
            <a:off x="1191723" y="3079624"/>
            <a:ext cx="0" cy="400785"/>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DA62B2CF-322D-C70F-614F-575B40C46176}"/>
              </a:ext>
            </a:extLst>
          </p:cNvPr>
          <p:cNvCxnSpPr>
            <a:cxnSpLocks/>
            <a:stCxn id="27" idx="2"/>
            <a:endCxn id="9" idx="0"/>
          </p:cNvCxnSpPr>
          <p:nvPr/>
        </p:nvCxnSpPr>
        <p:spPr>
          <a:xfrm flipH="1">
            <a:off x="7523510" y="3014757"/>
            <a:ext cx="2476" cy="46565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98CEC8-6932-48C2-1965-C9E180C96B4B}"/>
              </a:ext>
            </a:extLst>
          </p:cNvPr>
          <p:cNvSpPr txBox="1"/>
          <p:nvPr/>
        </p:nvSpPr>
        <p:spPr>
          <a:xfrm>
            <a:off x="746287" y="2099001"/>
            <a:ext cx="1447795" cy="276999"/>
          </a:xfrm>
          <a:prstGeom prst="rect">
            <a:avLst/>
          </a:prstGeom>
          <a:noFill/>
          <a:ln>
            <a:no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Copilot Studio</a:t>
            </a:r>
            <a:endParaRPr kumimoji="0" lang="en-US" sz="1200"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8AC1D7D3-141C-CDF1-2839-117D707A46A3}"/>
              </a:ext>
            </a:extLst>
          </p:cNvPr>
          <p:cNvSpPr txBox="1"/>
          <p:nvPr/>
        </p:nvSpPr>
        <p:spPr>
          <a:xfrm>
            <a:off x="4887891" y="2099001"/>
            <a:ext cx="1370982" cy="276999"/>
          </a:xfrm>
          <a:prstGeom prst="rect">
            <a:avLst/>
          </a:prstGeom>
          <a:noFill/>
          <a:ln>
            <a:no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Azure</a:t>
            </a:r>
            <a:endParaRPr kumimoji="0" lang="en-US" sz="1200"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pic>
        <p:nvPicPr>
          <p:cNvPr id="60" name="Graphic 59">
            <a:extLst>
              <a:ext uri="{FF2B5EF4-FFF2-40B4-BE49-F238E27FC236}">
                <a16:creationId xmlns:a16="http://schemas.microsoft.com/office/drawing/2014/main" id="{5C608504-FD33-28E4-76AA-4E615880426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1987" y="2107614"/>
            <a:ext cx="252000" cy="252000"/>
          </a:xfrm>
          <a:prstGeom prst="rect">
            <a:avLst/>
          </a:prstGeom>
        </p:spPr>
      </p:pic>
      <p:sp>
        <p:nvSpPr>
          <p:cNvPr id="61" name="TextBox 60">
            <a:extLst>
              <a:ext uri="{FF2B5EF4-FFF2-40B4-BE49-F238E27FC236}">
                <a16:creationId xmlns:a16="http://schemas.microsoft.com/office/drawing/2014/main" id="{1CCA824D-812A-283F-D58C-02EDD7D844A2}"/>
              </a:ext>
            </a:extLst>
          </p:cNvPr>
          <p:cNvSpPr txBox="1"/>
          <p:nvPr/>
        </p:nvSpPr>
        <p:spPr>
          <a:xfrm>
            <a:off x="7017082" y="2102863"/>
            <a:ext cx="1447795" cy="276999"/>
          </a:xfrm>
          <a:prstGeom prst="rect">
            <a:avLst/>
          </a:prstGeom>
          <a:noFill/>
          <a:ln>
            <a:no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Contact Center</a:t>
            </a:r>
            <a:endParaRPr kumimoji="0" lang="en-US" sz="1200" b="0" i="0" u="none" strike="noStrike" kern="1200" cap="none" spc="0" normalizeH="0" baseline="0" noProof="0">
              <a:ln>
                <a:noFill/>
              </a:ln>
              <a:solidFill>
                <a:schemeClr val="tx1">
                  <a:lumMod val="85000"/>
                  <a:lumOff val="15000"/>
                </a:schemeClr>
              </a:solidFill>
              <a:effectLst/>
              <a:uLnTx/>
              <a:uFillTx/>
              <a:latin typeface="Segoe UI"/>
              <a:ea typeface="+mn-ea"/>
              <a:cs typeface="+mn-cs"/>
            </a:endParaRPr>
          </a:p>
        </p:txBody>
      </p:sp>
      <p:sp>
        <p:nvSpPr>
          <p:cNvPr id="215" name="Rectangle 214">
            <a:extLst>
              <a:ext uri="{FF2B5EF4-FFF2-40B4-BE49-F238E27FC236}">
                <a16:creationId xmlns:a16="http://schemas.microsoft.com/office/drawing/2014/main" id="{32A24C3F-DB1D-1EDA-EF0E-A521EAE66CE9}"/>
              </a:ext>
            </a:extLst>
          </p:cNvPr>
          <p:cNvSpPr/>
          <p:nvPr/>
        </p:nvSpPr>
        <p:spPr bwMode="auto">
          <a:xfrm>
            <a:off x="323825" y="4479016"/>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End-user </a:t>
            </a: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itchFamily="34" charset="0"/>
              </a:rPr>
              <a:t>chats</a:t>
            </a: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 with the Copilot Studio agent through the chat canvas (the standard one or a custom one that integrates with Copilot Studio standard endpoints).</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When an escalation event occurs, Copilot Studio triggers a M365 Agents SDK skill.</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The skill relays messages back and forth between the Contact Center </a:t>
            </a: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itchFamily="34" charset="0"/>
              </a:rPr>
              <a:t>live agent </a:t>
            </a: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and the end-user through the Engagement Hub APIs</a:t>
            </a:r>
          </a:p>
        </p:txBody>
      </p:sp>
      <p:sp>
        <p:nvSpPr>
          <p:cNvPr id="216" name="Oval 215">
            <a:extLst>
              <a:ext uri="{FF2B5EF4-FFF2-40B4-BE49-F238E27FC236}">
                <a16:creationId xmlns:a16="http://schemas.microsoft.com/office/drawing/2014/main" id="{642819E9-5B7A-96DA-C368-E3BA1CCB557A}"/>
              </a:ext>
            </a:extLst>
          </p:cNvPr>
          <p:cNvSpPr/>
          <p:nvPr/>
        </p:nvSpPr>
        <p:spPr>
          <a:xfrm>
            <a:off x="341099" y="1583972"/>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1</a:t>
            </a:r>
          </a:p>
        </p:txBody>
      </p:sp>
      <p:pic>
        <p:nvPicPr>
          <p:cNvPr id="218" name="Graphic 217">
            <a:extLst>
              <a:ext uri="{FF2B5EF4-FFF2-40B4-BE49-F238E27FC236}">
                <a16:creationId xmlns:a16="http://schemas.microsoft.com/office/drawing/2014/main" id="{B95C7237-4B16-650C-A590-E74013E34E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55884" y="3402170"/>
            <a:ext cx="228600" cy="228600"/>
          </a:xfrm>
          <a:prstGeom prst="rect">
            <a:avLst/>
          </a:prstGeom>
        </p:spPr>
      </p:pic>
      <p:pic>
        <p:nvPicPr>
          <p:cNvPr id="219" name="Graphic 218">
            <a:extLst>
              <a:ext uri="{FF2B5EF4-FFF2-40B4-BE49-F238E27FC236}">
                <a16:creationId xmlns:a16="http://schemas.microsoft.com/office/drawing/2014/main" id="{44FD5179-2306-D719-003B-468211839A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7160158" y="3402170"/>
            <a:ext cx="228600" cy="228600"/>
          </a:xfrm>
          <a:prstGeom prst="rect">
            <a:avLst/>
          </a:prstGeom>
        </p:spPr>
      </p:pic>
      <p:sp>
        <p:nvSpPr>
          <p:cNvPr id="220" name="Oval 219">
            <a:extLst>
              <a:ext uri="{FF2B5EF4-FFF2-40B4-BE49-F238E27FC236}">
                <a16:creationId xmlns:a16="http://schemas.microsoft.com/office/drawing/2014/main" id="{A9ACA80C-6214-F7B5-5E9B-BBEEE2CC4B9D}"/>
              </a:ext>
            </a:extLst>
          </p:cNvPr>
          <p:cNvSpPr/>
          <p:nvPr/>
        </p:nvSpPr>
        <p:spPr>
          <a:xfrm>
            <a:off x="4510527" y="334733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2</a:t>
            </a:r>
          </a:p>
        </p:txBody>
      </p:sp>
      <p:sp>
        <p:nvSpPr>
          <p:cNvPr id="221" name="Oval 220">
            <a:extLst>
              <a:ext uri="{FF2B5EF4-FFF2-40B4-BE49-F238E27FC236}">
                <a16:creationId xmlns:a16="http://schemas.microsoft.com/office/drawing/2014/main" id="{200BAE36-DA92-BD10-F6D7-0E60B4784666}"/>
              </a:ext>
            </a:extLst>
          </p:cNvPr>
          <p:cNvSpPr/>
          <p:nvPr/>
        </p:nvSpPr>
        <p:spPr>
          <a:xfrm>
            <a:off x="6747192" y="3334226"/>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85000"/>
                    <a:lumOff val="15000"/>
                  </a:schemeClr>
                </a:solidFill>
                <a:effectLst/>
                <a:uLnTx/>
                <a:uFillTx/>
                <a:latin typeface="Aptos SemiBold" panose="020B0004020202020204" pitchFamily="34" charset="0"/>
                <a:ea typeface="+mn-ea"/>
                <a:cs typeface="+mn-cs"/>
              </a:rPr>
              <a:t>3</a:t>
            </a:r>
          </a:p>
        </p:txBody>
      </p:sp>
      <p:sp>
        <p:nvSpPr>
          <p:cNvPr id="222" name="Oval 221">
            <a:extLst>
              <a:ext uri="{FF2B5EF4-FFF2-40B4-BE49-F238E27FC236}">
                <a16:creationId xmlns:a16="http://schemas.microsoft.com/office/drawing/2014/main" id="{26F4C8FB-EAA1-4D8E-BA36-8C262BE065C1}"/>
              </a:ext>
            </a:extLst>
          </p:cNvPr>
          <p:cNvSpPr/>
          <p:nvPr/>
        </p:nvSpPr>
        <p:spPr>
          <a:xfrm>
            <a:off x="486944" y="4619879"/>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1</a:t>
            </a:r>
          </a:p>
        </p:txBody>
      </p:sp>
      <p:sp>
        <p:nvSpPr>
          <p:cNvPr id="224" name="Oval 223">
            <a:extLst>
              <a:ext uri="{FF2B5EF4-FFF2-40B4-BE49-F238E27FC236}">
                <a16:creationId xmlns:a16="http://schemas.microsoft.com/office/drawing/2014/main" id="{36D4DC74-FDEF-B782-5C5C-90D292E0D7D2}"/>
              </a:ext>
            </a:extLst>
          </p:cNvPr>
          <p:cNvSpPr/>
          <p:nvPr/>
        </p:nvSpPr>
        <p:spPr>
          <a:xfrm>
            <a:off x="486105" y="5257405"/>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2</a:t>
            </a:r>
          </a:p>
        </p:txBody>
      </p:sp>
      <p:sp>
        <p:nvSpPr>
          <p:cNvPr id="225" name="Oval 224">
            <a:extLst>
              <a:ext uri="{FF2B5EF4-FFF2-40B4-BE49-F238E27FC236}">
                <a16:creationId xmlns:a16="http://schemas.microsoft.com/office/drawing/2014/main" id="{4D3C859A-DBE9-4082-E4FE-689BBC8C7958}"/>
              </a:ext>
            </a:extLst>
          </p:cNvPr>
          <p:cNvSpPr/>
          <p:nvPr/>
        </p:nvSpPr>
        <p:spPr>
          <a:xfrm>
            <a:off x="486105" y="568626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3</a:t>
            </a:r>
          </a:p>
        </p:txBody>
      </p:sp>
      <p:pic>
        <p:nvPicPr>
          <p:cNvPr id="13" name="Graphic 12" descr="Siren with solid fill">
            <a:extLst>
              <a:ext uri="{FF2B5EF4-FFF2-40B4-BE49-F238E27FC236}">
                <a16:creationId xmlns:a16="http://schemas.microsoft.com/office/drawing/2014/main" id="{4EA1863F-E597-DEB6-F798-4DF33E162C7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74527" y="3711212"/>
            <a:ext cx="360000" cy="360000"/>
          </a:xfrm>
          <a:prstGeom prst="rect">
            <a:avLst/>
          </a:prstGeom>
        </p:spPr>
      </p:pic>
      <p:pic>
        <p:nvPicPr>
          <p:cNvPr id="21" name="Graphic 20">
            <a:extLst>
              <a:ext uri="{FF2B5EF4-FFF2-40B4-BE49-F238E27FC236}">
                <a16:creationId xmlns:a16="http://schemas.microsoft.com/office/drawing/2014/main" id="{B932C54A-6249-349A-A311-87983905D72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58148" y="3399859"/>
            <a:ext cx="504000" cy="504000"/>
          </a:xfrm>
          <a:prstGeom prst="rect">
            <a:avLst/>
          </a:prstGeom>
        </p:spPr>
      </p:pic>
      <p:pic>
        <p:nvPicPr>
          <p:cNvPr id="5" name="Graphic 4">
            <a:extLst>
              <a:ext uri="{FF2B5EF4-FFF2-40B4-BE49-F238E27FC236}">
                <a16:creationId xmlns:a16="http://schemas.microsoft.com/office/drawing/2014/main" id="{A4E048C2-9DD7-DAD5-701A-01F9F13E4FF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6105" y="2100018"/>
            <a:ext cx="288000" cy="288000"/>
          </a:xfrm>
          <a:prstGeom prst="rect">
            <a:avLst/>
          </a:prstGeom>
        </p:spPr>
      </p:pic>
      <p:pic>
        <p:nvPicPr>
          <p:cNvPr id="12" name="Graphic 11">
            <a:extLst>
              <a:ext uri="{FF2B5EF4-FFF2-40B4-BE49-F238E27FC236}">
                <a16:creationId xmlns:a16="http://schemas.microsoft.com/office/drawing/2014/main" id="{889BEB1A-DBF5-DD44-2A29-CD2C9C20ED9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61300" y="2120474"/>
            <a:ext cx="252000" cy="252000"/>
          </a:xfrm>
          <a:prstGeom prst="rect">
            <a:avLst/>
          </a:prstGeom>
        </p:spPr>
      </p:pic>
    </p:spTree>
    <p:extLst>
      <p:ext uri="{BB962C8B-B14F-4D97-AF65-F5344CB8AC3E}">
        <p14:creationId xmlns:p14="http://schemas.microsoft.com/office/powerpoint/2010/main" val="276233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1"/>
                </a:solidFill>
              </a:rPr>
              <a:t>Security, monitoring &amp; governance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477875"/>
          </a:xfrm>
        </p:spPr>
        <p:txBody>
          <a:bodyPr/>
          <a:lstStyle/>
          <a:p>
            <a:pPr>
              <a:spcBef>
                <a:spcPts val="300"/>
              </a:spcBef>
              <a:spcAft>
                <a:spcPts val="300"/>
              </a:spcAft>
            </a:pPr>
            <a:r>
              <a:rPr lang="en-US" sz="2800"/>
              <a:t>Zoned governance</a:t>
            </a:r>
          </a:p>
          <a:p>
            <a:pPr>
              <a:spcBef>
                <a:spcPts val="300"/>
              </a:spcBef>
              <a:spcAft>
                <a:spcPts val="300"/>
              </a:spcAft>
            </a:pPr>
            <a:r>
              <a:rPr lang="en-US" sz="2800"/>
              <a:t>Security and administration controls</a:t>
            </a:r>
          </a:p>
          <a:p>
            <a:pPr>
              <a:spcBef>
                <a:spcPts val="300"/>
              </a:spcBef>
              <a:spcAft>
                <a:spcPts val="300"/>
              </a:spcAft>
            </a:pPr>
            <a:r>
              <a:rPr lang="en-US" sz="2800"/>
              <a:t>Copilot security configuration</a:t>
            </a:r>
          </a:p>
          <a:p>
            <a:pPr>
              <a:spcBef>
                <a:spcPts val="300"/>
              </a:spcBef>
              <a:spcAft>
                <a:spcPts val="300"/>
              </a:spcAft>
            </a:pPr>
            <a:r>
              <a:rPr lang="en-US"/>
              <a:t>Data Loss Prevention policies</a:t>
            </a:r>
          </a:p>
          <a:p>
            <a:pPr>
              <a:spcBef>
                <a:spcPts val="300"/>
              </a:spcBef>
              <a:spcAft>
                <a:spcPts val="300"/>
              </a:spcAft>
            </a:pPr>
            <a:r>
              <a:rPr lang="en-US"/>
              <a:t>Tenant and environment security</a:t>
            </a:r>
          </a:p>
          <a:p>
            <a:pPr>
              <a:spcBef>
                <a:spcPts val="300"/>
              </a:spcBef>
              <a:spcAft>
                <a:spcPts val="300"/>
              </a:spcAft>
            </a:pPr>
            <a:r>
              <a:rPr lang="en-US"/>
              <a:t>Authentication &amp; channel security</a:t>
            </a:r>
          </a:p>
          <a:p>
            <a:pPr>
              <a:spcBef>
                <a:spcPts val="300"/>
              </a:spcBef>
              <a:spcAft>
                <a:spcPts val="300"/>
              </a:spcAft>
            </a:pPr>
            <a:r>
              <a:rPr lang="en-US" sz="2800"/>
              <a:t>Compliance</a:t>
            </a:r>
            <a:r>
              <a:rPr lang="en-US"/>
              <a:t> </a:t>
            </a:r>
            <a:endParaRPr lang="en-US" sz="2800"/>
          </a:p>
        </p:txBody>
      </p:sp>
    </p:spTree>
    <p:extLst>
      <p:ext uri="{BB962C8B-B14F-4D97-AF65-F5344CB8AC3E}">
        <p14:creationId xmlns:p14="http://schemas.microsoft.com/office/powerpoint/2010/main" val="2238225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54B88-B756-09B1-F9A1-7993F75C1B2F}"/>
            </a:ext>
          </a:extLst>
        </p:cNvPr>
        <p:cNvGrpSpPr/>
        <p:nvPr/>
      </p:nvGrpSpPr>
      <p:grpSpPr>
        <a:xfrm>
          <a:off x="0" y="0"/>
          <a:ext cx="0" cy="0"/>
          <a:chOff x="0" y="0"/>
          <a:chExt cx="0" cy="0"/>
        </a:xfrm>
      </p:grpSpPr>
      <p:sp>
        <p:nvSpPr>
          <p:cNvPr id="2" name="Isosceles Triangle 1">
            <a:extLst>
              <a:ext uri="{FF2B5EF4-FFF2-40B4-BE49-F238E27FC236}">
                <a16:creationId xmlns:a16="http://schemas.microsoft.com/office/drawing/2014/main" id="{52BFD01E-CEF2-1025-7B86-7C733FA9EC61}"/>
              </a:ext>
            </a:extLst>
          </p:cNvPr>
          <p:cNvSpPr/>
          <p:nvPr/>
        </p:nvSpPr>
        <p:spPr>
          <a:xfrm>
            <a:off x="4869473" y="6032117"/>
            <a:ext cx="2453053" cy="811763"/>
          </a:xfrm>
          <a:prstGeom prst="triangl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D33A7AB-1BEE-715A-DF2E-B5C9C3B61A6C}"/>
              </a:ext>
            </a:extLst>
          </p:cNvPr>
          <p:cNvSpPr/>
          <p:nvPr/>
        </p:nvSpPr>
        <p:spPr>
          <a:xfrm>
            <a:off x="0" y="1520891"/>
            <a:ext cx="12192000" cy="4699622"/>
          </a:xfrm>
          <a:prstGeom prst="rect">
            <a:avLst/>
          </a:prstGeom>
          <a:solidFill>
            <a:srgbClr val="F4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ounded Rectangle 8">
            <a:extLst>
              <a:ext uri="{FF2B5EF4-FFF2-40B4-BE49-F238E27FC236}">
                <a16:creationId xmlns:a16="http://schemas.microsoft.com/office/drawing/2014/main" id="{AA0F4197-40E6-1FE3-2076-5CCA45B04EEE}"/>
              </a:ext>
              <a:ext uri="{C183D7F6-B498-43B3-948B-1728B52AA6E4}">
                <adec:decorative xmlns:adec="http://schemas.microsoft.com/office/drawing/2017/decorative" val="1"/>
              </a:ext>
            </a:extLst>
          </p:cNvPr>
          <p:cNvSpPr>
            <a:spLocks/>
          </p:cNvSpPr>
          <p:nvPr/>
        </p:nvSpPr>
        <p:spPr>
          <a:xfrm>
            <a:off x="5666788" y="2422452"/>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9" name="Rounded Rectangle 8">
            <a:extLst>
              <a:ext uri="{FF2B5EF4-FFF2-40B4-BE49-F238E27FC236}">
                <a16:creationId xmlns:a16="http://schemas.microsoft.com/office/drawing/2014/main" id="{7F76E40F-A0ED-EA6A-30DF-6F24DE4226A3}"/>
              </a:ext>
              <a:ext uri="{C183D7F6-B498-43B3-948B-1728B52AA6E4}">
                <adec:decorative xmlns:adec="http://schemas.microsoft.com/office/drawing/2017/decorative" val="1"/>
              </a:ext>
            </a:extLst>
          </p:cNvPr>
          <p:cNvSpPr>
            <a:spLocks/>
          </p:cNvSpPr>
          <p:nvPr/>
        </p:nvSpPr>
        <p:spPr>
          <a:xfrm>
            <a:off x="8665230" y="2422452"/>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0" name="Rounded Rectangle 8">
            <a:extLst>
              <a:ext uri="{FF2B5EF4-FFF2-40B4-BE49-F238E27FC236}">
                <a16:creationId xmlns:a16="http://schemas.microsoft.com/office/drawing/2014/main" id="{E757DDEC-0D92-D528-A7B3-EF44F350A9D5}"/>
              </a:ext>
              <a:ext uri="{C183D7F6-B498-43B3-948B-1728B52AA6E4}">
                <adec:decorative xmlns:adec="http://schemas.microsoft.com/office/drawing/2017/decorative" val="1"/>
              </a:ext>
            </a:extLst>
          </p:cNvPr>
          <p:cNvSpPr>
            <a:spLocks/>
          </p:cNvSpPr>
          <p:nvPr/>
        </p:nvSpPr>
        <p:spPr>
          <a:xfrm>
            <a:off x="658971" y="2417427"/>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TextBox 38">
            <a:extLst>
              <a:ext uri="{FF2B5EF4-FFF2-40B4-BE49-F238E27FC236}">
                <a16:creationId xmlns:a16="http://schemas.microsoft.com/office/drawing/2014/main" id="{D7B528BF-1FF7-6696-77F9-8D4BE943E775}"/>
              </a:ext>
            </a:extLst>
          </p:cNvPr>
          <p:cNvSpPr txBox="1">
            <a:spLocks/>
          </p:cNvSpPr>
          <p:nvPr/>
        </p:nvSpPr>
        <p:spPr>
          <a:xfrm>
            <a:off x="6663158" y="1622790"/>
            <a:ext cx="9333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CISO</a:t>
            </a:r>
          </a:p>
        </p:txBody>
      </p:sp>
      <p:grpSp>
        <p:nvGrpSpPr>
          <p:cNvPr id="8" name="Group 7">
            <a:extLst>
              <a:ext uri="{FF2B5EF4-FFF2-40B4-BE49-F238E27FC236}">
                <a16:creationId xmlns:a16="http://schemas.microsoft.com/office/drawing/2014/main" id="{17C6887E-C381-AF5D-613A-29DF1CCA516B}"/>
              </a:ext>
              <a:ext uri="{C183D7F6-B498-43B3-948B-1728B52AA6E4}">
                <adec:decorative xmlns:adec="http://schemas.microsoft.com/office/drawing/2017/decorative" val="1"/>
              </a:ext>
            </a:extLst>
          </p:cNvPr>
          <p:cNvGrpSpPr>
            <a:grpSpLocks/>
          </p:cNvGrpSpPr>
          <p:nvPr/>
        </p:nvGrpSpPr>
        <p:grpSpPr>
          <a:xfrm>
            <a:off x="6718348" y="1958638"/>
            <a:ext cx="822960" cy="822960"/>
            <a:chOff x="1808432" y="1599553"/>
            <a:chExt cx="1744133" cy="1744133"/>
          </a:xfrm>
        </p:grpSpPr>
        <p:sp>
          <p:nvSpPr>
            <p:cNvPr id="69" name="Oval 68">
              <a:extLst>
                <a:ext uri="{FF2B5EF4-FFF2-40B4-BE49-F238E27FC236}">
                  <a16:creationId xmlns:a16="http://schemas.microsoft.com/office/drawing/2014/main" id="{76F93720-DBEB-879A-10B2-AB41FF78BF2F}"/>
                </a:ext>
              </a:extLst>
            </p:cNvPr>
            <p:cNvSpPr>
              <a:spLocks/>
            </p:cNvSpPr>
            <p:nvPr/>
          </p:nvSpPr>
          <p:spPr>
            <a:xfrm>
              <a:off x="1808432" y="1599553"/>
              <a:ext cx="1744133" cy="1744133"/>
            </a:xfrm>
            <a:prstGeom prst="ellipse">
              <a:avLst/>
            </a:prstGeom>
            <a:solidFill>
              <a:srgbClr val="0078D4"/>
            </a:solidFill>
            <a:ln w="12700">
              <a:solidFill>
                <a:schemeClr val="bg1"/>
              </a:solidFill>
            </a:ln>
            <a:effectLst>
              <a:outerShdw blurRad="190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51" name="Group 50">
              <a:extLst>
                <a:ext uri="{FF2B5EF4-FFF2-40B4-BE49-F238E27FC236}">
                  <a16:creationId xmlns:a16="http://schemas.microsoft.com/office/drawing/2014/main" id="{D196DDDB-28CF-C46D-FA38-1DE3B64F176E}"/>
                </a:ext>
              </a:extLst>
            </p:cNvPr>
            <p:cNvGrpSpPr>
              <a:grpSpLocks/>
            </p:cNvGrpSpPr>
            <p:nvPr/>
          </p:nvGrpSpPr>
          <p:grpSpPr>
            <a:xfrm>
              <a:off x="2311274" y="1894911"/>
              <a:ext cx="738447" cy="1051291"/>
              <a:chOff x="12502610" y="710017"/>
              <a:chExt cx="3036188" cy="4322477"/>
            </a:xfrm>
            <a:solidFill>
              <a:schemeClr val="bg1"/>
            </a:solidFill>
          </p:grpSpPr>
          <p:sp>
            <p:nvSpPr>
              <p:cNvPr id="43" name="Freeform 42">
                <a:extLst>
                  <a:ext uri="{FF2B5EF4-FFF2-40B4-BE49-F238E27FC236}">
                    <a16:creationId xmlns:a16="http://schemas.microsoft.com/office/drawing/2014/main" id="{A6DD702A-352C-973C-EFFD-AFA7C7928FB9}"/>
                  </a:ext>
                </a:extLst>
              </p:cNvPr>
              <p:cNvSpPr>
                <a:spLocks/>
              </p:cNvSpPr>
              <p:nvPr/>
            </p:nvSpPr>
            <p:spPr>
              <a:xfrm>
                <a:off x="12502610" y="710017"/>
                <a:ext cx="3036188" cy="4322287"/>
              </a:xfrm>
              <a:custGeom>
                <a:avLst/>
                <a:gdLst>
                  <a:gd name="connsiteX0" fmla="*/ 2274856 w 3036188"/>
                  <a:gd name="connsiteY0" fmla="*/ 2668810 h 4322287"/>
                  <a:gd name="connsiteX1" fmla="*/ 1990916 w 3036188"/>
                  <a:gd name="connsiteY1" fmla="*/ 2668810 h 4322287"/>
                  <a:gd name="connsiteX2" fmla="*/ 1990916 w 3036188"/>
                  <a:gd name="connsiteY2" fmla="*/ 2474786 h 4322287"/>
                  <a:gd name="connsiteX3" fmla="*/ 1920431 w 3036188"/>
                  <a:gd name="connsiteY3" fmla="*/ 2346198 h 4322287"/>
                  <a:gd name="connsiteX4" fmla="*/ 2233708 w 3036188"/>
                  <a:gd name="connsiteY4" fmla="*/ 2134267 h 4322287"/>
                  <a:gd name="connsiteX5" fmla="*/ 2417159 w 3036188"/>
                  <a:gd name="connsiteY5" fmla="*/ 1806512 h 4322287"/>
                  <a:gd name="connsiteX6" fmla="*/ 2508790 w 3036188"/>
                  <a:gd name="connsiteY6" fmla="*/ 1806512 h 4322287"/>
                  <a:gd name="connsiteX7" fmla="*/ 2760821 w 3036188"/>
                  <a:gd name="connsiteY7" fmla="*/ 1542098 h 4322287"/>
                  <a:gd name="connsiteX8" fmla="*/ 2673382 w 3036188"/>
                  <a:gd name="connsiteY8" fmla="*/ 1344835 h 4322287"/>
                  <a:gd name="connsiteX9" fmla="*/ 2571560 w 3036188"/>
                  <a:gd name="connsiteY9" fmla="*/ 408051 h 4322287"/>
                  <a:gd name="connsiteX10" fmla="*/ 1518190 w 3036188"/>
                  <a:gd name="connsiteY10" fmla="*/ 0 h 4322287"/>
                  <a:gd name="connsiteX11" fmla="*/ 464820 w 3036188"/>
                  <a:gd name="connsiteY11" fmla="*/ 408337 h 4322287"/>
                  <a:gd name="connsiteX12" fmla="*/ 363093 w 3036188"/>
                  <a:gd name="connsiteY12" fmla="*/ 1345502 h 4322287"/>
                  <a:gd name="connsiteX13" fmla="*/ 275558 w 3036188"/>
                  <a:gd name="connsiteY13" fmla="*/ 1546193 h 4322287"/>
                  <a:gd name="connsiteX14" fmla="*/ 527590 w 3036188"/>
                  <a:gd name="connsiteY14" fmla="*/ 1806512 h 4322287"/>
                  <a:gd name="connsiteX15" fmla="*/ 619220 w 3036188"/>
                  <a:gd name="connsiteY15" fmla="*/ 1806512 h 4322287"/>
                  <a:gd name="connsiteX16" fmla="*/ 802672 w 3036188"/>
                  <a:gd name="connsiteY16" fmla="*/ 2134267 h 4322287"/>
                  <a:gd name="connsiteX17" fmla="*/ 1115949 w 3036188"/>
                  <a:gd name="connsiteY17" fmla="*/ 2346198 h 4322287"/>
                  <a:gd name="connsiteX18" fmla="*/ 1045464 w 3036188"/>
                  <a:gd name="connsiteY18" fmla="*/ 2474786 h 4322287"/>
                  <a:gd name="connsiteX19" fmla="*/ 1045464 w 3036188"/>
                  <a:gd name="connsiteY19" fmla="*/ 2668810 h 4322287"/>
                  <a:gd name="connsiteX20" fmla="*/ 761524 w 3036188"/>
                  <a:gd name="connsiteY20" fmla="*/ 2668810 h 4322287"/>
                  <a:gd name="connsiteX21" fmla="*/ 0 w 3036188"/>
                  <a:gd name="connsiteY21" fmla="*/ 3430810 h 4322287"/>
                  <a:gd name="connsiteX22" fmla="*/ 0 w 3036188"/>
                  <a:gd name="connsiteY22" fmla="*/ 4271296 h 4322287"/>
                  <a:gd name="connsiteX23" fmla="*/ 62979 w 3036188"/>
                  <a:gd name="connsiteY23" fmla="*/ 4321950 h 4322287"/>
                  <a:gd name="connsiteX24" fmla="*/ 113633 w 3036188"/>
                  <a:gd name="connsiteY24" fmla="*/ 4271296 h 4322287"/>
                  <a:gd name="connsiteX25" fmla="*/ 113633 w 3036188"/>
                  <a:gd name="connsiteY25" fmla="*/ 3430810 h 4322287"/>
                  <a:gd name="connsiteX26" fmla="*/ 761333 w 3036188"/>
                  <a:gd name="connsiteY26" fmla="*/ 2783110 h 4322287"/>
                  <a:gd name="connsiteX27" fmla="*/ 2274856 w 3036188"/>
                  <a:gd name="connsiteY27" fmla="*/ 2783110 h 4322287"/>
                  <a:gd name="connsiteX28" fmla="*/ 2922556 w 3036188"/>
                  <a:gd name="connsiteY28" fmla="*/ 3430810 h 4322287"/>
                  <a:gd name="connsiteX29" fmla="*/ 2922556 w 3036188"/>
                  <a:gd name="connsiteY29" fmla="*/ 4271296 h 4322287"/>
                  <a:gd name="connsiteX30" fmla="*/ 2985535 w 3036188"/>
                  <a:gd name="connsiteY30" fmla="*/ 4321950 h 4322287"/>
                  <a:gd name="connsiteX31" fmla="*/ 3036189 w 3036188"/>
                  <a:gd name="connsiteY31" fmla="*/ 4271296 h 4322287"/>
                  <a:gd name="connsiteX32" fmla="*/ 3036189 w 3036188"/>
                  <a:gd name="connsiteY32" fmla="*/ 3430810 h 4322287"/>
                  <a:gd name="connsiteX33" fmla="*/ 2274856 w 3036188"/>
                  <a:gd name="connsiteY33" fmla="*/ 2668810 h 4322287"/>
                  <a:gd name="connsiteX34" fmla="*/ 2318290 w 3036188"/>
                  <a:gd name="connsiteY34" fmla="*/ 1670495 h 4322287"/>
                  <a:gd name="connsiteX35" fmla="*/ 2317718 w 3036188"/>
                  <a:gd name="connsiteY35" fmla="*/ 1692878 h 4322287"/>
                  <a:gd name="connsiteX36" fmla="*/ 1689068 w 3036188"/>
                  <a:gd name="connsiteY36" fmla="*/ 1691830 h 4322287"/>
                  <a:gd name="connsiteX37" fmla="*/ 1688402 w 3036188"/>
                  <a:gd name="connsiteY37" fmla="*/ 1551908 h 4322287"/>
                  <a:gd name="connsiteX38" fmla="*/ 1689068 w 3036188"/>
                  <a:gd name="connsiteY38" fmla="*/ 1544098 h 4322287"/>
                  <a:gd name="connsiteX39" fmla="*/ 1688402 w 3036188"/>
                  <a:gd name="connsiteY39" fmla="*/ 1535906 h 4322287"/>
                  <a:gd name="connsiteX40" fmla="*/ 1687735 w 3036188"/>
                  <a:gd name="connsiteY40" fmla="*/ 1395317 h 4322287"/>
                  <a:gd name="connsiteX41" fmla="*/ 2318290 w 3036188"/>
                  <a:gd name="connsiteY41" fmla="*/ 1395317 h 4322287"/>
                  <a:gd name="connsiteX42" fmla="*/ 2318290 w 3036188"/>
                  <a:gd name="connsiteY42" fmla="*/ 1281684 h 4322287"/>
                  <a:gd name="connsiteX43" fmla="*/ 1687259 w 3036188"/>
                  <a:gd name="connsiteY43" fmla="*/ 1281684 h 4322287"/>
                  <a:gd name="connsiteX44" fmla="*/ 1574959 w 3036188"/>
                  <a:gd name="connsiteY44" fmla="*/ 1395984 h 4322287"/>
                  <a:gd name="connsiteX45" fmla="*/ 1574959 w 3036188"/>
                  <a:gd name="connsiteY45" fmla="*/ 1487710 h 4322287"/>
                  <a:gd name="connsiteX46" fmla="*/ 1461040 w 3036188"/>
                  <a:gd name="connsiteY46" fmla="*/ 1487710 h 4322287"/>
                  <a:gd name="connsiteX47" fmla="*/ 1461040 w 3036188"/>
                  <a:gd name="connsiteY47" fmla="*/ 1396746 h 4322287"/>
                  <a:gd name="connsiteX48" fmla="*/ 1348740 w 3036188"/>
                  <a:gd name="connsiteY48" fmla="*/ 1282446 h 4322287"/>
                  <a:gd name="connsiteX49" fmla="*/ 718090 w 3036188"/>
                  <a:gd name="connsiteY49" fmla="*/ 1282446 h 4322287"/>
                  <a:gd name="connsiteX50" fmla="*/ 718090 w 3036188"/>
                  <a:gd name="connsiteY50" fmla="*/ 1171670 h 4322287"/>
                  <a:gd name="connsiteX51" fmla="*/ 1850136 w 3036188"/>
                  <a:gd name="connsiteY51" fmla="*/ 1008412 h 4322287"/>
                  <a:gd name="connsiteX52" fmla="*/ 1794701 w 3036188"/>
                  <a:gd name="connsiteY52" fmla="*/ 1091184 h 4322287"/>
                  <a:gd name="connsiteX53" fmla="*/ 1806511 w 3036188"/>
                  <a:gd name="connsiteY53" fmla="*/ 1171137 h 4322287"/>
                  <a:gd name="connsiteX54" fmla="*/ 1831467 w 3036188"/>
                  <a:gd name="connsiteY54" fmla="*/ 1181672 h 4322287"/>
                  <a:gd name="connsiteX55" fmla="*/ 2317242 w 3036188"/>
                  <a:gd name="connsiteY55" fmla="*/ 1120712 h 4322287"/>
                  <a:gd name="connsiteX56" fmla="*/ 2508790 w 3036188"/>
                  <a:gd name="connsiteY56" fmla="*/ 1692974 h 4322287"/>
                  <a:gd name="connsiteX57" fmla="*/ 2430970 w 3036188"/>
                  <a:gd name="connsiteY57" fmla="*/ 1692974 h 4322287"/>
                  <a:gd name="connsiteX58" fmla="*/ 2431542 w 3036188"/>
                  <a:gd name="connsiteY58" fmla="*/ 1670495 h 4322287"/>
                  <a:gd name="connsiteX59" fmla="*/ 2431542 w 3036188"/>
                  <a:gd name="connsiteY59" fmla="*/ 1395317 h 4322287"/>
                  <a:gd name="connsiteX60" fmla="*/ 2508790 w 3036188"/>
                  <a:gd name="connsiteY60" fmla="*/ 1395317 h 4322287"/>
                  <a:gd name="connsiteX61" fmla="*/ 2647283 w 3036188"/>
                  <a:gd name="connsiteY61" fmla="*/ 1546193 h 4322287"/>
                  <a:gd name="connsiteX62" fmla="*/ 2508790 w 3036188"/>
                  <a:gd name="connsiteY62" fmla="*/ 1692974 h 4322287"/>
                  <a:gd name="connsiteX63" fmla="*/ 527590 w 3036188"/>
                  <a:gd name="connsiteY63" fmla="*/ 1692974 h 4322287"/>
                  <a:gd name="connsiteX64" fmla="*/ 389096 w 3036188"/>
                  <a:gd name="connsiteY64" fmla="*/ 1542098 h 4322287"/>
                  <a:gd name="connsiteX65" fmla="*/ 527590 w 3036188"/>
                  <a:gd name="connsiteY65" fmla="*/ 1395317 h 4322287"/>
                  <a:gd name="connsiteX66" fmla="*/ 604933 w 3036188"/>
                  <a:gd name="connsiteY66" fmla="*/ 1395317 h 4322287"/>
                  <a:gd name="connsiteX67" fmla="*/ 604933 w 3036188"/>
                  <a:gd name="connsiteY67" fmla="*/ 1670495 h 4322287"/>
                  <a:gd name="connsiteX68" fmla="*/ 605504 w 3036188"/>
                  <a:gd name="connsiteY68" fmla="*/ 1692974 h 4322287"/>
                  <a:gd name="connsiteX69" fmla="*/ 624935 w 3036188"/>
                  <a:gd name="connsiteY69" fmla="*/ 1063657 h 4322287"/>
                  <a:gd name="connsiteX70" fmla="*/ 604933 w 3036188"/>
                  <a:gd name="connsiteY70" fmla="*/ 1106900 h 4322287"/>
                  <a:gd name="connsiteX71" fmla="*/ 604933 w 3036188"/>
                  <a:gd name="connsiteY71" fmla="*/ 1281684 h 4322287"/>
                  <a:gd name="connsiteX72" fmla="*/ 527590 w 3036188"/>
                  <a:gd name="connsiteY72" fmla="*/ 1281684 h 4322287"/>
                  <a:gd name="connsiteX73" fmla="*/ 465772 w 3036188"/>
                  <a:gd name="connsiteY73" fmla="*/ 1289685 h 4322287"/>
                  <a:gd name="connsiteX74" fmla="*/ 557975 w 3036188"/>
                  <a:gd name="connsiteY74" fmla="*/ 473393 h 4322287"/>
                  <a:gd name="connsiteX75" fmla="*/ 1518190 w 3036188"/>
                  <a:gd name="connsiteY75" fmla="*/ 113633 h 4322287"/>
                  <a:gd name="connsiteX76" fmla="*/ 2478405 w 3036188"/>
                  <a:gd name="connsiteY76" fmla="*/ 473393 h 4322287"/>
                  <a:gd name="connsiteX77" fmla="*/ 2570607 w 3036188"/>
                  <a:gd name="connsiteY77" fmla="*/ 1289685 h 4322287"/>
                  <a:gd name="connsiteX78" fmla="*/ 2508790 w 3036188"/>
                  <a:gd name="connsiteY78" fmla="*/ 1281684 h 4322287"/>
                  <a:gd name="connsiteX79" fmla="*/ 2431542 w 3036188"/>
                  <a:gd name="connsiteY79" fmla="*/ 1281684 h 4322287"/>
                  <a:gd name="connsiteX80" fmla="*/ 2431542 w 3036188"/>
                  <a:gd name="connsiteY80" fmla="*/ 1013746 h 4322287"/>
                  <a:gd name="connsiteX81" fmla="*/ 2373525 w 3036188"/>
                  <a:gd name="connsiteY81" fmla="*/ 957472 h 4322287"/>
                  <a:gd name="connsiteX82" fmla="*/ 2336292 w 3036188"/>
                  <a:gd name="connsiteY82" fmla="*/ 972026 h 4322287"/>
                  <a:gd name="connsiteX83" fmla="*/ 1942338 w 3036188"/>
                  <a:gd name="connsiteY83" fmla="*/ 1076801 h 4322287"/>
                  <a:gd name="connsiteX84" fmla="*/ 2033302 w 3036188"/>
                  <a:gd name="connsiteY84" fmla="*/ 880967 h 4322287"/>
                  <a:gd name="connsiteX85" fmla="*/ 1993240 w 3036188"/>
                  <a:gd name="connsiteY85" fmla="*/ 810778 h 4322287"/>
                  <a:gd name="connsiteX86" fmla="*/ 1945577 w 3036188"/>
                  <a:gd name="connsiteY86" fmla="*/ 818960 h 4322287"/>
                  <a:gd name="connsiteX87" fmla="*/ 670941 w 3036188"/>
                  <a:gd name="connsiteY87" fmla="*/ 1051274 h 4322287"/>
                  <a:gd name="connsiteX88" fmla="*/ 624935 w 3036188"/>
                  <a:gd name="connsiteY88" fmla="*/ 1063657 h 4322287"/>
                  <a:gd name="connsiteX89" fmla="*/ 718090 w 3036188"/>
                  <a:gd name="connsiteY89" fmla="*/ 1670495 h 4322287"/>
                  <a:gd name="connsiteX90" fmla="*/ 718090 w 3036188"/>
                  <a:gd name="connsiteY90" fmla="*/ 1395413 h 4322287"/>
                  <a:gd name="connsiteX91" fmla="*/ 1347407 w 3036188"/>
                  <a:gd name="connsiteY91" fmla="*/ 1396365 h 4322287"/>
                  <a:gd name="connsiteX92" fmla="*/ 1348073 w 3036188"/>
                  <a:gd name="connsiteY92" fmla="*/ 1536287 h 4322287"/>
                  <a:gd name="connsiteX93" fmla="*/ 1347407 w 3036188"/>
                  <a:gd name="connsiteY93" fmla="*/ 1544098 h 4322287"/>
                  <a:gd name="connsiteX94" fmla="*/ 1348073 w 3036188"/>
                  <a:gd name="connsiteY94" fmla="*/ 1552385 h 4322287"/>
                  <a:gd name="connsiteX95" fmla="*/ 1348740 w 3036188"/>
                  <a:gd name="connsiteY95" fmla="*/ 1692974 h 4322287"/>
                  <a:gd name="connsiteX96" fmla="*/ 719042 w 3036188"/>
                  <a:gd name="connsiteY96" fmla="*/ 1692974 h 4322287"/>
                  <a:gd name="connsiteX97" fmla="*/ 718090 w 3036188"/>
                  <a:gd name="connsiteY97" fmla="*/ 1670495 h 4322287"/>
                  <a:gd name="connsiteX98" fmla="*/ 880015 w 3036188"/>
                  <a:gd name="connsiteY98" fmla="*/ 2050923 h 4322287"/>
                  <a:gd name="connsiteX99" fmla="*/ 735901 w 3036188"/>
                  <a:gd name="connsiteY99" fmla="*/ 1806512 h 4322287"/>
                  <a:gd name="connsiteX100" fmla="*/ 1349216 w 3036188"/>
                  <a:gd name="connsiteY100" fmla="*/ 1806512 h 4322287"/>
                  <a:gd name="connsiteX101" fmla="*/ 1461516 w 3036188"/>
                  <a:gd name="connsiteY101" fmla="*/ 1692212 h 4322287"/>
                  <a:gd name="connsiteX102" fmla="*/ 1461516 w 3036188"/>
                  <a:gd name="connsiteY102" fmla="*/ 1601248 h 4322287"/>
                  <a:gd name="connsiteX103" fmla="*/ 1575340 w 3036188"/>
                  <a:gd name="connsiteY103" fmla="*/ 1601248 h 4322287"/>
                  <a:gd name="connsiteX104" fmla="*/ 1575340 w 3036188"/>
                  <a:gd name="connsiteY104" fmla="*/ 1692212 h 4322287"/>
                  <a:gd name="connsiteX105" fmla="*/ 1687640 w 3036188"/>
                  <a:gd name="connsiteY105" fmla="*/ 1806512 h 4322287"/>
                  <a:gd name="connsiteX106" fmla="*/ 2300954 w 3036188"/>
                  <a:gd name="connsiteY106" fmla="*/ 1806512 h 4322287"/>
                  <a:gd name="connsiteX107" fmla="*/ 2156365 w 3036188"/>
                  <a:gd name="connsiteY107" fmla="*/ 2050923 h 4322287"/>
                  <a:gd name="connsiteX108" fmla="*/ 1518190 w 3036188"/>
                  <a:gd name="connsiteY108" fmla="*/ 2311813 h 4322287"/>
                  <a:gd name="connsiteX109" fmla="*/ 880015 w 3036188"/>
                  <a:gd name="connsiteY109" fmla="*/ 2050923 h 4322287"/>
                  <a:gd name="connsiteX110" fmla="*/ 1877282 w 3036188"/>
                  <a:gd name="connsiteY110" fmla="*/ 2668810 h 4322287"/>
                  <a:gd name="connsiteX111" fmla="*/ 1159097 w 3036188"/>
                  <a:gd name="connsiteY111" fmla="*/ 2668810 h 4322287"/>
                  <a:gd name="connsiteX112" fmla="*/ 1159097 w 3036188"/>
                  <a:gd name="connsiteY112" fmla="*/ 2474786 h 4322287"/>
                  <a:gd name="connsiteX113" fmla="*/ 1198435 w 3036188"/>
                  <a:gd name="connsiteY113" fmla="*/ 2435352 h 4322287"/>
                  <a:gd name="connsiteX114" fmla="*/ 1837944 w 3036188"/>
                  <a:gd name="connsiteY114" fmla="*/ 2435352 h 4322287"/>
                  <a:gd name="connsiteX115" fmla="*/ 1877282 w 3036188"/>
                  <a:gd name="connsiteY115" fmla="*/ 2474786 h 432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036188" h="4322287">
                    <a:moveTo>
                      <a:pt x="2274856" y="2668810"/>
                    </a:moveTo>
                    <a:lnTo>
                      <a:pt x="1990916" y="2668810"/>
                    </a:lnTo>
                    <a:lnTo>
                      <a:pt x="1990916" y="2474786"/>
                    </a:lnTo>
                    <a:cubicBezTo>
                      <a:pt x="1990944" y="2422694"/>
                      <a:pt x="1964360" y="2374202"/>
                      <a:pt x="1920431" y="2346198"/>
                    </a:cubicBezTo>
                    <a:cubicBezTo>
                      <a:pt x="2053209" y="2289048"/>
                      <a:pt x="2153603" y="2208562"/>
                      <a:pt x="2233708" y="2134267"/>
                    </a:cubicBezTo>
                    <a:cubicBezTo>
                      <a:pt x="2327138" y="2046503"/>
                      <a:pt x="2391213" y="1932042"/>
                      <a:pt x="2417159" y="1806512"/>
                    </a:cubicBezTo>
                    <a:lnTo>
                      <a:pt x="2508790" y="1806512"/>
                    </a:lnTo>
                    <a:cubicBezTo>
                      <a:pt x="2647760" y="1806512"/>
                      <a:pt x="2760821" y="1689735"/>
                      <a:pt x="2760821" y="1542098"/>
                    </a:cubicBezTo>
                    <a:cubicBezTo>
                      <a:pt x="2761183" y="1466869"/>
                      <a:pt x="2729360" y="1395079"/>
                      <a:pt x="2673382" y="1344835"/>
                    </a:cubicBezTo>
                    <a:cubicBezTo>
                      <a:pt x="2713292" y="1208056"/>
                      <a:pt x="2817209" y="755809"/>
                      <a:pt x="2571560" y="408051"/>
                    </a:cubicBezTo>
                    <a:cubicBezTo>
                      <a:pt x="2380107" y="137351"/>
                      <a:pt x="2025777" y="0"/>
                      <a:pt x="1518190" y="0"/>
                    </a:cubicBezTo>
                    <a:cubicBezTo>
                      <a:pt x="1010603" y="0"/>
                      <a:pt x="656272" y="137351"/>
                      <a:pt x="464820" y="408337"/>
                    </a:cubicBezTo>
                    <a:cubicBezTo>
                      <a:pt x="218980" y="756285"/>
                      <a:pt x="323183" y="1209008"/>
                      <a:pt x="363093" y="1345502"/>
                    </a:cubicBezTo>
                    <a:cubicBezTo>
                      <a:pt x="306743" y="1396937"/>
                      <a:pt x="274920" y="1469898"/>
                      <a:pt x="275558" y="1546193"/>
                    </a:cubicBezTo>
                    <a:cubicBezTo>
                      <a:pt x="275558" y="1689735"/>
                      <a:pt x="388620" y="1806512"/>
                      <a:pt x="527590" y="1806512"/>
                    </a:cubicBezTo>
                    <a:lnTo>
                      <a:pt x="619220" y="1806512"/>
                    </a:lnTo>
                    <a:cubicBezTo>
                      <a:pt x="645147" y="1932051"/>
                      <a:pt x="709212" y="2046523"/>
                      <a:pt x="802672" y="2134267"/>
                    </a:cubicBezTo>
                    <a:cubicBezTo>
                      <a:pt x="882777" y="2208562"/>
                      <a:pt x="983647" y="2288762"/>
                      <a:pt x="1115949" y="2346198"/>
                    </a:cubicBezTo>
                    <a:cubicBezTo>
                      <a:pt x="1072020" y="2374202"/>
                      <a:pt x="1045435" y="2422694"/>
                      <a:pt x="1045464" y="2474786"/>
                    </a:cubicBezTo>
                    <a:lnTo>
                      <a:pt x="1045464" y="2668810"/>
                    </a:lnTo>
                    <a:lnTo>
                      <a:pt x="761524" y="2668810"/>
                    </a:lnTo>
                    <a:cubicBezTo>
                      <a:pt x="340871" y="2669077"/>
                      <a:pt x="0" y="3010157"/>
                      <a:pt x="0" y="3430810"/>
                    </a:cubicBezTo>
                    <a:lnTo>
                      <a:pt x="0" y="4271296"/>
                    </a:lnTo>
                    <a:cubicBezTo>
                      <a:pt x="3404" y="4302671"/>
                      <a:pt x="31601" y="4325350"/>
                      <a:pt x="62979" y="4321950"/>
                    </a:cubicBezTo>
                    <a:cubicBezTo>
                      <a:pt x="89668" y="4319054"/>
                      <a:pt x="110738" y="4297975"/>
                      <a:pt x="113633" y="4271296"/>
                    </a:cubicBezTo>
                    <a:lnTo>
                      <a:pt x="113633" y="3430810"/>
                    </a:lnTo>
                    <a:cubicBezTo>
                      <a:pt x="114109" y="3073289"/>
                      <a:pt x="403812" y="2783586"/>
                      <a:pt x="761333" y="2783110"/>
                    </a:cubicBezTo>
                    <a:lnTo>
                      <a:pt x="2274856" y="2783110"/>
                    </a:lnTo>
                    <a:cubicBezTo>
                      <a:pt x="2632377" y="2783586"/>
                      <a:pt x="2922080" y="3073289"/>
                      <a:pt x="2922556" y="3430810"/>
                    </a:cubicBezTo>
                    <a:lnTo>
                      <a:pt x="2922556" y="4271296"/>
                    </a:lnTo>
                    <a:cubicBezTo>
                      <a:pt x="2925956" y="4302671"/>
                      <a:pt x="2954160" y="4325350"/>
                      <a:pt x="2985535" y="4321950"/>
                    </a:cubicBezTo>
                    <a:cubicBezTo>
                      <a:pt x="3012224" y="4319054"/>
                      <a:pt x="3033294" y="4297975"/>
                      <a:pt x="3036189" y="4271296"/>
                    </a:cubicBezTo>
                    <a:lnTo>
                      <a:pt x="3036189" y="3430810"/>
                    </a:lnTo>
                    <a:cubicBezTo>
                      <a:pt x="3036189" y="3010234"/>
                      <a:pt x="2695432" y="2669181"/>
                      <a:pt x="2274856" y="2668810"/>
                    </a:cubicBezTo>
                    <a:close/>
                    <a:moveTo>
                      <a:pt x="2318290" y="1670495"/>
                    </a:moveTo>
                    <a:cubicBezTo>
                      <a:pt x="2318290" y="1678019"/>
                      <a:pt x="2318290" y="1685449"/>
                      <a:pt x="2317718" y="1692878"/>
                    </a:cubicBezTo>
                    <a:lnTo>
                      <a:pt x="1689068" y="1691830"/>
                    </a:lnTo>
                    <a:lnTo>
                      <a:pt x="1688402" y="1551908"/>
                    </a:lnTo>
                    <a:cubicBezTo>
                      <a:pt x="1688821" y="1549327"/>
                      <a:pt x="1689040" y="1546717"/>
                      <a:pt x="1689068" y="1544098"/>
                    </a:cubicBezTo>
                    <a:cubicBezTo>
                      <a:pt x="1689040" y="1541355"/>
                      <a:pt x="1688821" y="1538621"/>
                      <a:pt x="1688402" y="1535906"/>
                    </a:cubicBezTo>
                    <a:lnTo>
                      <a:pt x="1687735" y="1395317"/>
                    </a:lnTo>
                    <a:lnTo>
                      <a:pt x="2318290" y="1395317"/>
                    </a:lnTo>
                    <a:close/>
                    <a:moveTo>
                      <a:pt x="2318290" y="1281684"/>
                    </a:moveTo>
                    <a:lnTo>
                      <a:pt x="1687259" y="1281684"/>
                    </a:lnTo>
                    <a:cubicBezTo>
                      <a:pt x="1624784" y="1282465"/>
                      <a:pt x="1574645" y="1333510"/>
                      <a:pt x="1574959" y="1395984"/>
                    </a:cubicBezTo>
                    <a:lnTo>
                      <a:pt x="1574959" y="1487710"/>
                    </a:lnTo>
                    <a:lnTo>
                      <a:pt x="1461040" y="1487710"/>
                    </a:lnTo>
                    <a:lnTo>
                      <a:pt x="1461040" y="1396746"/>
                    </a:lnTo>
                    <a:cubicBezTo>
                      <a:pt x="1461354" y="1334272"/>
                      <a:pt x="1411215" y="1283227"/>
                      <a:pt x="1348740" y="1282446"/>
                    </a:cubicBezTo>
                    <a:lnTo>
                      <a:pt x="718090" y="1282446"/>
                    </a:lnTo>
                    <a:lnTo>
                      <a:pt x="718090" y="1171670"/>
                    </a:lnTo>
                    <a:cubicBezTo>
                      <a:pt x="900684" y="1192149"/>
                      <a:pt x="1421702" y="1225201"/>
                      <a:pt x="1850136" y="1008412"/>
                    </a:cubicBezTo>
                    <a:cubicBezTo>
                      <a:pt x="1833286" y="1037053"/>
                      <a:pt x="1814779" y="1064695"/>
                      <a:pt x="1794701" y="1091184"/>
                    </a:cubicBezTo>
                    <a:cubicBezTo>
                      <a:pt x="1775889" y="1116530"/>
                      <a:pt x="1781175" y="1152325"/>
                      <a:pt x="1806511" y="1171137"/>
                    </a:cubicBezTo>
                    <a:cubicBezTo>
                      <a:pt x="1813865" y="1176595"/>
                      <a:pt x="1822428" y="1180214"/>
                      <a:pt x="1831467" y="1181672"/>
                    </a:cubicBezTo>
                    <a:cubicBezTo>
                      <a:pt x="1844802" y="1183672"/>
                      <a:pt x="2116169" y="1222534"/>
                      <a:pt x="2317242" y="1120712"/>
                    </a:cubicBezTo>
                    <a:close/>
                    <a:moveTo>
                      <a:pt x="2508790" y="1692974"/>
                    </a:moveTo>
                    <a:lnTo>
                      <a:pt x="2430970" y="1692974"/>
                    </a:lnTo>
                    <a:cubicBezTo>
                      <a:pt x="2430970" y="1685449"/>
                      <a:pt x="2431542" y="1678019"/>
                      <a:pt x="2431542" y="1670495"/>
                    </a:cubicBezTo>
                    <a:lnTo>
                      <a:pt x="2431542" y="1395317"/>
                    </a:lnTo>
                    <a:lnTo>
                      <a:pt x="2508790" y="1395317"/>
                    </a:lnTo>
                    <a:cubicBezTo>
                      <a:pt x="2584990" y="1395317"/>
                      <a:pt x="2647283" y="1461135"/>
                      <a:pt x="2647283" y="1546193"/>
                    </a:cubicBezTo>
                    <a:cubicBezTo>
                      <a:pt x="2647283" y="1627156"/>
                      <a:pt x="2584990" y="1692974"/>
                      <a:pt x="2508790" y="1692974"/>
                    </a:cubicBezTo>
                    <a:close/>
                    <a:moveTo>
                      <a:pt x="527590" y="1692974"/>
                    </a:moveTo>
                    <a:cubicBezTo>
                      <a:pt x="451390" y="1692974"/>
                      <a:pt x="389096" y="1627156"/>
                      <a:pt x="389096" y="1542098"/>
                    </a:cubicBezTo>
                    <a:cubicBezTo>
                      <a:pt x="389096" y="1461135"/>
                      <a:pt x="451295" y="1395317"/>
                      <a:pt x="527590" y="1395317"/>
                    </a:cubicBezTo>
                    <a:lnTo>
                      <a:pt x="604933" y="1395317"/>
                    </a:lnTo>
                    <a:lnTo>
                      <a:pt x="604933" y="1670495"/>
                    </a:lnTo>
                    <a:cubicBezTo>
                      <a:pt x="604933" y="1678019"/>
                      <a:pt x="604933" y="1685449"/>
                      <a:pt x="605504" y="1692974"/>
                    </a:cubicBezTo>
                    <a:close/>
                    <a:moveTo>
                      <a:pt x="624935" y="1063657"/>
                    </a:moveTo>
                    <a:cubicBezTo>
                      <a:pt x="612286" y="1074468"/>
                      <a:pt x="604990" y="1090260"/>
                      <a:pt x="604933" y="1106900"/>
                    </a:cubicBezTo>
                    <a:lnTo>
                      <a:pt x="604933" y="1281684"/>
                    </a:lnTo>
                    <a:lnTo>
                      <a:pt x="527590" y="1281684"/>
                    </a:lnTo>
                    <a:cubicBezTo>
                      <a:pt x="506721" y="1281665"/>
                      <a:pt x="485947" y="1284361"/>
                      <a:pt x="465772" y="1289685"/>
                    </a:cubicBezTo>
                    <a:cubicBezTo>
                      <a:pt x="427672" y="1145191"/>
                      <a:pt x="355283" y="759714"/>
                      <a:pt x="557975" y="473393"/>
                    </a:cubicBezTo>
                    <a:cubicBezTo>
                      <a:pt x="726948" y="234601"/>
                      <a:pt x="1050036" y="113633"/>
                      <a:pt x="1518190" y="113633"/>
                    </a:cubicBezTo>
                    <a:cubicBezTo>
                      <a:pt x="1986343" y="113633"/>
                      <a:pt x="2309432" y="234601"/>
                      <a:pt x="2478405" y="473393"/>
                    </a:cubicBezTo>
                    <a:cubicBezTo>
                      <a:pt x="2681097" y="759714"/>
                      <a:pt x="2608326" y="1145191"/>
                      <a:pt x="2570607" y="1289685"/>
                    </a:cubicBezTo>
                    <a:cubicBezTo>
                      <a:pt x="2550433" y="1284361"/>
                      <a:pt x="2529659" y="1281665"/>
                      <a:pt x="2508790" y="1281684"/>
                    </a:cubicBezTo>
                    <a:lnTo>
                      <a:pt x="2431542" y="1281684"/>
                    </a:lnTo>
                    <a:lnTo>
                      <a:pt x="2431542" y="1013746"/>
                    </a:lnTo>
                    <a:cubicBezTo>
                      <a:pt x="2431056" y="982189"/>
                      <a:pt x="2405091" y="956996"/>
                      <a:pt x="2373525" y="957472"/>
                    </a:cubicBezTo>
                    <a:cubicBezTo>
                      <a:pt x="2359771" y="957682"/>
                      <a:pt x="2346551" y="962854"/>
                      <a:pt x="2336292" y="972026"/>
                    </a:cubicBezTo>
                    <a:cubicBezTo>
                      <a:pt x="2232089" y="1068134"/>
                      <a:pt x="2052066" y="1080135"/>
                      <a:pt x="1942338" y="1076801"/>
                    </a:cubicBezTo>
                    <a:cubicBezTo>
                      <a:pt x="1980390" y="1015403"/>
                      <a:pt x="2010927" y="949652"/>
                      <a:pt x="2033302" y="880967"/>
                    </a:cubicBezTo>
                    <a:cubicBezTo>
                      <a:pt x="2041627" y="850525"/>
                      <a:pt x="2023682" y="819093"/>
                      <a:pt x="1993240" y="810778"/>
                    </a:cubicBezTo>
                    <a:cubicBezTo>
                      <a:pt x="1976923" y="806310"/>
                      <a:pt x="1959474" y="809311"/>
                      <a:pt x="1945577" y="818960"/>
                    </a:cubicBezTo>
                    <a:cubicBezTo>
                      <a:pt x="1453896" y="1173194"/>
                      <a:pt x="678751" y="1052417"/>
                      <a:pt x="670941" y="1051274"/>
                    </a:cubicBezTo>
                    <a:cubicBezTo>
                      <a:pt x="654539" y="1048512"/>
                      <a:pt x="637737" y="1053027"/>
                      <a:pt x="624935" y="1063657"/>
                    </a:cubicBezTo>
                    <a:close/>
                    <a:moveTo>
                      <a:pt x="718090" y="1670495"/>
                    </a:moveTo>
                    <a:lnTo>
                      <a:pt x="718090" y="1395413"/>
                    </a:lnTo>
                    <a:lnTo>
                      <a:pt x="1347407" y="1396365"/>
                    </a:lnTo>
                    <a:lnTo>
                      <a:pt x="1348073" y="1536287"/>
                    </a:lnTo>
                    <a:cubicBezTo>
                      <a:pt x="1347654" y="1538869"/>
                      <a:pt x="1347435" y="1541478"/>
                      <a:pt x="1347407" y="1544098"/>
                    </a:cubicBezTo>
                    <a:cubicBezTo>
                      <a:pt x="1347435" y="1546870"/>
                      <a:pt x="1347654" y="1549641"/>
                      <a:pt x="1348073" y="1552385"/>
                    </a:cubicBezTo>
                    <a:lnTo>
                      <a:pt x="1348740" y="1692974"/>
                    </a:lnTo>
                    <a:lnTo>
                      <a:pt x="719042" y="1692974"/>
                    </a:lnTo>
                    <a:cubicBezTo>
                      <a:pt x="718757" y="1685544"/>
                      <a:pt x="718090" y="1678210"/>
                      <a:pt x="718090" y="1670495"/>
                    </a:cubicBezTo>
                    <a:close/>
                    <a:moveTo>
                      <a:pt x="880015" y="2050923"/>
                    </a:moveTo>
                    <a:cubicBezTo>
                      <a:pt x="809673" y="1984848"/>
                      <a:pt x="759666" y="1900047"/>
                      <a:pt x="735901" y="1806512"/>
                    </a:cubicBezTo>
                    <a:lnTo>
                      <a:pt x="1349216" y="1806512"/>
                    </a:lnTo>
                    <a:cubicBezTo>
                      <a:pt x="1411710" y="1805778"/>
                      <a:pt x="1461888" y="1754715"/>
                      <a:pt x="1461516" y="1692212"/>
                    </a:cubicBezTo>
                    <a:lnTo>
                      <a:pt x="1461516" y="1601248"/>
                    </a:lnTo>
                    <a:lnTo>
                      <a:pt x="1575340" y="1601248"/>
                    </a:lnTo>
                    <a:lnTo>
                      <a:pt x="1575340" y="1692212"/>
                    </a:lnTo>
                    <a:cubicBezTo>
                      <a:pt x="1574968" y="1754715"/>
                      <a:pt x="1625146" y="1805778"/>
                      <a:pt x="1687640" y="1806512"/>
                    </a:cubicBezTo>
                    <a:lnTo>
                      <a:pt x="2300954" y="1806512"/>
                    </a:lnTo>
                    <a:cubicBezTo>
                      <a:pt x="2277094" y="1900123"/>
                      <a:pt x="2226917" y="1984934"/>
                      <a:pt x="2156365" y="2050923"/>
                    </a:cubicBezTo>
                    <a:cubicBezTo>
                      <a:pt x="2017205" y="2179987"/>
                      <a:pt x="1832515" y="2311813"/>
                      <a:pt x="1518190" y="2311813"/>
                    </a:cubicBezTo>
                    <a:cubicBezTo>
                      <a:pt x="1203865" y="2311813"/>
                      <a:pt x="1019080" y="2179987"/>
                      <a:pt x="880015" y="2050923"/>
                    </a:cubicBezTo>
                    <a:close/>
                    <a:moveTo>
                      <a:pt x="1877282" y="2668810"/>
                    </a:moveTo>
                    <a:lnTo>
                      <a:pt x="1159097" y="2668810"/>
                    </a:lnTo>
                    <a:lnTo>
                      <a:pt x="1159097" y="2474786"/>
                    </a:lnTo>
                    <a:cubicBezTo>
                      <a:pt x="1159097" y="2453040"/>
                      <a:pt x="1176690" y="2435409"/>
                      <a:pt x="1198435" y="2435352"/>
                    </a:cubicBezTo>
                    <a:lnTo>
                      <a:pt x="1837944" y="2435352"/>
                    </a:lnTo>
                    <a:cubicBezTo>
                      <a:pt x="1859690" y="2435409"/>
                      <a:pt x="1877282" y="2453040"/>
                      <a:pt x="1877282" y="24747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4" name="Freeform 43">
                <a:extLst>
                  <a:ext uri="{FF2B5EF4-FFF2-40B4-BE49-F238E27FC236}">
                    <a16:creationId xmlns:a16="http://schemas.microsoft.com/office/drawing/2014/main" id="{25D735AA-BDF1-486A-19FB-5A3ED228B01D}"/>
                  </a:ext>
                </a:extLst>
              </p:cNvPr>
              <p:cNvSpPr>
                <a:spLocks/>
              </p:cNvSpPr>
              <p:nvPr/>
            </p:nvSpPr>
            <p:spPr>
              <a:xfrm>
                <a:off x="13058775" y="3975473"/>
                <a:ext cx="113633" cy="1057021"/>
              </a:xfrm>
              <a:custGeom>
                <a:avLst/>
                <a:gdLst>
                  <a:gd name="connsiteX0" fmla="*/ 57150 w 113633"/>
                  <a:gd name="connsiteY0" fmla="*/ 0 h 1057021"/>
                  <a:gd name="connsiteX1" fmla="*/ 0 w 113633"/>
                  <a:gd name="connsiteY1" fmla="*/ 57150 h 1057021"/>
                  <a:gd name="connsiteX2" fmla="*/ 0 w 113633"/>
                  <a:gd name="connsiteY2" fmla="*/ 1006030 h 1057021"/>
                  <a:gd name="connsiteX3" fmla="*/ 62979 w 113633"/>
                  <a:gd name="connsiteY3" fmla="*/ 1056684 h 1057021"/>
                  <a:gd name="connsiteX4" fmla="*/ 113633 w 113633"/>
                  <a:gd name="connsiteY4" fmla="*/ 1006030 h 1057021"/>
                  <a:gd name="connsiteX5" fmla="*/ 113633 w 113633"/>
                  <a:gd name="connsiteY5" fmla="*/ 56864 h 1057021"/>
                  <a:gd name="connsiteX6" fmla="*/ 57150 w 113633"/>
                  <a:gd name="connsiteY6" fmla="*/ 0 h 105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3" h="1057021">
                    <a:moveTo>
                      <a:pt x="57150" y="0"/>
                    </a:moveTo>
                    <a:cubicBezTo>
                      <a:pt x="25584" y="0"/>
                      <a:pt x="0" y="25584"/>
                      <a:pt x="0" y="57150"/>
                    </a:cubicBezTo>
                    <a:lnTo>
                      <a:pt x="0" y="1006030"/>
                    </a:lnTo>
                    <a:cubicBezTo>
                      <a:pt x="3400" y="1037406"/>
                      <a:pt x="31604" y="1060085"/>
                      <a:pt x="62979" y="1056684"/>
                    </a:cubicBezTo>
                    <a:cubicBezTo>
                      <a:pt x="89668" y="1053789"/>
                      <a:pt x="110738" y="1032710"/>
                      <a:pt x="113633" y="1006030"/>
                    </a:cubicBezTo>
                    <a:lnTo>
                      <a:pt x="113633" y="56864"/>
                    </a:lnTo>
                    <a:cubicBezTo>
                      <a:pt x="113481" y="25670"/>
                      <a:pt x="88344" y="362"/>
                      <a:pt x="571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 name="Freeform 44">
                <a:extLst>
                  <a:ext uri="{FF2B5EF4-FFF2-40B4-BE49-F238E27FC236}">
                    <a16:creationId xmlns:a16="http://schemas.microsoft.com/office/drawing/2014/main" id="{81C4CC74-E314-453D-733F-2B82EDD4A953}"/>
                  </a:ext>
                </a:extLst>
              </p:cNvPr>
              <p:cNvSpPr>
                <a:spLocks/>
              </p:cNvSpPr>
              <p:nvPr/>
            </p:nvSpPr>
            <p:spPr>
              <a:xfrm>
                <a:off x="14868525" y="3975473"/>
                <a:ext cx="113633" cy="1057021"/>
              </a:xfrm>
              <a:custGeom>
                <a:avLst/>
                <a:gdLst>
                  <a:gd name="connsiteX0" fmla="*/ 57150 w 113633"/>
                  <a:gd name="connsiteY0" fmla="*/ 0 h 1057021"/>
                  <a:gd name="connsiteX1" fmla="*/ 0 w 113633"/>
                  <a:gd name="connsiteY1" fmla="*/ 57150 h 1057021"/>
                  <a:gd name="connsiteX2" fmla="*/ 0 w 113633"/>
                  <a:gd name="connsiteY2" fmla="*/ 1006030 h 1057021"/>
                  <a:gd name="connsiteX3" fmla="*/ 62979 w 113633"/>
                  <a:gd name="connsiteY3" fmla="*/ 1056684 h 1057021"/>
                  <a:gd name="connsiteX4" fmla="*/ 113633 w 113633"/>
                  <a:gd name="connsiteY4" fmla="*/ 1006030 h 1057021"/>
                  <a:gd name="connsiteX5" fmla="*/ 113633 w 113633"/>
                  <a:gd name="connsiteY5" fmla="*/ 56864 h 1057021"/>
                  <a:gd name="connsiteX6" fmla="*/ 57150 w 113633"/>
                  <a:gd name="connsiteY6" fmla="*/ 0 h 105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3" h="1057021">
                    <a:moveTo>
                      <a:pt x="57150" y="0"/>
                    </a:moveTo>
                    <a:cubicBezTo>
                      <a:pt x="25584" y="0"/>
                      <a:pt x="0" y="25584"/>
                      <a:pt x="0" y="57150"/>
                    </a:cubicBezTo>
                    <a:lnTo>
                      <a:pt x="0" y="1006030"/>
                    </a:lnTo>
                    <a:cubicBezTo>
                      <a:pt x="3400" y="1037406"/>
                      <a:pt x="31604" y="1060085"/>
                      <a:pt x="62979" y="1056684"/>
                    </a:cubicBezTo>
                    <a:cubicBezTo>
                      <a:pt x="89668" y="1053789"/>
                      <a:pt x="110738" y="1032710"/>
                      <a:pt x="113633" y="1006030"/>
                    </a:cubicBezTo>
                    <a:lnTo>
                      <a:pt x="113633" y="56864"/>
                    </a:lnTo>
                    <a:cubicBezTo>
                      <a:pt x="113481" y="25670"/>
                      <a:pt x="88344" y="362"/>
                      <a:pt x="571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 name="Freeform 45">
                <a:extLst>
                  <a:ext uri="{FF2B5EF4-FFF2-40B4-BE49-F238E27FC236}">
                    <a16:creationId xmlns:a16="http://schemas.microsoft.com/office/drawing/2014/main" id="{A7D30833-B570-6F33-98B3-455A27C5F6A3}"/>
                  </a:ext>
                </a:extLst>
              </p:cNvPr>
              <p:cNvSpPr>
                <a:spLocks/>
              </p:cNvSpPr>
              <p:nvPr/>
            </p:nvSpPr>
            <p:spPr>
              <a:xfrm>
                <a:off x="13625641" y="2619658"/>
                <a:ext cx="799149" cy="259124"/>
              </a:xfrm>
              <a:custGeom>
                <a:avLst/>
                <a:gdLst>
                  <a:gd name="connsiteX0" fmla="*/ 777493 w 799149"/>
                  <a:gd name="connsiteY0" fmla="*/ 101943 h 259124"/>
                  <a:gd name="connsiteX1" fmla="*/ 786789 w 799149"/>
                  <a:gd name="connsiteY1" fmla="*/ 21657 h 259124"/>
                  <a:gd name="connsiteX2" fmla="*/ 706503 w 799149"/>
                  <a:gd name="connsiteY2" fmla="*/ 12360 h 259124"/>
                  <a:gd name="connsiteX3" fmla="*/ 697673 w 799149"/>
                  <a:gd name="connsiteY3" fmla="*/ 21076 h 259124"/>
                  <a:gd name="connsiteX4" fmla="*/ 694435 w 799149"/>
                  <a:gd name="connsiteY4" fmla="*/ 24410 h 259124"/>
                  <a:gd name="connsiteX5" fmla="*/ 96074 w 799149"/>
                  <a:gd name="connsiteY5" fmla="*/ 24410 h 259124"/>
                  <a:gd name="connsiteX6" fmla="*/ 92645 w 799149"/>
                  <a:gd name="connsiteY6" fmla="*/ 20981 h 259124"/>
                  <a:gd name="connsiteX7" fmla="*/ 12359 w 799149"/>
                  <a:gd name="connsiteY7" fmla="*/ 30277 h 259124"/>
                  <a:gd name="connsiteX8" fmla="*/ 12825 w 799149"/>
                  <a:gd name="connsiteY8" fmla="*/ 101848 h 259124"/>
                  <a:gd name="connsiteX9" fmla="*/ 16350 w 799149"/>
                  <a:gd name="connsiteY9" fmla="*/ 105277 h 259124"/>
                  <a:gd name="connsiteX10" fmla="*/ 774063 w 799149"/>
                  <a:gd name="connsiteY10" fmla="*/ 105277 h 25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149" h="259124">
                    <a:moveTo>
                      <a:pt x="777493" y="101943"/>
                    </a:moveTo>
                    <a:cubicBezTo>
                      <a:pt x="802229" y="82341"/>
                      <a:pt x="806391" y="46393"/>
                      <a:pt x="786789" y="21657"/>
                    </a:cubicBezTo>
                    <a:cubicBezTo>
                      <a:pt x="767187" y="-3080"/>
                      <a:pt x="731239" y="-7242"/>
                      <a:pt x="706503" y="12360"/>
                    </a:cubicBezTo>
                    <a:cubicBezTo>
                      <a:pt x="703255" y="14942"/>
                      <a:pt x="700292" y="17856"/>
                      <a:pt x="697673" y="21076"/>
                    </a:cubicBezTo>
                    <a:lnTo>
                      <a:pt x="694435" y="24410"/>
                    </a:lnTo>
                    <a:cubicBezTo>
                      <a:pt x="527833" y="186306"/>
                      <a:pt x="262676" y="186306"/>
                      <a:pt x="96074" y="24410"/>
                    </a:cubicBezTo>
                    <a:lnTo>
                      <a:pt x="92645" y="20981"/>
                    </a:lnTo>
                    <a:cubicBezTo>
                      <a:pt x="67909" y="1378"/>
                      <a:pt x="31961" y="5541"/>
                      <a:pt x="12359" y="30277"/>
                    </a:cubicBezTo>
                    <a:cubicBezTo>
                      <a:pt x="-4291" y="51289"/>
                      <a:pt x="-4101" y="81055"/>
                      <a:pt x="12825" y="101848"/>
                    </a:cubicBezTo>
                    <a:lnTo>
                      <a:pt x="16350" y="105277"/>
                    </a:lnTo>
                    <a:cubicBezTo>
                      <a:pt x="227271" y="310407"/>
                      <a:pt x="563142" y="310407"/>
                      <a:pt x="774063" y="105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7" name="Freeform 46">
                <a:extLst>
                  <a:ext uri="{FF2B5EF4-FFF2-40B4-BE49-F238E27FC236}">
                    <a16:creationId xmlns:a16="http://schemas.microsoft.com/office/drawing/2014/main" id="{A316B01D-389E-C085-55FA-FDAA34DB27FE}"/>
                  </a:ext>
                </a:extLst>
              </p:cNvPr>
              <p:cNvSpPr>
                <a:spLocks/>
              </p:cNvSpPr>
              <p:nvPr/>
            </p:nvSpPr>
            <p:spPr>
              <a:xfrm>
                <a:off x="13621595" y="2174581"/>
                <a:ext cx="131730" cy="136302"/>
              </a:xfrm>
              <a:custGeom>
                <a:avLst/>
                <a:gdLst>
                  <a:gd name="connsiteX0" fmla="*/ 65830 w 131730"/>
                  <a:gd name="connsiteY0" fmla="*/ 0 h 136302"/>
                  <a:gd name="connsiteX1" fmla="*/ 65830 w 131730"/>
                  <a:gd name="connsiteY1" fmla="*/ 136303 h 136302"/>
                  <a:gd name="connsiteX2" fmla="*/ 65830 w 131730"/>
                  <a:gd name="connsiteY2" fmla="*/ 0 h 136302"/>
                </a:gdLst>
                <a:ahLst/>
                <a:cxnLst>
                  <a:cxn ang="0">
                    <a:pos x="connsiteX0" y="connsiteY0"/>
                  </a:cxn>
                  <a:cxn ang="0">
                    <a:pos x="connsiteX1" y="connsiteY1"/>
                  </a:cxn>
                  <a:cxn ang="0">
                    <a:pos x="connsiteX2" y="connsiteY2"/>
                  </a:cxn>
                </a:cxnLst>
                <a:rect l="l" t="t" r="r" b="b"/>
                <a:pathLst>
                  <a:path w="131730" h="136302">
                    <a:moveTo>
                      <a:pt x="65830" y="0"/>
                    </a:moveTo>
                    <a:cubicBezTo>
                      <a:pt x="-21896" y="0"/>
                      <a:pt x="-21991" y="136303"/>
                      <a:pt x="65830" y="136303"/>
                    </a:cubicBezTo>
                    <a:cubicBezTo>
                      <a:pt x="153650" y="136303"/>
                      <a:pt x="153745"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8" name="Freeform 47">
                <a:extLst>
                  <a:ext uri="{FF2B5EF4-FFF2-40B4-BE49-F238E27FC236}">
                    <a16:creationId xmlns:a16="http://schemas.microsoft.com/office/drawing/2014/main" id="{832F060C-EFF3-BFE6-2429-A62C3C201B7C}"/>
                  </a:ext>
                </a:extLst>
              </p:cNvPr>
              <p:cNvSpPr>
                <a:spLocks/>
              </p:cNvSpPr>
              <p:nvPr/>
            </p:nvSpPr>
            <p:spPr>
              <a:xfrm>
                <a:off x="14288273" y="2174581"/>
                <a:ext cx="131730" cy="136302"/>
              </a:xfrm>
              <a:custGeom>
                <a:avLst/>
                <a:gdLst>
                  <a:gd name="connsiteX0" fmla="*/ 65901 w 131730"/>
                  <a:gd name="connsiteY0" fmla="*/ 136303 h 136302"/>
                  <a:gd name="connsiteX1" fmla="*/ 65901 w 131730"/>
                  <a:gd name="connsiteY1" fmla="*/ 0 h 136302"/>
                  <a:gd name="connsiteX2" fmla="*/ 65901 w 131730"/>
                  <a:gd name="connsiteY2" fmla="*/ 136303 h 136302"/>
                </a:gdLst>
                <a:ahLst/>
                <a:cxnLst>
                  <a:cxn ang="0">
                    <a:pos x="connsiteX0" y="connsiteY0"/>
                  </a:cxn>
                  <a:cxn ang="0">
                    <a:pos x="connsiteX1" y="connsiteY1"/>
                  </a:cxn>
                  <a:cxn ang="0">
                    <a:pos x="connsiteX2" y="connsiteY2"/>
                  </a:cxn>
                </a:cxnLst>
                <a:rect l="l" t="t" r="r" b="b"/>
                <a:pathLst>
                  <a:path w="131730" h="136302">
                    <a:moveTo>
                      <a:pt x="65901" y="136303"/>
                    </a:moveTo>
                    <a:cubicBezTo>
                      <a:pt x="153626" y="136303"/>
                      <a:pt x="153722" y="0"/>
                      <a:pt x="65901" y="0"/>
                    </a:cubicBezTo>
                    <a:cubicBezTo>
                      <a:pt x="-21919" y="0"/>
                      <a:pt x="-22015"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68" name="TextBox 67">
            <a:extLst>
              <a:ext uri="{FF2B5EF4-FFF2-40B4-BE49-F238E27FC236}">
                <a16:creationId xmlns:a16="http://schemas.microsoft.com/office/drawing/2014/main" id="{9F24DC42-52D7-1C14-9750-D8AA7BD71E82}"/>
              </a:ext>
            </a:extLst>
          </p:cNvPr>
          <p:cNvSpPr txBox="1">
            <a:spLocks/>
          </p:cNvSpPr>
          <p:nvPr/>
        </p:nvSpPr>
        <p:spPr>
          <a:xfrm>
            <a:off x="6256580" y="4316543"/>
            <a:ext cx="23247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ensure agents have </a:t>
            </a:r>
            <a:r>
              <a:rPr kumimoji="0" lang="en-US" sz="1200" b="0" i="0" u="none" strike="noStrike" kern="1200" cap="none" spc="0" normalizeH="0" baseline="0" noProof="0" err="1">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th</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e right access to data and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prevent data exfiltration</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sp>
        <p:nvSpPr>
          <p:cNvPr id="72" name="TextBox 71">
            <a:extLst>
              <a:ext uri="{FF2B5EF4-FFF2-40B4-BE49-F238E27FC236}">
                <a16:creationId xmlns:a16="http://schemas.microsoft.com/office/drawing/2014/main" id="{858EBB63-0BCA-8B7F-020B-73C9FFDE91E4}"/>
              </a:ext>
            </a:extLst>
          </p:cNvPr>
          <p:cNvSpPr txBox="1">
            <a:spLocks/>
          </p:cNvSpPr>
          <p:nvPr/>
        </p:nvSpPr>
        <p:spPr>
          <a:xfrm>
            <a:off x="6235183" y="5092196"/>
            <a:ext cx="232479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stay compliant with regulations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sp>
        <p:nvSpPr>
          <p:cNvPr id="76" name="TextBox 75">
            <a:extLst>
              <a:ext uri="{FF2B5EF4-FFF2-40B4-BE49-F238E27FC236}">
                <a16:creationId xmlns:a16="http://schemas.microsoft.com/office/drawing/2014/main" id="{A0E6B043-8FF4-646B-0C81-7BB4DCA705F4}"/>
              </a:ext>
            </a:extLst>
          </p:cNvPr>
          <p:cNvSpPr txBox="1">
            <a:spLocks/>
          </p:cNvSpPr>
          <p:nvPr/>
        </p:nvSpPr>
        <p:spPr>
          <a:xfrm>
            <a:off x="6289847" y="3589308"/>
            <a:ext cx="23247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discover</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all agents and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protect my data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from external threats?</a:t>
            </a:r>
          </a:p>
        </p:txBody>
      </p:sp>
      <p:sp>
        <p:nvSpPr>
          <p:cNvPr id="83" name="TextBox 82">
            <a:extLst>
              <a:ext uri="{FF2B5EF4-FFF2-40B4-BE49-F238E27FC236}">
                <a16:creationId xmlns:a16="http://schemas.microsoft.com/office/drawing/2014/main" id="{118783E7-B17B-5282-5AE6-6C26ED60EF35}"/>
              </a:ext>
            </a:extLst>
          </p:cNvPr>
          <p:cNvSpPr txBox="1">
            <a:spLocks/>
          </p:cNvSpPr>
          <p:nvPr/>
        </p:nvSpPr>
        <p:spPr>
          <a:xfrm>
            <a:off x="6304333" y="3050183"/>
            <a:ext cx="232479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understand all my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data security risks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grpSp>
        <p:nvGrpSpPr>
          <p:cNvPr id="55" name="Group 54">
            <a:extLst>
              <a:ext uri="{FF2B5EF4-FFF2-40B4-BE49-F238E27FC236}">
                <a16:creationId xmlns:a16="http://schemas.microsoft.com/office/drawing/2014/main" id="{DFE9CCB3-B832-5D94-8A41-9B48ACA5ECB9}"/>
              </a:ext>
              <a:ext uri="{C183D7F6-B498-43B3-948B-1728B52AA6E4}">
                <adec:decorative xmlns:adec="http://schemas.microsoft.com/office/drawing/2017/decorative" val="1"/>
              </a:ext>
            </a:extLst>
          </p:cNvPr>
          <p:cNvGrpSpPr>
            <a:grpSpLocks/>
          </p:cNvGrpSpPr>
          <p:nvPr/>
        </p:nvGrpSpPr>
        <p:grpSpPr>
          <a:xfrm>
            <a:off x="5808150" y="3744035"/>
            <a:ext cx="365760" cy="365760"/>
            <a:chOff x="856160" y="2306344"/>
            <a:chExt cx="457200" cy="457200"/>
          </a:xfrm>
        </p:grpSpPr>
        <p:sp>
          <p:nvSpPr>
            <p:cNvPr id="49" name="Oval 48">
              <a:extLst>
                <a:ext uri="{FF2B5EF4-FFF2-40B4-BE49-F238E27FC236}">
                  <a16:creationId xmlns:a16="http://schemas.microsoft.com/office/drawing/2014/main" id="{7484DB98-DC25-B7C8-3600-4BBF417A9101}"/>
                </a:ext>
              </a:extLst>
            </p:cNvPr>
            <p:cNvSpPr>
              <a:spLocks/>
            </p:cNvSpPr>
            <p:nvPr/>
          </p:nvSpPr>
          <p:spPr>
            <a:xfrm>
              <a:off x="856160" y="2306344"/>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3" name="Rectangle 72" descr="Unlock">
              <a:extLst>
                <a:ext uri="{FF2B5EF4-FFF2-40B4-BE49-F238E27FC236}">
                  <a16:creationId xmlns:a16="http://schemas.microsoft.com/office/drawing/2014/main" id="{82E17717-56AA-7DB3-55BF-39A81721C93C}"/>
                </a:ext>
              </a:extLst>
            </p:cNvPr>
            <p:cNvSpPr>
              <a:spLocks/>
            </p:cNvSpPr>
            <p:nvPr/>
          </p:nvSpPr>
          <p:spPr>
            <a:xfrm>
              <a:off x="927502" y="2374382"/>
              <a:ext cx="309538" cy="30807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84" name="Group 83">
            <a:extLst>
              <a:ext uri="{FF2B5EF4-FFF2-40B4-BE49-F238E27FC236}">
                <a16:creationId xmlns:a16="http://schemas.microsoft.com/office/drawing/2014/main" id="{49E2F712-6930-107C-9808-A0708DF2992D}"/>
              </a:ext>
              <a:ext uri="{C183D7F6-B498-43B3-948B-1728B52AA6E4}">
                <adec:decorative xmlns:adec="http://schemas.microsoft.com/office/drawing/2017/decorative" val="1"/>
              </a:ext>
            </a:extLst>
          </p:cNvPr>
          <p:cNvGrpSpPr>
            <a:grpSpLocks/>
          </p:cNvGrpSpPr>
          <p:nvPr/>
        </p:nvGrpSpPr>
        <p:grpSpPr>
          <a:xfrm>
            <a:off x="5808150" y="4435473"/>
            <a:ext cx="365760" cy="365760"/>
            <a:chOff x="1052515" y="3331525"/>
            <a:chExt cx="457200" cy="457200"/>
          </a:xfrm>
        </p:grpSpPr>
        <p:sp>
          <p:nvSpPr>
            <p:cNvPr id="50" name="Oval 49">
              <a:extLst>
                <a:ext uri="{FF2B5EF4-FFF2-40B4-BE49-F238E27FC236}">
                  <a16:creationId xmlns:a16="http://schemas.microsoft.com/office/drawing/2014/main" id="{96D7F540-9B63-1E08-CA58-685EFEFE1DFA}"/>
                </a:ext>
              </a:extLst>
            </p:cNvPr>
            <p:cNvSpPr>
              <a:spLocks/>
            </p:cNvSpPr>
            <p:nvPr/>
          </p:nvSpPr>
          <p:spPr>
            <a:xfrm>
              <a:off x="1052515" y="3331525"/>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6" name="Rectangle 65">
              <a:extLst>
                <a:ext uri="{FF2B5EF4-FFF2-40B4-BE49-F238E27FC236}">
                  <a16:creationId xmlns:a16="http://schemas.microsoft.com/office/drawing/2014/main" id="{52B17578-C412-F393-B650-BB6DC4611093}"/>
                </a:ext>
              </a:extLst>
            </p:cNvPr>
            <p:cNvSpPr>
              <a:spLocks/>
            </p:cNvSpPr>
            <p:nvPr/>
          </p:nvSpPr>
          <p:spPr>
            <a:xfrm>
              <a:off x="1092075" y="3368502"/>
              <a:ext cx="378079" cy="37807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6CF0CF7A-EBE0-2439-1CE6-4678CB686891}"/>
              </a:ext>
              <a:ext uri="{C183D7F6-B498-43B3-948B-1728B52AA6E4}">
                <adec:decorative xmlns:adec="http://schemas.microsoft.com/office/drawing/2017/decorative" val="1"/>
              </a:ext>
            </a:extLst>
          </p:cNvPr>
          <p:cNvGrpSpPr>
            <a:grpSpLocks/>
          </p:cNvGrpSpPr>
          <p:nvPr/>
        </p:nvGrpSpPr>
        <p:grpSpPr>
          <a:xfrm>
            <a:off x="5808150" y="5126912"/>
            <a:ext cx="365760" cy="365760"/>
            <a:chOff x="1044609" y="4227338"/>
            <a:chExt cx="457200" cy="457200"/>
          </a:xfrm>
        </p:grpSpPr>
        <p:sp>
          <p:nvSpPr>
            <p:cNvPr id="54" name="Oval 53">
              <a:extLst>
                <a:ext uri="{FF2B5EF4-FFF2-40B4-BE49-F238E27FC236}">
                  <a16:creationId xmlns:a16="http://schemas.microsoft.com/office/drawing/2014/main" id="{13CFEECA-99EA-FA6A-0397-AF8C661ADC09}"/>
                </a:ext>
              </a:extLst>
            </p:cNvPr>
            <p:cNvSpPr>
              <a:spLocks/>
            </p:cNvSpPr>
            <p:nvPr/>
          </p:nvSpPr>
          <p:spPr>
            <a:xfrm>
              <a:off x="1044609" y="4227338"/>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0" name="Rectangle 69" descr="Scales of Justice">
              <a:extLst>
                <a:ext uri="{FF2B5EF4-FFF2-40B4-BE49-F238E27FC236}">
                  <a16:creationId xmlns:a16="http://schemas.microsoft.com/office/drawing/2014/main" id="{784CCECF-680F-323B-9D79-F490F4D82C17}"/>
                </a:ext>
              </a:extLst>
            </p:cNvPr>
            <p:cNvSpPr>
              <a:spLocks/>
            </p:cNvSpPr>
            <p:nvPr/>
          </p:nvSpPr>
          <p:spPr>
            <a:xfrm>
              <a:off x="1084333" y="4272586"/>
              <a:ext cx="377916" cy="36244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E60538DA-D39E-1C15-F3EA-C859DFDD3671}"/>
              </a:ext>
              <a:ext uri="{C183D7F6-B498-43B3-948B-1728B52AA6E4}">
                <adec:decorative xmlns:adec="http://schemas.microsoft.com/office/drawing/2017/decorative" val="1"/>
              </a:ext>
            </a:extLst>
          </p:cNvPr>
          <p:cNvGrpSpPr>
            <a:grpSpLocks/>
          </p:cNvGrpSpPr>
          <p:nvPr/>
        </p:nvGrpSpPr>
        <p:grpSpPr>
          <a:xfrm>
            <a:off x="5808150" y="3052597"/>
            <a:ext cx="365760" cy="365760"/>
            <a:chOff x="1054259" y="5093269"/>
            <a:chExt cx="457200" cy="457200"/>
          </a:xfrm>
        </p:grpSpPr>
        <p:sp>
          <p:nvSpPr>
            <p:cNvPr id="53" name="Oval 52">
              <a:extLst>
                <a:ext uri="{FF2B5EF4-FFF2-40B4-BE49-F238E27FC236}">
                  <a16:creationId xmlns:a16="http://schemas.microsoft.com/office/drawing/2014/main" id="{042F9F07-AB78-CC8B-40D4-40644590ED6A}"/>
                </a:ext>
              </a:extLst>
            </p:cNvPr>
            <p:cNvSpPr>
              <a:spLocks/>
            </p:cNvSpPr>
            <p:nvPr/>
          </p:nvSpPr>
          <p:spPr>
            <a:xfrm>
              <a:off x="1054259" y="5093269"/>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0" name="Rectangle 89" descr="Magnifying glass">
              <a:extLst>
                <a:ext uri="{FF2B5EF4-FFF2-40B4-BE49-F238E27FC236}">
                  <a16:creationId xmlns:a16="http://schemas.microsoft.com/office/drawing/2014/main" id="{AEDA5D5E-D23A-6A20-BFA8-1AFAB2FBB2FA}"/>
                </a:ext>
              </a:extLst>
            </p:cNvPr>
            <p:cNvSpPr>
              <a:spLocks/>
            </p:cNvSpPr>
            <p:nvPr/>
          </p:nvSpPr>
          <p:spPr>
            <a:xfrm>
              <a:off x="1120689" y="5161493"/>
              <a:ext cx="329953" cy="30777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11182954"/>
                <a:satOff val="25581"/>
                <a:lumOff val="-5686"/>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sp>
        <p:nvSpPr>
          <p:cNvPr id="30" name="TextBox 29">
            <a:extLst>
              <a:ext uri="{FF2B5EF4-FFF2-40B4-BE49-F238E27FC236}">
                <a16:creationId xmlns:a16="http://schemas.microsoft.com/office/drawing/2014/main" id="{79176A32-7CB9-3722-A18D-764F71163940}"/>
              </a:ext>
            </a:extLst>
          </p:cNvPr>
          <p:cNvSpPr txBox="1">
            <a:spLocks/>
          </p:cNvSpPr>
          <p:nvPr/>
        </p:nvSpPr>
        <p:spPr>
          <a:xfrm>
            <a:off x="9627139" y="1622790"/>
            <a:ext cx="100226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CIO</a:t>
            </a:r>
          </a:p>
        </p:txBody>
      </p:sp>
      <p:sp>
        <p:nvSpPr>
          <p:cNvPr id="42" name="TextBox 41">
            <a:extLst>
              <a:ext uri="{FF2B5EF4-FFF2-40B4-BE49-F238E27FC236}">
                <a16:creationId xmlns:a16="http://schemas.microsoft.com/office/drawing/2014/main" id="{F862BEC3-D930-DBD3-7780-F4FB03C3D825}"/>
              </a:ext>
            </a:extLst>
          </p:cNvPr>
          <p:cNvSpPr txBox="1">
            <a:spLocks/>
          </p:cNvSpPr>
          <p:nvPr/>
        </p:nvSpPr>
        <p:spPr>
          <a:xfrm>
            <a:off x="9228232" y="3728574"/>
            <a:ext cx="23123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gain</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visibility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to what is getting used?</a:t>
            </a:r>
          </a:p>
        </p:txBody>
      </p:sp>
      <p:sp>
        <p:nvSpPr>
          <p:cNvPr id="64" name="TextBox 63">
            <a:extLst>
              <a:ext uri="{FF2B5EF4-FFF2-40B4-BE49-F238E27FC236}">
                <a16:creationId xmlns:a16="http://schemas.microsoft.com/office/drawing/2014/main" id="{7FD08A7C-0C23-6DE4-D6ED-95637DBE3CED}"/>
              </a:ext>
            </a:extLst>
          </p:cNvPr>
          <p:cNvSpPr txBox="1">
            <a:spLocks/>
          </p:cNvSpPr>
          <p:nvPr/>
        </p:nvSpPr>
        <p:spPr>
          <a:xfrm>
            <a:off x="9228232" y="4310634"/>
            <a:ext cx="231237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get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experts to review agents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before they get shared broadly?</a:t>
            </a:r>
          </a:p>
        </p:txBody>
      </p:sp>
      <p:sp>
        <p:nvSpPr>
          <p:cNvPr id="65" name="TextBox 64">
            <a:extLst>
              <a:ext uri="{FF2B5EF4-FFF2-40B4-BE49-F238E27FC236}">
                <a16:creationId xmlns:a16="http://schemas.microsoft.com/office/drawing/2014/main" id="{A9A41D4A-972D-F68E-ABB4-96AE9C2AE1D1}"/>
              </a:ext>
            </a:extLst>
          </p:cNvPr>
          <p:cNvSpPr txBox="1">
            <a:spLocks/>
          </p:cNvSpPr>
          <p:nvPr/>
        </p:nvSpPr>
        <p:spPr>
          <a:xfrm>
            <a:off x="9228232" y="2928880"/>
            <a:ext cx="231237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ensure that solutions people are building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follow guidelines?</a:t>
            </a:r>
          </a:p>
        </p:txBody>
      </p:sp>
      <p:sp>
        <p:nvSpPr>
          <p:cNvPr id="77" name="TextBox 76">
            <a:extLst>
              <a:ext uri="{FF2B5EF4-FFF2-40B4-BE49-F238E27FC236}">
                <a16:creationId xmlns:a16="http://schemas.microsoft.com/office/drawing/2014/main" id="{F6C161C8-401A-F42D-90B4-83271E888C11}"/>
              </a:ext>
            </a:extLst>
          </p:cNvPr>
          <p:cNvSpPr txBox="1">
            <a:spLocks/>
          </p:cNvSpPr>
          <p:nvPr/>
        </p:nvSpPr>
        <p:spPr>
          <a:xfrm>
            <a:off x="9228232" y="5113893"/>
            <a:ext cx="23123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drive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cost efficiency and ROI?</a:t>
            </a:r>
          </a:p>
        </p:txBody>
      </p:sp>
      <p:grpSp>
        <p:nvGrpSpPr>
          <p:cNvPr id="78" name="Group 77">
            <a:extLst>
              <a:ext uri="{FF2B5EF4-FFF2-40B4-BE49-F238E27FC236}">
                <a16:creationId xmlns:a16="http://schemas.microsoft.com/office/drawing/2014/main" id="{7DA9B0AD-31D7-2313-98D8-C34A08CF5673}"/>
              </a:ext>
              <a:ext uri="{C183D7F6-B498-43B3-948B-1728B52AA6E4}">
                <adec:decorative xmlns:adec="http://schemas.microsoft.com/office/drawing/2017/decorative" val="1"/>
              </a:ext>
            </a:extLst>
          </p:cNvPr>
          <p:cNvGrpSpPr>
            <a:grpSpLocks/>
          </p:cNvGrpSpPr>
          <p:nvPr/>
        </p:nvGrpSpPr>
        <p:grpSpPr>
          <a:xfrm>
            <a:off x="8801197" y="3052597"/>
            <a:ext cx="365760" cy="365760"/>
            <a:chOff x="856160" y="2306344"/>
            <a:chExt cx="457200" cy="457200"/>
          </a:xfrm>
        </p:grpSpPr>
        <p:sp>
          <p:nvSpPr>
            <p:cNvPr id="79" name="Oval 78">
              <a:extLst>
                <a:ext uri="{FF2B5EF4-FFF2-40B4-BE49-F238E27FC236}">
                  <a16:creationId xmlns:a16="http://schemas.microsoft.com/office/drawing/2014/main" id="{370AF609-E4AC-8642-6C47-F73E6E6E17F1}"/>
                </a:ext>
              </a:extLst>
            </p:cNvPr>
            <p:cNvSpPr>
              <a:spLocks/>
            </p:cNvSpPr>
            <p:nvPr/>
          </p:nvSpPr>
          <p:spPr>
            <a:xfrm>
              <a:off x="856160" y="2306344"/>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7" name="Rectangle 86" descr="Lock with solid fill">
              <a:extLst>
                <a:ext uri="{FF2B5EF4-FFF2-40B4-BE49-F238E27FC236}">
                  <a16:creationId xmlns:a16="http://schemas.microsoft.com/office/drawing/2014/main" id="{41B5114B-BD82-7E0A-C677-B0108D61C592}"/>
                </a:ext>
              </a:extLst>
            </p:cNvPr>
            <p:cNvSpPr>
              <a:spLocks/>
            </p:cNvSpPr>
            <p:nvPr/>
          </p:nvSpPr>
          <p:spPr>
            <a:xfrm>
              <a:off x="927502" y="2374382"/>
              <a:ext cx="309538" cy="308078"/>
            </a:xfrm>
            <a:prstGeom prst="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88" name="Group 87">
            <a:extLst>
              <a:ext uri="{FF2B5EF4-FFF2-40B4-BE49-F238E27FC236}">
                <a16:creationId xmlns:a16="http://schemas.microsoft.com/office/drawing/2014/main" id="{43FD45B4-5FEB-A59D-6821-45649E1D827B}"/>
              </a:ext>
              <a:ext uri="{C183D7F6-B498-43B3-948B-1728B52AA6E4}">
                <adec:decorative xmlns:adec="http://schemas.microsoft.com/office/drawing/2017/decorative" val="1"/>
              </a:ext>
            </a:extLst>
          </p:cNvPr>
          <p:cNvGrpSpPr>
            <a:grpSpLocks/>
          </p:cNvGrpSpPr>
          <p:nvPr/>
        </p:nvGrpSpPr>
        <p:grpSpPr>
          <a:xfrm>
            <a:off x="8801197" y="3752482"/>
            <a:ext cx="365760" cy="365760"/>
            <a:chOff x="1052515" y="3331525"/>
            <a:chExt cx="457200" cy="457200"/>
          </a:xfrm>
        </p:grpSpPr>
        <p:sp>
          <p:nvSpPr>
            <p:cNvPr id="92" name="Oval 91">
              <a:extLst>
                <a:ext uri="{FF2B5EF4-FFF2-40B4-BE49-F238E27FC236}">
                  <a16:creationId xmlns:a16="http://schemas.microsoft.com/office/drawing/2014/main" id="{DA8454A7-E7D6-57B0-D2E6-AAFD7EB2D897}"/>
                </a:ext>
              </a:extLst>
            </p:cNvPr>
            <p:cNvSpPr>
              <a:spLocks/>
            </p:cNvSpPr>
            <p:nvPr/>
          </p:nvSpPr>
          <p:spPr>
            <a:xfrm>
              <a:off x="1052515" y="3331525"/>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4" name="Rectangle 93" descr="Eye with solid fill">
              <a:extLst>
                <a:ext uri="{FF2B5EF4-FFF2-40B4-BE49-F238E27FC236}">
                  <a16:creationId xmlns:a16="http://schemas.microsoft.com/office/drawing/2014/main" id="{CF43B821-2741-8538-90F7-BD538002802E}"/>
                </a:ext>
              </a:extLst>
            </p:cNvPr>
            <p:cNvSpPr>
              <a:spLocks/>
            </p:cNvSpPr>
            <p:nvPr/>
          </p:nvSpPr>
          <p:spPr>
            <a:xfrm>
              <a:off x="1092075" y="3368502"/>
              <a:ext cx="378079" cy="378079"/>
            </a:xfrm>
            <a:prstGeom prst="rect">
              <a:avLst/>
            </a:prstGeom>
            <a:blipFill>
              <a:blip r:embed="rId13">
                <a:extLst>
                  <a:ext uri="{96DAC541-7B7A-43D3-8B79-37D633B846F1}">
                    <asvg:svgBlip xmlns:asvg="http://schemas.microsoft.com/office/drawing/2016/SVG/main" r:embed="rId14"/>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03677C9-FCB3-7820-E24A-F32BABE2DFC0}"/>
              </a:ext>
              <a:ext uri="{C183D7F6-B498-43B3-948B-1728B52AA6E4}">
                <adec:decorative xmlns:adec="http://schemas.microsoft.com/office/drawing/2017/decorative" val="1"/>
              </a:ext>
            </a:extLst>
          </p:cNvPr>
          <p:cNvGrpSpPr>
            <a:grpSpLocks/>
          </p:cNvGrpSpPr>
          <p:nvPr/>
        </p:nvGrpSpPr>
        <p:grpSpPr>
          <a:xfrm>
            <a:off x="8801197" y="4452367"/>
            <a:ext cx="365760" cy="365760"/>
            <a:chOff x="1044609" y="4227338"/>
            <a:chExt cx="457200" cy="457200"/>
          </a:xfrm>
        </p:grpSpPr>
        <p:sp>
          <p:nvSpPr>
            <p:cNvPr id="97" name="Oval 96">
              <a:extLst>
                <a:ext uri="{FF2B5EF4-FFF2-40B4-BE49-F238E27FC236}">
                  <a16:creationId xmlns:a16="http://schemas.microsoft.com/office/drawing/2014/main" id="{B4CACC3C-DDFB-66BD-E625-994A12C1F07C}"/>
                </a:ext>
              </a:extLst>
            </p:cNvPr>
            <p:cNvSpPr>
              <a:spLocks/>
            </p:cNvSpPr>
            <p:nvPr/>
          </p:nvSpPr>
          <p:spPr>
            <a:xfrm>
              <a:off x="1044609" y="4227338"/>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8" name="Rectangle 97" descr="Male profile with solid fill">
              <a:extLst>
                <a:ext uri="{FF2B5EF4-FFF2-40B4-BE49-F238E27FC236}">
                  <a16:creationId xmlns:a16="http://schemas.microsoft.com/office/drawing/2014/main" id="{8866FE4A-D1A6-59F5-B259-EDBB7ACF3AF8}"/>
                </a:ext>
              </a:extLst>
            </p:cNvPr>
            <p:cNvSpPr>
              <a:spLocks/>
            </p:cNvSpPr>
            <p:nvPr/>
          </p:nvSpPr>
          <p:spPr>
            <a:xfrm>
              <a:off x="1084333" y="4272586"/>
              <a:ext cx="377916" cy="362443"/>
            </a:xfrm>
            <a:prstGeom prst="rect">
              <a:avLst/>
            </a:prstGeom>
            <a:blipFill>
              <a:blip r:embed="rId15">
                <a:extLst>
                  <a:ext uri="{96DAC541-7B7A-43D3-8B79-37D633B846F1}">
                    <asvg:svgBlip xmlns:asvg="http://schemas.microsoft.com/office/drawing/2016/SVG/main" r:embed="rId16"/>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AE9351D7-B1B9-FC86-2417-F6ABA7E81B19}"/>
              </a:ext>
              <a:ext uri="{C183D7F6-B498-43B3-948B-1728B52AA6E4}">
                <adec:decorative xmlns:adec="http://schemas.microsoft.com/office/drawing/2017/decorative" val="1"/>
              </a:ext>
            </a:extLst>
          </p:cNvPr>
          <p:cNvGrpSpPr>
            <a:grpSpLocks/>
          </p:cNvGrpSpPr>
          <p:nvPr/>
        </p:nvGrpSpPr>
        <p:grpSpPr>
          <a:xfrm>
            <a:off x="8801197" y="5152251"/>
            <a:ext cx="365760" cy="365760"/>
            <a:chOff x="1054259" y="5093269"/>
            <a:chExt cx="457200" cy="457200"/>
          </a:xfrm>
        </p:grpSpPr>
        <p:sp>
          <p:nvSpPr>
            <p:cNvPr id="100" name="Oval 99">
              <a:extLst>
                <a:ext uri="{FF2B5EF4-FFF2-40B4-BE49-F238E27FC236}">
                  <a16:creationId xmlns:a16="http://schemas.microsoft.com/office/drawing/2014/main" id="{2795CD4D-3E2F-E069-E46B-CB76971DB93B}"/>
                </a:ext>
              </a:extLst>
            </p:cNvPr>
            <p:cNvSpPr>
              <a:spLocks/>
            </p:cNvSpPr>
            <p:nvPr/>
          </p:nvSpPr>
          <p:spPr>
            <a:xfrm>
              <a:off x="1054259" y="5093269"/>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1" name="Rectangle 100" descr="Coins with solid fill">
              <a:extLst>
                <a:ext uri="{FF2B5EF4-FFF2-40B4-BE49-F238E27FC236}">
                  <a16:creationId xmlns:a16="http://schemas.microsoft.com/office/drawing/2014/main" id="{47E4C018-9BA0-032C-E4B9-298BA3A84A49}"/>
                </a:ext>
              </a:extLst>
            </p:cNvPr>
            <p:cNvSpPr>
              <a:spLocks/>
            </p:cNvSpPr>
            <p:nvPr/>
          </p:nvSpPr>
          <p:spPr>
            <a:xfrm>
              <a:off x="1120689" y="5161493"/>
              <a:ext cx="329953" cy="307777"/>
            </a:xfrm>
            <a:prstGeom prst="rect">
              <a:avLst/>
            </a:prstGeom>
            <a:blipFill>
              <a:blip r:embed="rId17">
                <a:extLst>
                  <a:ext uri="{96DAC541-7B7A-43D3-8B79-37D633B846F1}">
                    <asvg:svgBlip xmlns:asvg="http://schemas.microsoft.com/office/drawing/2016/SVG/main" r:embed="rId18"/>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11182954"/>
                <a:satOff val="25581"/>
                <a:lumOff val="-5686"/>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sp>
        <p:nvSpPr>
          <p:cNvPr id="103" name="TextBox 102">
            <a:extLst>
              <a:ext uri="{FF2B5EF4-FFF2-40B4-BE49-F238E27FC236}">
                <a16:creationId xmlns:a16="http://schemas.microsoft.com/office/drawing/2014/main" id="{B793FF03-FF40-4C97-B7B3-51C918AB417B}"/>
              </a:ext>
            </a:extLst>
          </p:cNvPr>
          <p:cNvSpPr txBox="1">
            <a:spLocks/>
          </p:cNvSpPr>
          <p:nvPr/>
        </p:nvSpPr>
        <p:spPr>
          <a:xfrm>
            <a:off x="938588" y="1622790"/>
            <a:ext cx="23668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Agent Creator/Maker</a:t>
            </a:r>
          </a:p>
        </p:txBody>
      </p:sp>
      <p:sp>
        <p:nvSpPr>
          <p:cNvPr id="113" name="TextBox 112">
            <a:extLst>
              <a:ext uri="{FF2B5EF4-FFF2-40B4-BE49-F238E27FC236}">
                <a16:creationId xmlns:a16="http://schemas.microsoft.com/office/drawing/2014/main" id="{2E69F8C5-E98E-E91C-FD16-3ACB9ACC0A25}"/>
              </a:ext>
            </a:extLst>
          </p:cNvPr>
          <p:cNvSpPr txBox="1">
            <a:spLocks/>
          </p:cNvSpPr>
          <p:nvPr/>
        </p:nvSpPr>
        <p:spPr>
          <a:xfrm>
            <a:off x="1205932" y="3630239"/>
            <a:ext cx="23654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build agents that can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drive efficiency and save efforts and costs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for our enterprise?</a:t>
            </a:r>
          </a:p>
        </p:txBody>
      </p:sp>
      <p:sp>
        <p:nvSpPr>
          <p:cNvPr id="115" name="TextBox 114">
            <a:extLst>
              <a:ext uri="{FF2B5EF4-FFF2-40B4-BE49-F238E27FC236}">
                <a16:creationId xmlns:a16="http://schemas.microsoft.com/office/drawing/2014/main" id="{F9154603-18C0-FAFE-33B4-B66F76908B96}"/>
              </a:ext>
            </a:extLst>
          </p:cNvPr>
          <p:cNvSpPr txBox="1">
            <a:spLocks/>
          </p:cNvSpPr>
          <p:nvPr/>
        </p:nvSpPr>
        <p:spPr>
          <a:xfrm>
            <a:off x="1205932" y="2928880"/>
            <a:ext cx="23654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build a conversational agent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that will answer on my behalf?</a:t>
            </a:r>
          </a:p>
        </p:txBody>
      </p:sp>
      <p:grpSp>
        <p:nvGrpSpPr>
          <p:cNvPr id="117" name="Group 116">
            <a:extLst>
              <a:ext uri="{FF2B5EF4-FFF2-40B4-BE49-F238E27FC236}">
                <a16:creationId xmlns:a16="http://schemas.microsoft.com/office/drawing/2014/main" id="{607176D0-4E59-ABEE-C31B-9EE269CEECEC}"/>
              </a:ext>
              <a:ext uri="{C183D7F6-B498-43B3-948B-1728B52AA6E4}">
                <adec:decorative xmlns:adec="http://schemas.microsoft.com/office/drawing/2017/decorative" val="1"/>
              </a:ext>
            </a:extLst>
          </p:cNvPr>
          <p:cNvGrpSpPr>
            <a:grpSpLocks/>
          </p:cNvGrpSpPr>
          <p:nvPr/>
        </p:nvGrpSpPr>
        <p:grpSpPr>
          <a:xfrm>
            <a:off x="789280" y="3052597"/>
            <a:ext cx="365760" cy="365760"/>
            <a:chOff x="856160" y="2306344"/>
            <a:chExt cx="457200" cy="457200"/>
          </a:xfrm>
        </p:grpSpPr>
        <p:sp>
          <p:nvSpPr>
            <p:cNvPr id="118" name="Oval 117">
              <a:extLst>
                <a:ext uri="{FF2B5EF4-FFF2-40B4-BE49-F238E27FC236}">
                  <a16:creationId xmlns:a16="http://schemas.microsoft.com/office/drawing/2014/main" id="{5F819D81-08D7-6A0E-81DE-7CE325210126}"/>
                </a:ext>
              </a:extLst>
            </p:cNvPr>
            <p:cNvSpPr>
              <a:spLocks/>
            </p:cNvSpPr>
            <p:nvPr/>
          </p:nvSpPr>
          <p:spPr>
            <a:xfrm>
              <a:off x="856160" y="2306344"/>
              <a:ext cx="457200" cy="457200"/>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9" name="Rectangle 118" descr="Right And Left Brain with solid fill">
              <a:extLst>
                <a:ext uri="{FF2B5EF4-FFF2-40B4-BE49-F238E27FC236}">
                  <a16:creationId xmlns:a16="http://schemas.microsoft.com/office/drawing/2014/main" id="{A0EE9840-4243-853B-9C95-C16442E0FD90}"/>
                </a:ext>
              </a:extLst>
            </p:cNvPr>
            <p:cNvSpPr>
              <a:spLocks/>
            </p:cNvSpPr>
            <p:nvPr/>
          </p:nvSpPr>
          <p:spPr>
            <a:xfrm>
              <a:off x="927502" y="2374382"/>
              <a:ext cx="309538" cy="308078"/>
            </a:xfrm>
            <a:prstGeom prst="rect">
              <a:avLst/>
            </a:prstGeom>
            <a:blipFill>
              <a:blip r:embed="rId19">
                <a:extLst>
                  <a:ext uri="{96DAC541-7B7A-43D3-8B79-37D633B846F1}">
                    <asvg:svgBlip xmlns:asvg="http://schemas.microsoft.com/office/drawing/2016/SVG/main" r:embed="rId20"/>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121" name="Group 120">
            <a:extLst>
              <a:ext uri="{FF2B5EF4-FFF2-40B4-BE49-F238E27FC236}">
                <a16:creationId xmlns:a16="http://schemas.microsoft.com/office/drawing/2014/main" id="{F66EE00F-C518-81F1-4AD3-971F6E37948E}"/>
              </a:ext>
              <a:ext uri="{C183D7F6-B498-43B3-948B-1728B52AA6E4}">
                <adec:decorative xmlns:adec="http://schemas.microsoft.com/office/drawing/2017/decorative" val="1"/>
              </a:ext>
            </a:extLst>
          </p:cNvPr>
          <p:cNvGrpSpPr>
            <a:grpSpLocks/>
          </p:cNvGrpSpPr>
          <p:nvPr/>
        </p:nvGrpSpPr>
        <p:grpSpPr>
          <a:xfrm>
            <a:off x="789280" y="3796026"/>
            <a:ext cx="365760" cy="365760"/>
            <a:chOff x="1052515" y="3331525"/>
            <a:chExt cx="457200" cy="457200"/>
          </a:xfrm>
        </p:grpSpPr>
        <p:sp>
          <p:nvSpPr>
            <p:cNvPr id="122" name="Oval 121">
              <a:extLst>
                <a:ext uri="{FF2B5EF4-FFF2-40B4-BE49-F238E27FC236}">
                  <a16:creationId xmlns:a16="http://schemas.microsoft.com/office/drawing/2014/main" id="{5DE9CEF3-46D2-FC53-9C1F-1FA4F3D6F820}"/>
                </a:ext>
              </a:extLst>
            </p:cNvPr>
            <p:cNvSpPr>
              <a:spLocks/>
            </p:cNvSpPr>
            <p:nvPr/>
          </p:nvSpPr>
          <p:spPr>
            <a:xfrm>
              <a:off x="1052515" y="3331525"/>
              <a:ext cx="457200" cy="457200"/>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3" name="Rectangle 122" descr="Coins with solid fill">
              <a:extLst>
                <a:ext uri="{FF2B5EF4-FFF2-40B4-BE49-F238E27FC236}">
                  <a16:creationId xmlns:a16="http://schemas.microsoft.com/office/drawing/2014/main" id="{2DEB2DD1-B8C7-DD7E-8762-0F573998CF08}"/>
                </a:ext>
              </a:extLst>
            </p:cNvPr>
            <p:cNvSpPr>
              <a:spLocks/>
            </p:cNvSpPr>
            <p:nvPr/>
          </p:nvSpPr>
          <p:spPr>
            <a:xfrm>
              <a:off x="1092075" y="3368502"/>
              <a:ext cx="378079" cy="378079"/>
            </a:xfrm>
            <a:prstGeom prst="rect">
              <a:avLst/>
            </a:prstGeom>
            <a:blipFill>
              <a:blip r:embed="rId17">
                <a:extLst>
                  <a:ext uri="{96DAC541-7B7A-43D3-8B79-37D633B846F1}">
                    <asvg:svgBlip xmlns:asvg="http://schemas.microsoft.com/office/drawing/2016/SVG/main" r:embed="rId18"/>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DC6838D2-18FF-5753-341D-D1C728C7BC4A}"/>
              </a:ext>
              <a:ext uri="{C183D7F6-B498-43B3-948B-1728B52AA6E4}">
                <adec:decorative xmlns:adec="http://schemas.microsoft.com/office/drawing/2017/decorative" val="1"/>
              </a:ext>
            </a:extLst>
          </p:cNvPr>
          <p:cNvGrpSpPr/>
          <p:nvPr/>
        </p:nvGrpSpPr>
        <p:grpSpPr>
          <a:xfrm>
            <a:off x="9716790" y="1958638"/>
            <a:ext cx="822960" cy="822960"/>
            <a:chOff x="1603215" y="1684867"/>
            <a:chExt cx="1744133" cy="1744133"/>
          </a:xfrm>
        </p:grpSpPr>
        <p:sp>
          <p:nvSpPr>
            <p:cNvPr id="131" name="Oval 130">
              <a:extLst>
                <a:ext uri="{FF2B5EF4-FFF2-40B4-BE49-F238E27FC236}">
                  <a16:creationId xmlns:a16="http://schemas.microsoft.com/office/drawing/2014/main" id="{54DF4076-DB14-87F7-F473-006D3890549E}"/>
                </a:ext>
              </a:extLst>
            </p:cNvPr>
            <p:cNvSpPr/>
            <p:nvPr/>
          </p:nvSpPr>
          <p:spPr>
            <a:xfrm>
              <a:off x="1603215" y="1684867"/>
              <a:ext cx="1744133" cy="1744133"/>
            </a:xfrm>
            <a:prstGeom prst="ellipse">
              <a:avLst/>
            </a:prstGeom>
            <a:solidFill>
              <a:srgbClr val="0078D4"/>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2" name="Group 131">
              <a:extLst>
                <a:ext uri="{FF2B5EF4-FFF2-40B4-BE49-F238E27FC236}">
                  <a16:creationId xmlns:a16="http://schemas.microsoft.com/office/drawing/2014/main" id="{9FD5F4CB-BF02-591E-0D91-1CD561853ACC}"/>
                </a:ext>
              </a:extLst>
            </p:cNvPr>
            <p:cNvGrpSpPr/>
            <p:nvPr/>
          </p:nvGrpSpPr>
          <p:grpSpPr>
            <a:xfrm>
              <a:off x="2033600" y="1986353"/>
              <a:ext cx="907308" cy="1116173"/>
              <a:chOff x="11499470" y="116921"/>
              <a:chExt cx="3755719" cy="4620285"/>
            </a:xfrm>
            <a:solidFill>
              <a:schemeClr val="bg1"/>
            </a:solidFill>
          </p:grpSpPr>
          <p:sp>
            <p:nvSpPr>
              <p:cNvPr id="133" name="Freeform 16">
                <a:extLst>
                  <a:ext uri="{FF2B5EF4-FFF2-40B4-BE49-F238E27FC236}">
                    <a16:creationId xmlns:a16="http://schemas.microsoft.com/office/drawing/2014/main" id="{7367FCB8-DE59-0F64-9991-1F7011EFCEC1}"/>
                  </a:ext>
                </a:extLst>
              </p:cNvPr>
              <p:cNvSpPr/>
              <p:nvPr/>
            </p:nvSpPr>
            <p:spPr>
              <a:xfrm>
                <a:off x="13066448" y="1898629"/>
                <a:ext cx="131766" cy="136302"/>
              </a:xfrm>
              <a:custGeom>
                <a:avLst/>
                <a:gdLst>
                  <a:gd name="connsiteX0" fmla="*/ 65901 w 131766"/>
                  <a:gd name="connsiteY0" fmla="*/ 136303 h 136302"/>
                  <a:gd name="connsiteX1" fmla="*/ 65901 w 131766"/>
                  <a:gd name="connsiteY1" fmla="*/ 0 h 136302"/>
                  <a:gd name="connsiteX2" fmla="*/ 65901 w 131766"/>
                  <a:gd name="connsiteY2" fmla="*/ 136303 h 136302"/>
                </a:gdLst>
                <a:ahLst/>
                <a:cxnLst>
                  <a:cxn ang="0">
                    <a:pos x="connsiteX0" y="connsiteY0"/>
                  </a:cxn>
                  <a:cxn ang="0">
                    <a:pos x="connsiteX1" y="connsiteY1"/>
                  </a:cxn>
                  <a:cxn ang="0">
                    <a:pos x="connsiteX2" y="connsiteY2"/>
                  </a:cxn>
                </a:cxnLst>
                <a:rect l="l" t="t" r="r" b="b"/>
                <a:pathLst>
                  <a:path w="131766" h="136302">
                    <a:moveTo>
                      <a:pt x="65901" y="136303"/>
                    </a:moveTo>
                    <a:cubicBezTo>
                      <a:pt x="153626" y="136303"/>
                      <a:pt x="153817" y="0"/>
                      <a:pt x="65901" y="0"/>
                    </a:cubicBezTo>
                    <a:cubicBezTo>
                      <a:pt x="-22015" y="0"/>
                      <a:pt x="-21919"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4" name="Freeform 17">
                <a:extLst>
                  <a:ext uri="{FF2B5EF4-FFF2-40B4-BE49-F238E27FC236}">
                    <a16:creationId xmlns:a16="http://schemas.microsoft.com/office/drawing/2014/main" id="{EB9D635F-93A4-0B54-380F-4D44B6259191}"/>
                  </a:ext>
                </a:extLst>
              </p:cNvPr>
              <p:cNvSpPr/>
              <p:nvPr/>
            </p:nvSpPr>
            <p:spPr>
              <a:xfrm>
                <a:off x="13581560" y="1898629"/>
                <a:ext cx="131766" cy="136302"/>
              </a:xfrm>
              <a:custGeom>
                <a:avLst/>
                <a:gdLst>
                  <a:gd name="connsiteX0" fmla="*/ 65901 w 131766"/>
                  <a:gd name="connsiteY0" fmla="*/ 136303 h 136302"/>
                  <a:gd name="connsiteX1" fmla="*/ 65901 w 131766"/>
                  <a:gd name="connsiteY1" fmla="*/ 0 h 136302"/>
                  <a:gd name="connsiteX2" fmla="*/ 65901 w 131766"/>
                  <a:gd name="connsiteY2" fmla="*/ 136303 h 136302"/>
                </a:gdLst>
                <a:ahLst/>
                <a:cxnLst>
                  <a:cxn ang="0">
                    <a:pos x="connsiteX0" y="connsiteY0"/>
                  </a:cxn>
                  <a:cxn ang="0">
                    <a:pos x="connsiteX1" y="connsiteY1"/>
                  </a:cxn>
                  <a:cxn ang="0">
                    <a:pos x="connsiteX2" y="connsiteY2"/>
                  </a:cxn>
                </a:cxnLst>
                <a:rect l="l" t="t" r="r" b="b"/>
                <a:pathLst>
                  <a:path w="131766" h="136302">
                    <a:moveTo>
                      <a:pt x="65901" y="136303"/>
                    </a:moveTo>
                    <a:cubicBezTo>
                      <a:pt x="153626" y="136303"/>
                      <a:pt x="153817" y="0"/>
                      <a:pt x="65901" y="0"/>
                    </a:cubicBezTo>
                    <a:cubicBezTo>
                      <a:pt x="-22015" y="0"/>
                      <a:pt x="-21919"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5" name="Freeform 18">
                <a:extLst>
                  <a:ext uri="{FF2B5EF4-FFF2-40B4-BE49-F238E27FC236}">
                    <a16:creationId xmlns:a16="http://schemas.microsoft.com/office/drawing/2014/main" id="{5D897768-930E-EF1D-E158-700E7E9BA705}"/>
                  </a:ext>
                </a:extLst>
              </p:cNvPr>
              <p:cNvSpPr/>
              <p:nvPr/>
            </p:nvSpPr>
            <p:spPr>
              <a:xfrm>
                <a:off x="13327886" y="3919834"/>
                <a:ext cx="131695" cy="136302"/>
              </a:xfrm>
              <a:custGeom>
                <a:avLst/>
                <a:gdLst>
                  <a:gd name="connsiteX0" fmla="*/ 65830 w 131695"/>
                  <a:gd name="connsiteY0" fmla="*/ 0 h 136302"/>
                  <a:gd name="connsiteX1" fmla="*/ 65830 w 131695"/>
                  <a:gd name="connsiteY1" fmla="*/ 136303 h 136302"/>
                  <a:gd name="connsiteX2" fmla="*/ 65830 w 131695"/>
                  <a:gd name="connsiteY2" fmla="*/ 0 h 136302"/>
                </a:gdLst>
                <a:ahLst/>
                <a:cxnLst>
                  <a:cxn ang="0">
                    <a:pos x="connsiteX0" y="connsiteY0"/>
                  </a:cxn>
                  <a:cxn ang="0">
                    <a:pos x="connsiteX1" y="connsiteY1"/>
                  </a:cxn>
                  <a:cxn ang="0">
                    <a:pos x="connsiteX2" y="connsiteY2"/>
                  </a:cxn>
                </a:cxnLst>
                <a:rect l="l" t="t" r="r" b="b"/>
                <a:pathLst>
                  <a:path w="131695" h="136302">
                    <a:moveTo>
                      <a:pt x="65830" y="0"/>
                    </a:moveTo>
                    <a:cubicBezTo>
                      <a:pt x="-21896" y="0"/>
                      <a:pt x="-21991" y="136303"/>
                      <a:pt x="65830" y="136303"/>
                    </a:cubicBezTo>
                    <a:cubicBezTo>
                      <a:pt x="153650" y="136303"/>
                      <a:pt x="153650"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6" name="Freeform 19">
                <a:extLst>
                  <a:ext uri="{FF2B5EF4-FFF2-40B4-BE49-F238E27FC236}">
                    <a16:creationId xmlns:a16="http://schemas.microsoft.com/office/drawing/2014/main" id="{94EBEBEC-F720-D769-FAAB-26CBC2F5F061}"/>
                  </a:ext>
                </a:extLst>
              </p:cNvPr>
              <p:cNvSpPr/>
              <p:nvPr/>
            </p:nvSpPr>
            <p:spPr>
              <a:xfrm>
                <a:off x="13327886" y="4289880"/>
                <a:ext cx="131695" cy="136302"/>
              </a:xfrm>
              <a:custGeom>
                <a:avLst/>
                <a:gdLst>
                  <a:gd name="connsiteX0" fmla="*/ 65830 w 131695"/>
                  <a:gd name="connsiteY0" fmla="*/ 0 h 136302"/>
                  <a:gd name="connsiteX1" fmla="*/ 65830 w 131695"/>
                  <a:gd name="connsiteY1" fmla="*/ 136303 h 136302"/>
                  <a:gd name="connsiteX2" fmla="*/ 65830 w 131695"/>
                  <a:gd name="connsiteY2" fmla="*/ 0 h 136302"/>
                </a:gdLst>
                <a:ahLst/>
                <a:cxnLst>
                  <a:cxn ang="0">
                    <a:pos x="connsiteX0" y="connsiteY0"/>
                  </a:cxn>
                  <a:cxn ang="0">
                    <a:pos x="connsiteX1" y="connsiteY1"/>
                  </a:cxn>
                  <a:cxn ang="0">
                    <a:pos x="connsiteX2" y="connsiteY2"/>
                  </a:cxn>
                </a:cxnLst>
                <a:rect l="l" t="t" r="r" b="b"/>
                <a:pathLst>
                  <a:path w="131695" h="136302">
                    <a:moveTo>
                      <a:pt x="65830" y="0"/>
                    </a:moveTo>
                    <a:cubicBezTo>
                      <a:pt x="-21896" y="0"/>
                      <a:pt x="-21991" y="136303"/>
                      <a:pt x="65830" y="136303"/>
                    </a:cubicBezTo>
                    <a:cubicBezTo>
                      <a:pt x="153650" y="136303"/>
                      <a:pt x="153650"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7" name="Freeform 20">
                <a:extLst>
                  <a:ext uri="{FF2B5EF4-FFF2-40B4-BE49-F238E27FC236}">
                    <a16:creationId xmlns:a16="http://schemas.microsoft.com/office/drawing/2014/main" id="{E7DC3489-E9E9-D082-FE31-75B31A10EE95}"/>
                  </a:ext>
                </a:extLst>
              </p:cNvPr>
              <p:cNvSpPr/>
              <p:nvPr/>
            </p:nvSpPr>
            <p:spPr>
              <a:xfrm>
                <a:off x="11499470" y="116921"/>
                <a:ext cx="3755719" cy="4620285"/>
              </a:xfrm>
              <a:custGeom>
                <a:avLst/>
                <a:gdLst>
                  <a:gd name="connsiteX0" fmla="*/ 3397481 w 3755719"/>
                  <a:gd name="connsiteY0" fmla="*/ 1119149 h 4620285"/>
                  <a:gd name="connsiteX1" fmla="*/ 3475967 w 3755719"/>
                  <a:gd name="connsiteY1" fmla="*/ 857973 h 4620285"/>
                  <a:gd name="connsiteX2" fmla="*/ 3003927 w 3755719"/>
                  <a:gd name="connsiteY2" fmla="*/ 385516 h 4620285"/>
                  <a:gd name="connsiteX3" fmla="*/ 2763687 w 3755719"/>
                  <a:gd name="connsiteY3" fmla="*/ 451065 h 4620285"/>
                  <a:gd name="connsiteX4" fmla="*/ 1871204 w 3755719"/>
                  <a:gd name="connsiteY4" fmla="*/ 44048 h 4620285"/>
                  <a:gd name="connsiteX5" fmla="*/ 1547345 w 3755719"/>
                  <a:gd name="connsiteY5" fmla="*/ 293712 h 4620285"/>
                  <a:gd name="connsiteX6" fmla="*/ 1144913 w 3755719"/>
                  <a:gd name="connsiteY6" fmla="*/ 153885 h 4620285"/>
                  <a:gd name="connsiteX7" fmla="*/ 496166 w 3755719"/>
                  <a:gd name="connsiteY7" fmla="*/ 802633 h 4620285"/>
                  <a:gd name="connsiteX8" fmla="*/ 503309 w 3755719"/>
                  <a:gd name="connsiteY8" fmla="*/ 894359 h 4620285"/>
                  <a:gd name="connsiteX9" fmla="*/ 6022 w 3755719"/>
                  <a:gd name="connsiteY9" fmla="*/ 1558280 h 4620285"/>
                  <a:gd name="connsiteX10" fmla="*/ 448350 w 3755719"/>
                  <a:gd name="connsiteY10" fmla="*/ 2044979 h 4620285"/>
                  <a:gd name="connsiteX11" fmla="*/ 444540 w 3755719"/>
                  <a:gd name="connsiteY11" fmla="*/ 2110225 h 4620285"/>
                  <a:gd name="connsiteX12" fmla="*/ 959424 w 3755719"/>
                  <a:gd name="connsiteY12" fmla="*/ 2624042 h 4620285"/>
                  <a:gd name="connsiteX13" fmla="*/ 1320269 w 3755719"/>
                  <a:gd name="connsiteY13" fmla="*/ 2475699 h 4620285"/>
                  <a:gd name="connsiteX14" fmla="*/ 1654406 w 3755719"/>
                  <a:gd name="connsiteY14" fmla="*/ 2637624 h 4620285"/>
                  <a:gd name="connsiteX15" fmla="*/ 1654406 w 3755719"/>
                  <a:gd name="connsiteY15" fmla="*/ 2671534 h 4620285"/>
                  <a:gd name="connsiteX16" fmla="*/ 1446284 w 3755719"/>
                  <a:gd name="connsiteY16" fmla="*/ 2879655 h 4620285"/>
                  <a:gd name="connsiteX17" fmla="*/ 1031471 w 3755719"/>
                  <a:gd name="connsiteY17" fmla="*/ 2879655 h 4620285"/>
                  <a:gd name="connsiteX18" fmla="*/ 411679 w 3755719"/>
                  <a:gd name="connsiteY18" fmla="*/ 3499446 h 4620285"/>
                  <a:gd name="connsiteX19" fmla="*/ 411679 w 3755719"/>
                  <a:gd name="connsiteY19" fmla="*/ 4569295 h 4620285"/>
                  <a:gd name="connsiteX20" fmla="*/ 474658 w 3755719"/>
                  <a:gd name="connsiteY20" fmla="*/ 4619948 h 4620285"/>
                  <a:gd name="connsiteX21" fmla="*/ 525312 w 3755719"/>
                  <a:gd name="connsiteY21" fmla="*/ 4569295 h 4620285"/>
                  <a:gd name="connsiteX22" fmla="*/ 525312 w 3755719"/>
                  <a:gd name="connsiteY22" fmla="*/ 3499351 h 4620285"/>
                  <a:gd name="connsiteX23" fmla="*/ 1031471 w 3755719"/>
                  <a:gd name="connsiteY23" fmla="*/ 2993097 h 4620285"/>
                  <a:gd name="connsiteX24" fmla="*/ 1375037 w 3755719"/>
                  <a:gd name="connsiteY24" fmla="*/ 2993097 h 4620285"/>
                  <a:gd name="connsiteX25" fmla="*/ 1364084 w 3755719"/>
                  <a:gd name="connsiteY25" fmla="*/ 3387242 h 4620285"/>
                  <a:gd name="connsiteX26" fmla="*/ 1384658 w 3755719"/>
                  <a:gd name="connsiteY26" fmla="*/ 3422484 h 4620285"/>
                  <a:gd name="connsiteX27" fmla="*/ 1866146 w 3755719"/>
                  <a:gd name="connsiteY27" fmla="*/ 3572694 h 4620285"/>
                  <a:gd name="connsiteX28" fmla="*/ 1894721 w 3755719"/>
                  <a:gd name="connsiteY28" fmla="*/ 3559549 h 4620285"/>
                  <a:gd name="connsiteX29" fmla="*/ 1922820 w 3755719"/>
                  <a:gd name="connsiteY29" fmla="*/ 3572694 h 4620285"/>
                  <a:gd name="connsiteX30" fmla="*/ 2404404 w 3755719"/>
                  <a:gd name="connsiteY30" fmla="*/ 3422484 h 4620285"/>
                  <a:gd name="connsiteX31" fmla="*/ 2424883 w 3755719"/>
                  <a:gd name="connsiteY31" fmla="*/ 3387242 h 4620285"/>
                  <a:gd name="connsiteX32" fmla="*/ 2462316 w 3755719"/>
                  <a:gd name="connsiteY32" fmla="*/ 3099968 h 4620285"/>
                  <a:gd name="connsiteX33" fmla="*/ 2413929 w 3755719"/>
                  <a:gd name="connsiteY33" fmla="*/ 2993097 h 4620285"/>
                  <a:gd name="connsiteX34" fmla="*/ 2757591 w 3755719"/>
                  <a:gd name="connsiteY34" fmla="*/ 2993097 h 4620285"/>
                  <a:gd name="connsiteX35" fmla="*/ 3263654 w 3755719"/>
                  <a:gd name="connsiteY35" fmla="*/ 3499351 h 4620285"/>
                  <a:gd name="connsiteX36" fmla="*/ 3263654 w 3755719"/>
                  <a:gd name="connsiteY36" fmla="*/ 4569295 h 4620285"/>
                  <a:gd name="connsiteX37" fmla="*/ 3326634 w 3755719"/>
                  <a:gd name="connsiteY37" fmla="*/ 4619948 h 4620285"/>
                  <a:gd name="connsiteX38" fmla="*/ 3377288 w 3755719"/>
                  <a:gd name="connsiteY38" fmla="*/ 4569295 h 4620285"/>
                  <a:gd name="connsiteX39" fmla="*/ 3377288 w 3755719"/>
                  <a:gd name="connsiteY39" fmla="*/ 3499351 h 4620285"/>
                  <a:gd name="connsiteX40" fmla="*/ 2757591 w 3755719"/>
                  <a:gd name="connsiteY40" fmla="*/ 2879559 h 4620285"/>
                  <a:gd name="connsiteX41" fmla="*/ 2342206 w 3755719"/>
                  <a:gd name="connsiteY41" fmla="*/ 2879559 h 4620285"/>
                  <a:gd name="connsiteX42" fmla="*/ 2274959 w 3755719"/>
                  <a:gd name="connsiteY42" fmla="*/ 2868320 h 4620285"/>
                  <a:gd name="connsiteX43" fmla="*/ 2268292 w 3755719"/>
                  <a:gd name="connsiteY43" fmla="*/ 2865939 h 4620285"/>
                  <a:gd name="connsiteX44" fmla="*/ 2134180 w 3755719"/>
                  <a:gd name="connsiteY44" fmla="*/ 2671438 h 4620285"/>
                  <a:gd name="connsiteX45" fmla="*/ 2134180 w 3755719"/>
                  <a:gd name="connsiteY45" fmla="*/ 2637529 h 4620285"/>
                  <a:gd name="connsiteX46" fmla="*/ 2476604 w 3755719"/>
                  <a:gd name="connsiteY46" fmla="*/ 2469508 h 4620285"/>
                  <a:gd name="connsiteX47" fmla="*/ 3314061 w 3755719"/>
                  <a:gd name="connsiteY47" fmla="*/ 2470832 h 4620285"/>
                  <a:gd name="connsiteX48" fmla="*/ 3488159 w 3755719"/>
                  <a:gd name="connsiteY48" fmla="*/ 2052694 h 4620285"/>
                  <a:gd name="connsiteX49" fmla="*/ 3755716 w 3755719"/>
                  <a:gd name="connsiteY49" fmla="*/ 1602828 h 4620285"/>
                  <a:gd name="connsiteX50" fmla="*/ 3397481 w 3755719"/>
                  <a:gd name="connsiteY50" fmla="*/ 1119149 h 4620285"/>
                  <a:gd name="connsiteX51" fmla="*/ 1482956 w 3755719"/>
                  <a:gd name="connsiteY51" fmla="*/ 3365334 h 4620285"/>
                  <a:gd name="connsiteX52" fmla="*/ 1462477 w 3755719"/>
                  <a:gd name="connsiteY52" fmla="*/ 3330092 h 4620285"/>
                  <a:gd name="connsiteX53" fmla="*/ 1519151 w 3755719"/>
                  <a:gd name="connsiteY53" fmla="*/ 3000241 h 4620285"/>
                  <a:gd name="connsiteX54" fmla="*/ 1812425 w 3755719"/>
                  <a:gd name="connsiteY54" fmla="*/ 3472491 h 4620285"/>
                  <a:gd name="connsiteX55" fmla="*/ 1482765 w 3755719"/>
                  <a:gd name="connsiteY55" fmla="*/ 3365334 h 4620285"/>
                  <a:gd name="connsiteX56" fmla="*/ 2269625 w 3755719"/>
                  <a:gd name="connsiteY56" fmla="*/ 3000336 h 4620285"/>
                  <a:gd name="connsiteX57" fmla="*/ 2326775 w 3755719"/>
                  <a:gd name="connsiteY57" fmla="*/ 3330092 h 4620285"/>
                  <a:gd name="connsiteX58" fmla="*/ 2306201 w 3755719"/>
                  <a:gd name="connsiteY58" fmla="*/ 3365239 h 4620285"/>
                  <a:gd name="connsiteX59" fmla="*/ 1976732 w 3755719"/>
                  <a:gd name="connsiteY59" fmla="*/ 3472491 h 4620285"/>
                  <a:gd name="connsiteX60" fmla="*/ 2171232 w 3755719"/>
                  <a:gd name="connsiteY60" fmla="*/ 2943186 h 4620285"/>
                  <a:gd name="connsiteX61" fmla="*/ 1894245 w 3755719"/>
                  <a:gd name="connsiteY61" fmla="*/ 3389337 h 4620285"/>
                  <a:gd name="connsiteX62" fmla="*/ 1617449 w 3755719"/>
                  <a:gd name="connsiteY62" fmla="*/ 2943567 h 4620285"/>
                  <a:gd name="connsiteX63" fmla="*/ 1767944 w 3755719"/>
                  <a:gd name="connsiteY63" fmla="*/ 2671438 h 4620285"/>
                  <a:gd name="connsiteX64" fmla="*/ 1767944 w 3755719"/>
                  <a:gd name="connsiteY64" fmla="*/ 2660199 h 4620285"/>
                  <a:gd name="connsiteX65" fmla="*/ 2020547 w 3755719"/>
                  <a:gd name="connsiteY65" fmla="*/ 2660199 h 4620285"/>
                  <a:gd name="connsiteX66" fmla="*/ 2020547 w 3755719"/>
                  <a:gd name="connsiteY66" fmla="*/ 2671438 h 4620285"/>
                  <a:gd name="connsiteX67" fmla="*/ 2171042 w 3755719"/>
                  <a:gd name="connsiteY67" fmla="*/ 2943567 h 4620285"/>
                  <a:gd name="connsiteX68" fmla="*/ 2451934 w 3755719"/>
                  <a:gd name="connsiteY68" fmla="*/ 2344731 h 4620285"/>
                  <a:gd name="connsiteX69" fmla="*/ 2066171 w 3755719"/>
                  <a:gd name="connsiteY69" fmla="*/ 2536469 h 4620285"/>
                  <a:gd name="connsiteX70" fmla="*/ 2066171 w 3755719"/>
                  <a:gd name="connsiteY70" fmla="*/ 2536469 h 4620285"/>
                  <a:gd name="connsiteX71" fmla="*/ 1723271 w 3755719"/>
                  <a:gd name="connsiteY71" fmla="*/ 2536469 h 4620285"/>
                  <a:gd name="connsiteX72" fmla="*/ 1723271 w 3755719"/>
                  <a:gd name="connsiteY72" fmla="*/ 2536469 h 4620285"/>
                  <a:gd name="connsiteX73" fmla="*/ 1337509 w 3755719"/>
                  <a:gd name="connsiteY73" fmla="*/ 2344731 h 4620285"/>
                  <a:gd name="connsiteX74" fmla="*/ 1139770 w 3755719"/>
                  <a:gd name="connsiteY74" fmla="*/ 2040693 h 4620285"/>
                  <a:gd name="connsiteX75" fmla="*/ 1137389 w 3755719"/>
                  <a:gd name="connsiteY75" fmla="*/ 2032025 h 4620285"/>
                  <a:gd name="connsiteX76" fmla="*/ 1116053 w 3755719"/>
                  <a:gd name="connsiteY76" fmla="*/ 1867242 h 4620285"/>
                  <a:gd name="connsiteX77" fmla="*/ 1116053 w 3755719"/>
                  <a:gd name="connsiteY77" fmla="*/ 1557870 h 4620285"/>
                  <a:gd name="connsiteX78" fmla="*/ 1475526 w 3755719"/>
                  <a:gd name="connsiteY78" fmla="*/ 1502530 h 4620285"/>
                  <a:gd name="connsiteX79" fmla="*/ 1848296 w 3755719"/>
                  <a:gd name="connsiteY79" fmla="*/ 1548193 h 4620285"/>
                  <a:gd name="connsiteX80" fmla="*/ 1893959 w 3755719"/>
                  <a:gd name="connsiteY80" fmla="*/ 1502530 h 4620285"/>
                  <a:gd name="connsiteX81" fmla="*/ 2266730 w 3755719"/>
                  <a:gd name="connsiteY81" fmla="*/ 1548193 h 4620285"/>
                  <a:gd name="connsiteX82" fmla="*/ 2312393 w 3755719"/>
                  <a:gd name="connsiteY82" fmla="*/ 1502530 h 4620285"/>
                  <a:gd name="connsiteX83" fmla="*/ 2674343 w 3755719"/>
                  <a:gd name="connsiteY83" fmla="*/ 1556346 h 4620285"/>
                  <a:gd name="connsiteX84" fmla="*/ 2674343 w 3755719"/>
                  <a:gd name="connsiteY84" fmla="*/ 1867623 h 4620285"/>
                  <a:gd name="connsiteX85" fmla="*/ 2652911 w 3755719"/>
                  <a:gd name="connsiteY85" fmla="*/ 2032406 h 4620285"/>
                  <a:gd name="connsiteX86" fmla="*/ 2650625 w 3755719"/>
                  <a:gd name="connsiteY86" fmla="*/ 2041074 h 4620285"/>
                  <a:gd name="connsiteX87" fmla="*/ 2451743 w 3755719"/>
                  <a:gd name="connsiteY87" fmla="*/ 2345112 h 4620285"/>
                  <a:gd name="connsiteX88" fmla="*/ 3407672 w 3755719"/>
                  <a:gd name="connsiteY88" fmla="*/ 1965445 h 4620285"/>
                  <a:gd name="connsiteX89" fmla="*/ 3406339 w 3755719"/>
                  <a:gd name="connsiteY89" fmla="*/ 1966112 h 4620285"/>
                  <a:gd name="connsiteX90" fmla="*/ 3403862 w 3755719"/>
                  <a:gd name="connsiteY90" fmla="*/ 1967350 h 4620285"/>
                  <a:gd name="connsiteX91" fmla="*/ 3401291 w 3755719"/>
                  <a:gd name="connsiteY91" fmla="*/ 1968779 h 4620285"/>
                  <a:gd name="connsiteX92" fmla="*/ 3399291 w 3755719"/>
                  <a:gd name="connsiteY92" fmla="*/ 1970112 h 4620285"/>
                  <a:gd name="connsiteX93" fmla="*/ 3396528 w 3755719"/>
                  <a:gd name="connsiteY93" fmla="*/ 1972017 h 4620285"/>
                  <a:gd name="connsiteX94" fmla="*/ 3395004 w 3755719"/>
                  <a:gd name="connsiteY94" fmla="*/ 1973160 h 4620285"/>
                  <a:gd name="connsiteX95" fmla="*/ 3392242 w 3755719"/>
                  <a:gd name="connsiteY95" fmla="*/ 1975542 h 4620285"/>
                  <a:gd name="connsiteX96" fmla="*/ 3391004 w 3755719"/>
                  <a:gd name="connsiteY96" fmla="*/ 1976780 h 4620285"/>
                  <a:gd name="connsiteX97" fmla="*/ 3388337 w 3755719"/>
                  <a:gd name="connsiteY97" fmla="*/ 1979447 h 4620285"/>
                  <a:gd name="connsiteX98" fmla="*/ 3387289 w 3755719"/>
                  <a:gd name="connsiteY98" fmla="*/ 1980780 h 4620285"/>
                  <a:gd name="connsiteX99" fmla="*/ 3384908 w 3755719"/>
                  <a:gd name="connsiteY99" fmla="*/ 1983638 h 4620285"/>
                  <a:gd name="connsiteX100" fmla="*/ 3383860 w 3755719"/>
                  <a:gd name="connsiteY100" fmla="*/ 1985257 h 4620285"/>
                  <a:gd name="connsiteX101" fmla="*/ 3381955 w 3755719"/>
                  <a:gd name="connsiteY101" fmla="*/ 1988115 h 4620285"/>
                  <a:gd name="connsiteX102" fmla="*/ 3380812 w 3755719"/>
                  <a:gd name="connsiteY102" fmla="*/ 1990115 h 4620285"/>
                  <a:gd name="connsiteX103" fmla="*/ 3379478 w 3755719"/>
                  <a:gd name="connsiteY103" fmla="*/ 1992782 h 4620285"/>
                  <a:gd name="connsiteX104" fmla="*/ 3378335 w 3755719"/>
                  <a:gd name="connsiteY104" fmla="*/ 1995258 h 4620285"/>
                  <a:gd name="connsiteX105" fmla="*/ 3377288 w 3755719"/>
                  <a:gd name="connsiteY105" fmla="*/ 1997735 h 4620285"/>
                  <a:gd name="connsiteX106" fmla="*/ 3376430 w 3755719"/>
                  <a:gd name="connsiteY106" fmla="*/ 2000402 h 4620285"/>
                  <a:gd name="connsiteX107" fmla="*/ 3375668 w 3755719"/>
                  <a:gd name="connsiteY107" fmla="*/ 2002974 h 4620285"/>
                  <a:gd name="connsiteX108" fmla="*/ 3375097 w 3755719"/>
                  <a:gd name="connsiteY108" fmla="*/ 2005641 h 4620285"/>
                  <a:gd name="connsiteX109" fmla="*/ 3374525 w 3755719"/>
                  <a:gd name="connsiteY109" fmla="*/ 2008498 h 4620285"/>
                  <a:gd name="connsiteX110" fmla="*/ 3374525 w 3755719"/>
                  <a:gd name="connsiteY110" fmla="*/ 2010879 h 4620285"/>
                  <a:gd name="connsiteX111" fmla="*/ 3374525 w 3755719"/>
                  <a:gd name="connsiteY111" fmla="*/ 2014308 h 4620285"/>
                  <a:gd name="connsiteX112" fmla="*/ 3374525 w 3755719"/>
                  <a:gd name="connsiteY112" fmla="*/ 2016213 h 4620285"/>
                  <a:gd name="connsiteX113" fmla="*/ 3374525 w 3755719"/>
                  <a:gd name="connsiteY113" fmla="*/ 2020214 h 4620285"/>
                  <a:gd name="connsiteX114" fmla="*/ 3374525 w 3755719"/>
                  <a:gd name="connsiteY114" fmla="*/ 2020976 h 4620285"/>
                  <a:gd name="connsiteX115" fmla="*/ 3375383 w 3755719"/>
                  <a:gd name="connsiteY115" fmla="*/ 2051075 h 4620285"/>
                  <a:gd name="connsiteX116" fmla="*/ 2896618 w 3755719"/>
                  <a:gd name="connsiteY116" fmla="*/ 2529382 h 4620285"/>
                  <a:gd name="connsiteX117" fmla="*/ 2565758 w 3755719"/>
                  <a:gd name="connsiteY117" fmla="*/ 2396356 h 4620285"/>
                  <a:gd name="connsiteX118" fmla="*/ 2748828 w 3755719"/>
                  <a:gd name="connsiteY118" fmla="*/ 2107844 h 4620285"/>
                  <a:gd name="connsiteX119" fmla="*/ 2848460 w 3755719"/>
                  <a:gd name="connsiteY119" fmla="*/ 2107844 h 4620285"/>
                  <a:gd name="connsiteX120" fmla="*/ 3075078 w 3755719"/>
                  <a:gd name="connsiteY120" fmla="*/ 1871833 h 4620285"/>
                  <a:gd name="connsiteX121" fmla="*/ 2848460 w 3755719"/>
                  <a:gd name="connsiteY121" fmla="*/ 1645215 h 4620285"/>
                  <a:gd name="connsiteX122" fmla="*/ 2787976 w 3755719"/>
                  <a:gd name="connsiteY122" fmla="*/ 1645215 h 4620285"/>
                  <a:gd name="connsiteX123" fmla="*/ 2787976 w 3755719"/>
                  <a:gd name="connsiteY123" fmla="*/ 1338510 h 4620285"/>
                  <a:gd name="connsiteX124" fmla="*/ 2737798 w 3755719"/>
                  <a:gd name="connsiteY124" fmla="*/ 1275149 h 4620285"/>
                  <a:gd name="connsiteX125" fmla="*/ 2674438 w 3755719"/>
                  <a:gd name="connsiteY125" fmla="*/ 1325337 h 4620285"/>
                  <a:gd name="connsiteX126" fmla="*/ 2674438 w 3755719"/>
                  <a:gd name="connsiteY126" fmla="*/ 1338510 h 4620285"/>
                  <a:gd name="connsiteX127" fmla="*/ 2522038 w 3755719"/>
                  <a:gd name="connsiteY127" fmla="*/ 1490910 h 4620285"/>
                  <a:gd name="connsiteX128" fmla="*/ 2369638 w 3755719"/>
                  <a:gd name="connsiteY128" fmla="*/ 1338510 h 4620285"/>
                  <a:gd name="connsiteX129" fmla="*/ 2319460 w 3755719"/>
                  <a:gd name="connsiteY129" fmla="*/ 1275149 h 4620285"/>
                  <a:gd name="connsiteX130" fmla="*/ 2256100 w 3755719"/>
                  <a:gd name="connsiteY130" fmla="*/ 1325337 h 4620285"/>
                  <a:gd name="connsiteX131" fmla="*/ 2256100 w 3755719"/>
                  <a:gd name="connsiteY131" fmla="*/ 1338510 h 4620285"/>
                  <a:gd name="connsiteX132" fmla="*/ 2103700 w 3755719"/>
                  <a:gd name="connsiteY132" fmla="*/ 1490910 h 4620285"/>
                  <a:gd name="connsiteX133" fmla="*/ 1951300 w 3755719"/>
                  <a:gd name="connsiteY133" fmla="*/ 1338510 h 4620285"/>
                  <a:gd name="connsiteX134" fmla="*/ 1888321 w 3755719"/>
                  <a:gd name="connsiteY134" fmla="*/ 1287856 h 4620285"/>
                  <a:gd name="connsiteX135" fmla="*/ 1837667 w 3755719"/>
                  <a:gd name="connsiteY135" fmla="*/ 1338510 h 4620285"/>
                  <a:gd name="connsiteX136" fmla="*/ 1685267 w 3755719"/>
                  <a:gd name="connsiteY136" fmla="*/ 1490910 h 4620285"/>
                  <a:gd name="connsiteX137" fmla="*/ 1532867 w 3755719"/>
                  <a:gd name="connsiteY137" fmla="*/ 1338510 h 4620285"/>
                  <a:gd name="connsiteX138" fmla="*/ 1469887 w 3755719"/>
                  <a:gd name="connsiteY138" fmla="*/ 1287856 h 4620285"/>
                  <a:gd name="connsiteX139" fmla="*/ 1419233 w 3755719"/>
                  <a:gd name="connsiteY139" fmla="*/ 1338510 h 4620285"/>
                  <a:gd name="connsiteX140" fmla="*/ 1265776 w 3755719"/>
                  <a:gd name="connsiteY140" fmla="*/ 1489852 h 4620285"/>
                  <a:gd name="connsiteX141" fmla="*/ 1116624 w 3755719"/>
                  <a:gd name="connsiteY141" fmla="*/ 1363179 h 4620285"/>
                  <a:gd name="connsiteX142" fmla="*/ 1116624 w 3755719"/>
                  <a:gd name="connsiteY142" fmla="*/ 1338510 h 4620285"/>
                  <a:gd name="connsiteX143" fmla="*/ 1059474 w 3755719"/>
                  <a:gd name="connsiteY143" fmla="*/ 1281360 h 4620285"/>
                  <a:gd name="connsiteX144" fmla="*/ 1057283 w 3755719"/>
                  <a:gd name="connsiteY144" fmla="*/ 1281360 h 4620285"/>
                  <a:gd name="connsiteX145" fmla="*/ 1000133 w 3755719"/>
                  <a:gd name="connsiteY145" fmla="*/ 1338510 h 4620285"/>
                  <a:gd name="connsiteX146" fmla="*/ 1002324 w 3755719"/>
                  <a:gd name="connsiteY146" fmla="*/ 1371942 h 4620285"/>
                  <a:gd name="connsiteX147" fmla="*/ 1002324 w 3755719"/>
                  <a:gd name="connsiteY147" fmla="*/ 1645595 h 4620285"/>
                  <a:gd name="connsiteX148" fmla="*/ 941840 w 3755719"/>
                  <a:gd name="connsiteY148" fmla="*/ 1645595 h 4620285"/>
                  <a:gd name="connsiteX149" fmla="*/ 715222 w 3755719"/>
                  <a:gd name="connsiteY149" fmla="*/ 1881606 h 4620285"/>
                  <a:gd name="connsiteX150" fmla="*/ 941840 w 3755719"/>
                  <a:gd name="connsiteY150" fmla="*/ 2108225 h 4620285"/>
                  <a:gd name="connsiteX151" fmla="*/ 1041472 w 3755719"/>
                  <a:gd name="connsiteY151" fmla="*/ 2108225 h 4620285"/>
                  <a:gd name="connsiteX152" fmla="*/ 1231972 w 3755719"/>
                  <a:gd name="connsiteY152" fmla="*/ 2403500 h 4620285"/>
                  <a:gd name="connsiteX153" fmla="*/ 666539 w 3755719"/>
                  <a:gd name="connsiteY153" fmla="*/ 2384240 h 4620285"/>
                  <a:gd name="connsiteX154" fmla="*/ 558840 w 3755719"/>
                  <a:gd name="connsiteY154" fmla="*/ 2110035 h 4620285"/>
                  <a:gd name="connsiteX155" fmla="*/ 570461 w 3755719"/>
                  <a:gd name="connsiteY155" fmla="*/ 2013927 h 4620285"/>
                  <a:gd name="connsiteX156" fmla="*/ 570461 w 3755719"/>
                  <a:gd name="connsiteY156" fmla="*/ 2013165 h 4620285"/>
                  <a:gd name="connsiteX157" fmla="*/ 571032 w 3755719"/>
                  <a:gd name="connsiteY157" fmla="*/ 2010594 h 4620285"/>
                  <a:gd name="connsiteX158" fmla="*/ 571508 w 3755719"/>
                  <a:gd name="connsiteY158" fmla="*/ 2007641 h 4620285"/>
                  <a:gd name="connsiteX159" fmla="*/ 571508 w 3755719"/>
                  <a:gd name="connsiteY159" fmla="*/ 2007641 h 4620285"/>
                  <a:gd name="connsiteX160" fmla="*/ 571508 w 3755719"/>
                  <a:gd name="connsiteY160" fmla="*/ 2006307 h 4620285"/>
                  <a:gd name="connsiteX161" fmla="*/ 571508 w 3755719"/>
                  <a:gd name="connsiteY161" fmla="*/ 2002116 h 4620285"/>
                  <a:gd name="connsiteX162" fmla="*/ 571508 w 3755719"/>
                  <a:gd name="connsiteY162" fmla="*/ 2000402 h 4620285"/>
                  <a:gd name="connsiteX163" fmla="*/ 571508 w 3755719"/>
                  <a:gd name="connsiteY163" fmla="*/ 1996497 h 4620285"/>
                  <a:gd name="connsiteX164" fmla="*/ 571508 w 3755719"/>
                  <a:gd name="connsiteY164" fmla="*/ 1994401 h 4620285"/>
                  <a:gd name="connsiteX165" fmla="*/ 571508 w 3755719"/>
                  <a:gd name="connsiteY165" fmla="*/ 1991067 h 4620285"/>
                  <a:gd name="connsiteX166" fmla="*/ 570937 w 3755719"/>
                  <a:gd name="connsiteY166" fmla="*/ 1988495 h 4620285"/>
                  <a:gd name="connsiteX167" fmla="*/ 570365 w 3755719"/>
                  <a:gd name="connsiteY167" fmla="*/ 1985733 h 4620285"/>
                  <a:gd name="connsiteX168" fmla="*/ 569508 w 3755719"/>
                  <a:gd name="connsiteY168" fmla="*/ 1982876 h 4620285"/>
                  <a:gd name="connsiteX169" fmla="*/ 568746 w 3755719"/>
                  <a:gd name="connsiteY169" fmla="*/ 1980590 h 4620285"/>
                  <a:gd name="connsiteX170" fmla="*/ 567603 w 3755719"/>
                  <a:gd name="connsiteY170" fmla="*/ 1977637 h 4620285"/>
                  <a:gd name="connsiteX171" fmla="*/ 566651 w 3755719"/>
                  <a:gd name="connsiteY171" fmla="*/ 1975542 h 4620285"/>
                  <a:gd name="connsiteX172" fmla="*/ 565127 w 3755719"/>
                  <a:gd name="connsiteY172" fmla="*/ 1972684 h 4620285"/>
                  <a:gd name="connsiteX173" fmla="*/ 564079 w 3755719"/>
                  <a:gd name="connsiteY173" fmla="*/ 1970684 h 4620285"/>
                  <a:gd name="connsiteX174" fmla="*/ 562364 w 3755719"/>
                  <a:gd name="connsiteY174" fmla="*/ 1968207 h 4620285"/>
                  <a:gd name="connsiteX175" fmla="*/ 561031 w 3755719"/>
                  <a:gd name="connsiteY175" fmla="*/ 1966207 h 4620285"/>
                  <a:gd name="connsiteX176" fmla="*/ 559221 w 3755719"/>
                  <a:gd name="connsiteY176" fmla="*/ 1963921 h 4620285"/>
                  <a:gd name="connsiteX177" fmla="*/ 557507 w 3755719"/>
                  <a:gd name="connsiteY177" fmla="*/ 1961921 h 4620285"/>
                  <a:gd name="connsiteX178" fmla="*/ 555602 w 3755719"/>
                  <a:gd name="connsiteY178" fmla="*/ 1959920 h 4620285"/>
                  <a:gd name="connsiteX179" fmla="*/ 553697 w 3755719"/>
                  <a:gd name="connsiteY179" fmla="*/ 1958016 h 4620285"/>
                  <a:gd name="connsiteX180" fmla="*/ 551506 w 3755719"/>
                  <a:gd name="connsiteY180" fmla="*/ 1956206 h 4620285"/>
                  <a:gd name="connsiteX181" fmla="*/ 549410 w 3755719"/>
                  <a:gd name="connsiteY181" fmla="*/ 1954587 h 4620285"/>
                  <a:gd name="connsiteX182" fmla="*/ 547029 w 3755719"/>
                  <a:gd name="connsiteY182" fmla="*/ 1952872 h 4620285"/>
                  <a:gd name="connsiteX183" fmla="*/ 544362 w 3755719"/>
                  <a:gd name="connsiteY183" fmla="*/ 1951062 h 4620285"/>
                  <a:gd name="connsiteX184" fmla="*/ 541600 w 3755719"/>
                  <a:gd name="connsiteY184" fmla="*/ 1949538 h 4620285"/>
                  <a:gd name="connsiteX185" fmla="*/ 539409 w 3755719"/>
                  <a:gd name="connsiteY185" fmla="*/ 1948395 h 4620285"/>
                  <a:gd name="connsiteX186" fmla="*/ 536361 w 3755719"/>
                  <a:gd name="connsiteY186" fmla="*/ 1947157 h 4620285"/>
                  <a:gd name="connsiteX187" fmla="*/ 534266 w 3755719"/>
                  <a:gd name="connsiteY187" fmla="*/ 1946205 h 4620285"/>
                  <a:gd name="connsiteX188" fmla="*/ 531122 w 3755719"/>
                  <a:gd name="connsiteY188" fmla="*/ 1945252 h 4620285"/>
                  <a:gd name="connsiteX189" fmla="*/ 529122 w 3755719"/>
                  <a:gd name="connsiteY189" fmla="*/ 1944681 h 4620285"/>
                  <a:gd name="connsiteX190" fmla="*/ 529122 w 3755719"/>
                  <a:gd name="connsiteY190" fmla="*/ 1944681 h 4620285"/>
                  <a:gd name="connsiteX191" fmla="*/ 527312 w 3755719"/>
                  <a:gd name="connsiteY191" fmla="*/ 1944681 h 4620285"/>
                  <a:gd name="connsiteX192" fmla="*/ 522740 w 3755719"/>
                  <a:gd name="connsiteY192" fmla="*/ 1943823 h 4620285"/>
                  <a:gd name="connsiteX193" fmla="*/ 116901 w 3755719"/>
                  <a:gd name="connsiteY193" fmla="*/ 1412062 h 4620285"/>
                  <a:gd name="connsiteX194" fmla="*/ 572937 w 3755719"/>
                  <a:gd name="connsiteY194" fmla="*/ 1002182 h 4620285"/>
                  <a:gd name="connsiteX195" fmla="*/ 585415 w 3755719"/>
                  <a:gd name="connsiteY195" fmla="*/ 1000467 h 4620285"/>
                  <a:gd name="connsiteX196" fmla="*/ 585415 w 3755719"/>
                  <a:gd name="connsiteY196" fmla="*/ 1000467 h 4620285"/>
                  <a:gd name="connsiteX197" fmla="*/ 590654 w 3755719"/>
                  <a:gd name="connsiteY197" fmla="*/ 998848 h 4620285"/>
                  <a:gd name="connsiteX198" fmla="*/ 591511 w 3755719"/>
                  <a:gd name="connsiteY198" fmla="*/ 998848 h 4620285"/>
                  <a:gd name="connsiteX199" fmla="*/ 595797 w 3755719"/>
                  <a:gd name="connsiteY199" fmla="*/ 997038 h 4620285"/>
                  <a:gd name="connsiteX200" fmla="*/ 597226 w 3755719"/>
                  <a:gd name="connsiteY200" fmla="*/ 996276 h 4620285"/>
                  <a:gd name="connsiteX201" fmla="*/ 600560 w 3755719"/>
                  <a:gd name="connsiteY201" fmla="*/ 994467 h 4620285"/>
                  <a:gd name="connsiteX202" fmla="*/ 602369 w 3755719"/>
                  <a:gd name="connsiteY202" fmla="*/ 993228 h 4620285"/>
                  <a:gd name="connsiteX203" fmla="*/ 605036 w 3755719"/>
                  <a:gd name="connsiteY203" fmla="*/ 991514 h 4620285"/>
                  <a:gd name="connsiteX204" fmla="*/ 606941 w 3755719"/>
                  <a:gd name="connsiteY204" fmla="*/ 989895 h 4620285"/>
                  <a:gd name="connsiteX205" fmla="*/ 609227 w 3755719"/>
                  <a:gd name="connsiteY205" fmla="*/ 987990 h 4620285"/>
                  <a:gd name="connsiteX206" fmla="*/ 611037 w 3755719"/>
                  <a:gd name="connsiteY206" fmla="*/ 986275 h 4620285"/>
                  <a:gd name="connsiteX207" fmla="*/ 613133 w 3755719"/>
                  <a:gd name="connsiteY207" fmla="*/ 984180 h 4620285"/>
                  <a:gd name="connsiteX208" fmla="*/ 614657 w 3755719"/>
                  <a:gd name="connsiteY208" fmla="*/ 982370 h 4620285"/>
                  <a:gd name="connsiteX209" fmla="*/ 616752 w 3755719"/>
                  <a:gd name="connsiteY209" fmla="*/ 979893 h 4620285"/>
                  <a:gd name="connsiteX210" fmla="*/ 617895 w 3755719"/>
                  <a:gd name="connsiteY210" fmla="*/ 978274 h 4620285"/>
                  <a:gd name="connsiteX211" fmla="*/ 619800 w 3755719"/>
                  <a:gd name="connsiteY211" fmla="*/ 975226 h 4620285"/>
                  <a:gd name="connsiteX212" fmla="*/ 620657 w 3755719"/>
                  <a:gd name="connsiteY212" fmla="*/ 973797 h 4620285"/>
                  <a:gd name="connsiteX213" fmla="*/ 622467 w 3755719"/>
                  <a:gd name="connsiteY213" fmla="*/ 970368 h 4620285"/>
                  <a:gd name="connsiteX214" fmla="*/ 623039 w 3755719"/>
                  <a:gd name="connsiteY214" fmla="*/ 969035 h 4620285"/>
                  <a:gd name="connsiteX215" fmla="*/ 624563 w 3755719"/>
                  <a:gd name="connsiteY215" fmla="*/ 965320 h 4620285"/>
                  <a:gd name="connsiteX216" fmla="*/ 624563 w 3755719"/>
                  <a:gd name="connsiteY216" fmla="*/ 963891 h 4620285"/>
                  <a:gd name="connsiteX217" fmla="*/ 625801 w 3755719"/>
                  <a:gd name="connsiteY217" fmla="*/ 960177 h 4620285"/>
                  <a:gd name="connsiteX218" fmla="*/ 625801 w 3755719"/>
                  <a:gd name="connsiteY218" fmla="*/ 958462 h 4620285"/>
                  <a:gd name="connsiteX219" fmla="*/ 626468 w 3755719"/>
                  <a:gd name="connsiteY219" fmla="*/ 954747 h 4620285"/>
                  <a:gd name="connsiteX220" fmla="*/ 626468 w 3755719"/>
                  <a:gd name="connsiteY220" fmla="*/ 952747 h 4620285"/>
                  <a:gd name="connsiteX221" fmla="*/ 626468 w 3755719"/>
                  <a:gd name="connsiteY221" fmla="*/ 949223 h 4620285"/>
                  <a:gd name="connsiteX222" fmla="*/ 626468 w 3755719"/>
                  <a:gd name="connsiteY222" fmla="*/ 947127 h 4620285"/>
                  <a:gd name="connsiteX223" fmla="*/ 626468 w 3755719"/>
                  <a:gd name="connsiteY223" fmla="*/ 944270 h 4620285"/>
                  <a:gd name="connsiteX224" fmla="*/ 626468 w 3755719"/>
                  <a:gd name="connsiteY224" fmla="*/ 943508 h 4620285"/>
                  <a:gd name="connsiteX225" fmla="*/ 626468 w 3755719"/>
                  <a:gd name="connsiteY225" fmla="*/ 941984 h 4620285"/>
                  <a:gd name="connsiteX226" fmla="*/ 626468 w 3755719"/>
                  <a:gd name="connsiteY226" fmla="*/ 937602 h 4620285"/>
                  <a:gd name="connsiteX227" fmla="*/ 626468 w 3755719"/>
                  <a:gd name="connsiteY227" fmla="*/ 936936 h 4620285"/>
                  <a:gd name="connsiteX228" fmla="*/ 625515 w 3755719"/>
                  <a:gd name="connsiteY228" fmla="*/ 932078 h 4620285"/>
                  <a:gd name="connsiteX229" fmla="*/ 625515 w 3755719"/>
                  <a:gd name="connsiteY229" fmla="*/ 932078 h 4620285"/>
                  <a:gd name="connsiteX230" fmla="*/ 608465 w 3755719"/>
                  <a:gd name="connsiteY230" fmla="*/ 803300 h 4620285"/>
                  <a:gd name="connsiteX231" fmla="*/ 1143675 w 3755719"/>
                  <a:gd name="connsiteY231" fmla="*/ 268090 h 4620285"/>
                  <a:gd name="connsiteX232" fmla="*/ 1518389 w 3755719"/>
                  <a:gd name="connsiteY232" fmla="*/ 421347 h 4620285"/>
                  <a:gd name="connsiteX233" fmla="*/ 1520008 w 3755719"/>
                  <a:gd name="connsiteY233" fmla="*/ 422776 h 4620285"/>
                  <a:gd name="connsiteX234" fmla="*/ 1521722 w 3755719"/>
                  <a:gd name="connsiteY234" fmla="*/ 424300 h 4620285"/>
                  <a:gd name="connsiteX235" fmla="*/ 1524675 w 3755719"/>
                  <a:gd name="connsiteY235" fmla="*/ 426681 h 4620285"/>
                  <a:gd name="connsiteX236" fmla="*/ 1526009 w 3755719"/>
                  <a:gd name="connsiteY236" fmla="*/ 427634 h 4620285"/>
                  <a:gd name="connsiteX237" fmla="*/ 1529723 w 3755719"/>
                  <a:gd name="connsiteY237" fmla="*/ 430015 h 4620285"/>
                  <a:gd name="connsiteX238" fmla="*/ 1530390 w 3755719"/>
                  <a:gd name="connsiteY238" fmla="*/ 430015 h 4620285"/>
                  <a:gd name="connsiteX239" fmla="*/ 1530390 w 3755719"/>
                  <a:gd name="connsiteY239" fmla="*/ 430015 h 4620285"/>
                  <a:gd name="connsiteX240" fmla="*/ 1534105 w 3755719"/>
                  <a:gd name="connsiteY240" fmla="*/ 431825 h 4620285"/>
                  <a:gd name="connsiteX241" fmla="*/ 1535724 w 3755719"/>
                  <a:gd name="connsiteY241" fmla="*/ 432587 h 4620285"/>
                  <a:gd name="connsiteX242" fmla="*/ 1538867 w 3755719"/>
                  <a:gd name="connsiteY242" fmla="*/ 433825 h 4620285"/>
                  <a:gd name="connsiteX243" fmla="*/ 1541249 w 3755719"/>
                  <a:gd name="connsiteY243" fmla="*/ 434587 h 4620285"/>
                  <a:gd name="connsiteX244" fmla="*/ 1543630 w 3755719"/>
                  <a:gd name="connsiteY244" fmla="*/ 435254 h 4620285"/>
                  <a:gd name="connsiteX245" fmla="*/ 1546773 w 3755719"/>
                  <a:gd name="connsiteY245" fmla="*/ 436016 h 4620285"/>
                  <a:gd name="connsiteX246" fmla="*/ 1548678 w 3755719"/>
                  <a:gd name="connsiteY246" fmla="*/ 436016 h 4620285"/>
                  <a:gd name="connsiteX247" fmla="*/ 1554012 w 3755719"/>
                  <a:gd name="connsiteY247" fmla="*/ 436587 h 4620285"/>
                  <a:gd name="connsiteX248" fmla="*/ 1561251 w 3755719"/>
                  <a:gd name="connsiteY248" fmla="*/ 436587 h 4620285"/>
                  <a:gd name="connsiteX249" fmla="*/ 1564775 w 3755719"/>
                  <a:gd name="connsiteY249" fmla="*/ 436587 h 4620285"/>
                  <a:gd name="connsiteX250" fmla="*/ 1566966 w 3755719"/>
                  <a:gd name="connsiteY250" fmla="*/ 436587 h 4620285"/>
                  <a:gd name="connsiteX251" fmla="*/ 1570109 w 3755719"/>
                  <a:gd name="connsiteY251" fmla="*/ 436587 h 4620285"/>
                  <a:gd name="connsiteX252" fmla="*/ 1572776 w 3755719"/>
                  <a:gd name="connsiteY252" fmla="*/ 436016 h 4620285"/>
                  <a:gd name="connsiteX253" fmla="*/ 1575348 w 3755719"/>
                  <a:gd name="connsiteY253" fmla="*/ 435349 h 4620285"/>
                  <a:gd name="connsiteX254" fmla="*/ 1578206 w 3755719"/>
                  <a:gd name="connsiteY254" fmla="*/ 434397 h 4620285"/>
                  <a:gd name="connsiteX255" fmla="*/ 1580396 w 3755719"/>
                  <a:gd name="connsiteY255" fmla="*/ 433635 h 4620285"/>
                  <a:gd name="connsiteX256" fmla="*/ 1583349 w 3755719"/>
                  <a:gd name="connsiteY256" fmla="*/ 432301 h 4620285"/>
                  <a:gd name="connsiteX257" fmla="*/ 1585445 w 3755719"/>
                  <a:gd name="connsiteY257" fmla="*/ 431349 h 4620285"/>
                  <a:gd name="connsiteX258" fmla="*/ 1588207 w 3755719"/>
                  <a:gd name="connsiteY258" fmla="*/ 429825 h 4620285"/>
                  <a:gd name="connsiteX259" fmla="*/ 1590302 w 3755719"/>
                  <a:gd name="connsiteY259" fmla="*/ 428586 h 4620285"/>
                  <a:gd name="connsiteX260" fmla="*/ 1592779 w 3755719"/>
                  <a:gd name="connsiteY260" fmla="*/ 426777 h 4620285"/>
                  <a:gd name="connsiteX261" fmla="*/ 1594874 w 3755719"/>
                  <a:gd name="connsiteY261" fmla="*/ 425348 h 4620285"/>
                  <a:gd name="connsiteX262" fmla="*/ 1597256 w 3755719"/>
                  <a:gd name="connsiteY262" fmla="*/ 423252 h 4620285"/>
                  <a:gd name="connsiteX263" fmla="*/ 1599065 w 3755719"/>
                  <a:gd name="connsiteY263" fmla="*/ 421633 h 4620285"/>
                  <a:gd name="connsiteX264" fmla="*/ 1600018 w 3755719"/>
                  <a:gd name="connsiteY264" fmla="*/ 420776 h 4620285"/>
                  <a:gd name="connsiteX265" fmla="*/ 1601447 w 3755719"/>
                  <a:gd name="connsiteY265" fmla="*/ 419157 h 4620285"/>
                  <a:gd name="connsiteX266" fmla="*/ 1602875 w 3755719"/>
                  <a:gd name="connsiteY266" fmla="*/ 417537 h 4620285"/>
                  <a:gd name="connsiteX267" fmla="*/ 1605257 w 3755719"/>
                  <a:gd name="connsiteY267" fmla="*/ 414489 h 4620285"/>
                  <a:gd name="connsiteX268" fmla="*/ 1606209 w 3755719"/>
                  <a:gd name="connsiteY268" fmla="*/ 413156 h 4620285"/>
                  <a:gd name="connsiteX269" fmla="*/ 1608590 w 3755719"/>
                  <a:gd name="connsiteY269" fmla="*/ 409441 h 4620285"/>
                  <a:gd name="connsiteX270" fmla="*/ 1609067 w 3755719"/>
                  <a:gd name="connsiteY270" fmla="*/ 408774 h 4620285"/>
                  <a:gd name="connsiteX271" fmla="*/ 2398937 w 3755719"/>
                  <a:gd name="connsiteY271" fmla="*/ 188738 h 4620285"/>
                  <a:gd name="connsiteX272" fmla="*/ 2677295 w 3755719"/>
                  <a:gd name="connsiteY272" fmla="*/ 556317 h 4620285"/>
                  <a:gd name="connsiteX273" fmla="*/ 2677295 w 3755719"/>
                  <a:gd name="connsiteY273" fmla="*/ 556983 h 4620285"/>
                  <a:gd name="connsiteX274" fmla="*/ 2680153 w 3755719"/>
                  <a:gd name="connsiteY274" fmla="*/ 565461 h 4620285"/>
                  <a:gd name="connsiteX275" fmla="*/ 2680153 w 3755719"/>
                  <a:gd name="connsiteY275" fmla="*/ 565461 h 4620285"/>
                  <a:gd name="connsiteX276" fmla="*/ 2684058 w 3755719"/>
                  <a:gd name="connsiteY276" fmla="*/ 572700 h 4620285"/>
                  <a:gd name="connsiteX277" fmla="*/ 2685201 w 3755719"/>
                  <a:gd name="connsiteY277" fmla="*/ 574509 h 4620285"/>
                  <a:gd name="connsiteX278" fmla="*/ 2689297 w 3755719"/>
                  <a:gd name="connsiteY278" fmla="*/ 579843 h 4620285"/>
                  <a:gd name="connsiteX279" fmla="*/ 2689964 w 3755719"/>
                  <a:gd name="connsiteY279" fmla="*/ 580605 h 4620285"/>
                  <a:gd name="connsiteX280" fmla="*/ 2691392 w 3755719"/>
                  <a:gd name="connsiteY280" fmla="*/ 582129 h 4620285"/>
                  <a:gd name="connsiteX281" fmla="*/ 2696917 w 3755719"/>
                  <a:gd name="connsiteY281" fmla="*/ 587178 h 4620285"/>
                  <a:gd name="connsiteX282" fmla="*/ 2697488 w 3755719"/>
                  <a:gd name="connsiteY282" fmla="*/ 587654 h 4620285"/>
                  <a:gd name="connsiteX283" fmla="*/ 2704346 w 3755719"/>
                  <a:gd name="connsiteY283" fmla="*/ 592131 h 4620285"/>
                  <a:gd name="connsiteX284" fmla="*/ 2705775 w 3755719"/>
                  <a:gd name="connsiteY284" fmla="*/ 592988 h 4620285"/>
                  <a:gd name="connsiteX285" fmla="*/ 2713014 w 3755719"/>
                  <a:gd name="connsiteY285" fmla="*/ 596131 h 4620285"/>
                  <a:gd name="connsiteX286" fmla="*/ 2714824 w 3755719"/>
                  <a:gd name="connsiteY286" fmla="*/ 596703 h 4620285"/>
                  <a:gd name="connsiteX287" fmla="*/ 2721872 w 3755719"/>
                  <a:gd name="connsiteY287" fmla="*/ 598608 h 4620285"/>
                  <a:gd name="connsiteX288" fmla="*/ 2723777 w 3755719"/>
                  <a:gd name="connsiteY288" fmla="*/ 598608 h 4620285"/>
                  <a:gd name="connsiteX289" fmla="*/ 2730826 w 3755719"/>
                  <a:gd name="connsiteY289" fmla="*/ 599179 h 4620285"/>
                  <a:gd name="connsiteX290" fmla="*/ 2733207 w 3755719"/>
                  <a:gd name="connsiteY290" fmla="*/ 599179 h 4620285"/>
                  <a:gd name="connsiteX291" fmla="*/ 2735588 w 3755719"/>
                  <a:gd name="connsiteY291" fmla="*/ 599179 h 4620285"/>
                  <a:gd name="connsiteX292" fmla="*/ 2741018 w 3755719"/>
                  <a:gd name="connsiteY292" fmla="*/ 598608 h 4620285"/>
                  <a:gd name="connsiteX293" fmla="*/ 2744637 w 3755719"/>
                  <a:gd name="connsiteY293" fmla="*/ 598512 h 4620285"/>
                  <a:gd name="connsiteX294" fmla="*/ 2745304 w 3755719"/>
                  <a:gd name="connsiteY294" fmla="*/ 598512 h 4620285"/>
                  <a:gd name="connsiteX295" fmla="*/ 2747971 w 3755719"/>
                  <a:gd name="connsiteY295" fmla="*/ 597750 h 4620285"/>
                  <a:gd name="connsiteX296" fmla="*/ 2750067 w 3755719"/>
                  <a:gd name="connsiteY296" fmla="*/ 597179 h 4620285"/>
                  <a:gd name="connsiteX297" fmla="*/ 2753305 w 3755719"/>
                  <a:gd name="connsiteY297" fmla="*/ 595941 h 4620285"/>
                  <a:gd name="connsiteX298" fmla="*/ 2755305 w 3755719"/>
                  <a:gd name="connsiteY298" fmla="*/ 595083 h 4620285"/>
                  <a:gd name="connsiteX299" fmla="*/ 2758639 w 3755719"/>
                  <a:gd name="connsiteY299" fmla="*/ 593464 h 4620285"/>
                  <a:gd name="connsiteX300" fmla="*/ 2760258 w 3755719"/>
                  <a:gd name="connsiteY300" fmla="*/ 592607 h 4620285"/>
                  <a:gd name="connsiteX301" fmla="*/ 2763687 w 3755719"/>
                  <a:gd name="connsiteY301" fmla="*/ 590511 h 4620285"/>
                  <a:gd name="connsiteX302" fmla="*/ 2765021 w 3755719"/>
                  <a:gd name="connsiteY302" fmla="*/ 589559 h 4620285"/>
                  <a:gd name="connsiteX303" fmla="*/ 2768259 w 3755719"/>
                  <a:gd name="connsiteY303" fmla="*/ 586987 h 4620285"/>
                  <a:gd name="connsiteX304" fmla="*/ 2769212 w 3755719"/>
                  <a:gd name="connsiteY304" fmla="*/ 586225 h 4620285"/>
                  <a:gd name="connsiteX305" fmla="*/ 3275094 w 3755719"/>
                  <a:gd name="connsiteY305" fmla="*/ 624049 h 4620285"/>
                  <a:gd name="connsiteX306" fmla="*/ 3361952 w 3755719"/>
                  <a:gd name="connsiteY306" fmla="*/ 858069 h 4620285"/>
                  <a:gd name="connsiteX307" fmla="*/ 3253177 w 3755719"/>
                  <a:gd name="connsiteY307" fmla="*/ 1115244 h 4620285"/>
                  <a:gd name="connsiteX308" fmla="*/ 3252758 w 3755719"/>
                  <a:gd name="connsiteY308" fmla="*/ 1196063 h 4620285"/>
                  <a:gd name="connsiteX309" fmla="*/ 3288229 w 3755719"/>
                  <a:gd name="connsiteY309" fmla="*/ 1212780 h 4620285"/>
                  <a:gd name="connsiteX310" fmla="*/ 3288705 w 3755719"/>
                  <a:gd name="connsiteY310" fmla="*/ 1212780 h 4620285"/>
                  <a:gd name="connsiteX311" fmla="*/ 3641797 w 3755719"/>
                  <a:gd name="connsiteY311" fmla="*/ 1602733 h 4620285"/>
                  <a:gd name="connsiteX312" fmla="*/ 3407482 w 3755719"/>
                  <a:gd name="connsiteY312" fmla="*/ 1965826 h 4620285"/>
                  <a:gd name="connsiteX313" fmla="*/ 2776355 w 3755719"/>
                  <a:gd name="connsiteY313" fmla="*/ 1994020 h 4620285"/>
                  <a:gd name="connsiteX314" fmla="*/ 2787024 w 3755719"/>
                  <a:gd name="connsiteY314" fmla="*/ 1867052 h 4620285"/>
                  <a:gd name="connsiteX315" fmla="*/ 2787024 w 3755719"/>
                  <a:gd name="connsiteY315" fmla="*/ 1759134 h 4620285"/>
                  <a:gd name="connsiteX316" fmla="*/ 2847507 w 3755719"/>
                  <a:gd name="connsiteY316" fmla="*/ 1759134 h 4620285"/>
                  <a:gd name="connsiteX317" fmla="*/ 2965236 w 3755719"/>
                  <a:gd name="connsiteY317" fmla="*/ 1876863 h 4620285"/>
                  <a:gd name="connsiteX318" fmla="*/ 2847507 w 3755719"/>
                  <a:gd name="connsiteY318" fmla="*/ 1994592 h 4620285"/>
                  <a:gd name="connsiteX319" fmla="*/ 1012516 w 3755719"/>
                  <a:gd name="connsiteY319" fmla="*/ 1994020 h 4620285"/>
                  <a:gd name="connsiteX320" fmla="*/ 941364 w 3755719"/>
                  <a:gd name="connsiteY320" fmla="*/ 1994020 h 4620285"/>
                  <a:gd name="connsiteX321" fmla="*/ 823635 w 3755719"/>
                  <a:gd name="connsiteY321" fmla="*/ 1876291 h 4620285"/>
                  <a:gd name="connsiteX322" fmla="*/ 941364 w 3755719"/>
                  <a:gd name="connsiteY322" fmla="*/ 1758562 h 4620285"/>
                  <a:gd name="connsiteX323" fmla="*/ 1001562 w 3755719"/>
                  <a:gd name="connsiteY323" fmla="*/ 1758562 h 4620285"/>
                  <a:gd name="connsiteX324" fmla="*/ 1001562 w 3755719"/>
                  <a:gd name="connsiteY324" fmla="*/ 1867052 h 4620285"/>
                  <a:gd name="connsiteX325" fmla="*/ 1012325 w 3755719"/>
                  <a:gd name="connsiteY325" fmla="*/ 1994592 h 462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Lst>
                <a:rect l="l" t="t" r="r" b="b"/>
                <a:pathLst>
                  <a:path w="3755719" h="4620285">
                    <a:moveTo>
                      <a:pt x="3397481" y="1119149"/>
                    </a:moveTo>
                    <a:cubicBezTo>
                      <a:pt x="3448992" y="1041815"/>
                      <a:pt x="3476319" y="950890"/>
                      <a:pt x="3475967" y="857973"/>
                    </a:cubicBezTo>
                    <a:cubicBezTo>
                      <a:pt x="3476081" y="597157"/>
                      <a:pt x="3264740" y="385630"/>
                      <a:pt x="3003927" y="385516"/>
                    </a:cubicBezTo>
                    <a:cubicBezTo>
                      <a:pt x="2919421" y="385479"/>
                      <a:pt x="2836458" y="408116"/>
                      <a:pt x="2763687" y="451065"/>
                    </a:cubicBezTo>
                    <a:cubicBezTo>
                      <a:pt x="2629632" y="92218"/>
                      <a:pt x="2230049" y="-90010"/>
                      <a:pt x="1871204" y="44048"/>
                    </a:cubicBezTo>
                    <a:cubicBezTo>
                      <a:pt x="1740616" y="92834"/>
                      <a:pt x="1627755" y="179837"/>
                      <a:pt x="1547345" y="293712"/>
                    </a:cubicBezTo>
                    <a:cubicBezTo>
                      <a:pt x="1433016" y="202675"/>
                      <a:pt x="1291056" y="153351"/>
                      <a:pt x="1144913" y="153885"/>
                    </a:cubicBezTo>
                    <a:cubicBezTo>
                      <a:pt x="786773" y="154253"/>
                      <a:pt x="496537" y="444492"/>
                      <a:pt x="496166" y="802633"/>
                    </a:cubicBezTo>
                    <a:cubicBezTo>
                      <a:pt x="496185" y="833351"/>
                      <a:pt x="498575" y="864012"/>
                      <a:pt x="503309" y="894359"/>
                    </a:cubicBezTo>
                    <a:cubicBezTo>
                      <a:pt x="182652" y="940374"/>
                      <a:pt x="-39991" y="1237621"/>
                      <a:pt x="6022" y="1558280"/>
                    </a:cubicBezTo>
                    <a:cubicBezTo>
                      <a:pt x="40090" y="1795691"/>
                      <a:pt x="215268" y="1988438"/>
                      <a:pt x="448350" y="2044979"/>
                    </a:cubicBezTo>
                    <a:cubicBezTo>
                      <a:pt x="445731" y="2066629"/>
                      <a:pt x="444454" y="2088422"/>
                      <a:pt x="444540" y="2110225"/>
                    </a:cubicBezTo>
                    <a:cubicBezTo>
                      <a:pt x="444835" y="2394289"/>
                      <a:pt x="675359" y="2624337"/>
                      <a:pt x="959424" y="2624042"/>
                    </a:cubicBezTo>
                    <a:cubicBezTo>
                      <a:pt x="1094517" y="2623899"/>
                      <a:pt x="1224133" y="2570616"/>
                      <a:pt x="1320269" y="2475699"/>
                    </a:cubicBezTo>
                    <a:cubicBezTo>
                      <a:pt x="1420672" y="2549889"/>
                      <a:pt x="1533962" y="2604792"/>
                      <a:pt x="1654406" y="2637624"/>
                    </a:cubicBezTo>
                    <a:lnTo>
                      <a:pt x="1654406" y="2671534"/>
                    </a:lnTo>
                    <a:cubicBezTo>
                      <a:pt x="1654301" y="2786433"/>
                      <a:pt x="1561185" y="2879550"/>
                      <a:pt x="1446284" y="2879655"/>
                    </a:cubicBezTo>
                    <a:lnTo>
                      <a:pt x="1031471" y="2879655"/>
                    </a:lnTo>
                    <a:cubicBezTo>
                      <a:pt x="689323" y="2880026"/>
                      <a:pt x="412050" y="3157299"/>
                      <a:pt x="411679" y="3499446"/>
                    </a:cubicBezTo>
                    <a:lnTo>
                      <a:pt x="411679" y="4569295"/>
                    </a:lnTo>
                    <a:cubicBezTo>
                      <a:pt x="415079" y="4600670"/>
                      <a:pt x="443283" y="4623349"/>
                      <a:pt x="474658" y="4619948"/>
                    </a:cubicBezTo>
                    <a:cubicBezTo>
                      <a:pt x="501347" y="4617053"/>
                      <a:pt x="522416" y="4595974"/>
                      <a:pt x="525312" y="4569295"/>
                    </a:cubicBezTo>
                    <a:lnTo>
                      <a:pt x="525312" y="3499351"/>
                    </a:lnTo>
                    <a:cubicBezTo>
                      <a:pt x="525626" y="3219926"/>
                      <a:pt x="752045" y="2993469"/>
                      <a:pt x="1031471" y="2993097"/>
                    </a:cubicBezTo>
                    <a:lnTo>
                      <a:pt x="1375037" y="2993097"/>
                    </a:lnTo>
                    <a:cubicBezTo>
                      <a:pt x="1297018" y="3111798"/>
                      <a:pt x="1292770" y="3264398"/>
                      <a:pt x="1364084" y="3387242"/>
                    </a:cubicBezTo>
                    <a:lnTo>
                      <a:pt x="1384658" y="3422484"/>
                    </a:lnTo>
                    <a:cubicBezTo>
                      <a:pt x="1481546" y="3590305"/>
                      <a:pt x="1691020" y="3655656"/>
                      <a:pt x="1866146" y="3572694"/>
                    </a:cubicBezTo>
                    <a:lnTo>
                      <a:pt x="1894721" y="3559549"/>
                    </a:lnTo>
                    <a:lnTo>
                      <a:pt x="1922820" y="3572694"/>
                    </a:lnTo>
                    <a:cubicBezTo>
                      <a:pt x="2097947" y="3656009"/>
                      <a:pt x="2307697" y="3590591"/>
                      <a:pt x="2404404" y="3422484"/>
                    </a:cubicBezTo>
                    <a:lnTo>
                      <a:pt x="2424883" y="3387242"/>
                    </a:lnTo>
                    <a:cubicBezTo>
                      <a:pt x="2475813" y="3300526"/>
                      <a:pt x="2489320" y="3196837"/>
                      <a:pt x="2462316" y="3099968"/>
                    </a:cubicBezTo>
                    <a:cubicBezTo>
                      <a:pt x="2451858" y="3062039"/>
                      <a:pt x="2435532" y="3025978"/>
                      <a:pt x="2413929" y="2993097"/>
                    </a:cubicBezTo>
                    <a:lnTo>
                      <a:pt x="2757591" y="2993097"/>
                    </a:lnTo>
                    <a:cubicBezTo>
                      <a:pt x="3037007" y="2993469"/>
                      <a:pt x="3263388" y="3219935"/>
                      <a:pt x="3263654" y="3499351"/>
                    </a:cubicBezTo>
                    <a:lnTo>
                      <a:pt x="3263654" y="4569295"/>
                    </a:lnTo>
                    <a:cubicBezTo>
                      <a:pt x="3267055" y="4600670"/>
                      <a:pt x="3295259" y="4623349"/>
                      <a:pt x="3326634" y="4619948"/>
                    </a:cubicBezTo>
                    <a:cubicBezTo>
                      <a:pt x="3353323" y="4617053"/>
                      <a:pt x="3374392" y="4595974"/>
                      <a:pt x="3377288" y="4569295"/>
                    </a:cubicBezTo>
                    <a:lnTo>
                      <a:pt x="3377288" y="3499351"/>
                    </a:lnTo>
                    <a:cubicBezTo>
                      <a:pt x="3376916" y="3157242"/>
                      <a:pt x="3099701" y="2879978"/>
                      <a:pt x="2757591" y="2879559"/>
                    </a:cubicBezTo>
                    <a:lnTo>
                      <a:pt x="2342206" y="2879559"/>
                    </a:lnTo>
                    <a:cubicBezTo>
                      <a:pt x="2319327" y="2879550"/>
                      <a:pt x="2296600" y="2875759"/>
                      <a:pt x="2274959" y="2868320"/>
                    </a:cubicBezTo>
                    <a:cubicBezTo>
                      <a:pt x="2272788" y="2867386"/>
                      <a:pt x="2270559" y="2866586"/>
                      <a:pt x="2268292" y="2865939"/>
                    </a:cubicBezTo>
                    <a:cubicBezTo>
                      <a:pt x="2187606" y="2835154"/>
                      <a:pt x="2134266" y="2757792"/>
                      <a:pt x="2134180" y="2671438"/>
                    </a:cubicBezTo>
                    <a:lnTo>
                      <a:pt x="2134180" y="2637529"/>
                    </a:lnTo>
                    <a:cubicBezTo>
                      <a:pt x="2257938" y="2603744"/>
                      <a:pt x="2374153" y="2546718"/>
                      <a:pt x="2476604" y="2469508"/>
                    </a:cubicBezTo>
                    <a:cubicBezTo>
                      <a:pt x="2707499" y="2701128"/>
                      <a:pt x="3082432" y="2701718"/>
                      <a:pt x="3314061" y="2470832"/>
                    </a:cubicBezTo>
                    <a:cubicBezTo>
                      <a:pt x="3425208" y="2360028"/>
                      <a:pt x="3487825" y="2209638"/>
                      <a:pt x="3488159" y="2052694"/>
                    </a:cubicBezTo>
                    <a:cubicBezTo>
                      <a:pt x="3653322" y="1963388"/>
                      <a:pt x="3756097" y="1790585"/>
                      <a:pt x="3755716" y="1602828"/>
                    </a:cubicBezTo>
                    <a:cubicBezTo>
                      <a:pt x="3756516" y="1380086"/>
                      <a:pt x="3610783" y="1183319"/>
                      <a:pt x="3397481" y="1119149"/>
                    </a:cubicBezTo>
                    <a:close/>
                    <a:moveTo>
                      <a:pt x="1482956" y="3365334"/>
                    </a:moveTo>
                    <a:lnTo>
                      <a:pt x="1462477" y="3330092"/>
                    </a:lnTo>
                    <a:cubicBezTo>
                      <a:pt x="1398945" y="3220935"/>
                      <a:pt x="1422824" y="3081928"/>
                      <a:pt x="1519151" y="3000241"/>
                    </a:cubicBezTo>
                    <a:lnTo>
                      <a:pt x="1812425" y="3472491"/>
                    </a:lnTo>
                    <a:cubicBezTo>
                      <a:pt x="1691315" y="3526555"/>
                      <a:pt x="1548935" y="3480273"/>
                      <a:pt x="1482765" y="3365334"/>
                    </a:cubicBezTo>
                    <a:close/>
                    <a:moveTo>
                      <a:pt x="2269625" y="3000336"/>
                    </a:moveTo>
                    <a:cubicBezTo>
                      <a:pt x="2366133" y="3081842"/>
                      <a:pt x="2390231" y="3220859"/>
                      <a:pt x="2326775" y="3330092"/>
                    </a:cubicBezTo>
                    <a:lnTo>
                      <a:pt x="2306201" y="3365239"/>
                    </a:lnTo>
                    <a:cubicBezTo>
                      <a:pt x="2240069" y="3480120"/>
                      <a:pt x="2097814" y="3526421"/>
                      <a:pt x="1976732" y="3472491"/>
                    </a:cubicBezTo>
                    <a:close/>
                    <a:moveTo>
                      <a:pt x="2171232" y="2943186"/>
                    </a:moveTo>
                    <a:lnTo>
                      <a:pt x="1894245" y="3389337"/>
                    </a:lnTo>
                    <a:lnTo>
                      <a:pt x="1617449" y="2943567"/>
                    </a:lnTo>
                    <a:cubicBezTo>
                      <a:pt x="1711079" y="2884779"/>
                      <a:pt x="1767925" y="2781995"/>
                      <a:pt x="1767944" y="2671438"/>
                    </a:cubicBezTo>
                    <a:lnTo>
                      <a:pt x="1767944" y="2660199"/>
                    </a:lnTo>
                    <a:cubicBezTo>
                      <a:pt x="1851764" y="2671505"/>
                      <a:pt x="1936727" y="2671505"/>
                      <a:pt x="2020547" y="2660199"/>
                    </a:cubicBezTo>
                    <a:lnTo>
                      <a:pt x="2020547" y="2671438"/>
                    </a:lnTo>
                    <a:cubicBezTo>
                      <a:pt x="2020623" y="2781985"/>
                      <a:pt x="2077449" y="2884741"/>
                      <a:pt x="2171042" y="2943567"/>
                    </a:cubicBezTo>
                    <a:close/>
                    <a:moveTo>
                      <a:pt x="2451934" y="2344731"/>
                    </a:moveTo>
                    <a:cubicBezTo>
                      <a:pt x="2331252" y="2443314"/>
                      <a:pt x="2202093" y="2507322"/>
                      <a:pt x="2066171" y="2536469"/>
                    </a:cubicBezTo>
                    <a:lnTo>
                      <a:pt x="2066171" y="2536469"/>
                    </a:lnTo>
                    <a:cubicBezTo>
                      <a:pt x="1953157" y="2560682"/>
                      <a:pt x="1836285" y="2560682"/>
                      <a:pt x="1723271" y="2536469"/>
                    </a:cubicBezTo>
                    <a:lnTo>
                      <a:pt x="1723271" y="2536469"/>
                    </a:lnTo>
                    <a:cubicBezTo>
                      <a:pt x="1587350" y="2507322"/>
                      <a:pt x="1458191" y="2443314"/>
                      <a:pt x="1337509" y="2344731"/>
                    </a:cubicBezTo>
                    <a:cubicBezTo>
                      <a:pt x="1241868" y="2266159"/>
                      <a:pt x="1172812" y="2159984"/>
                      <a:pt x="1139770" y="2040693"/>
                    </a:cubicBezTo>
                    <a:cubicBezTo>
                      <a:pt x="1139227" y="2037740"/>
                      <a:pt x="1138427" y="2034844"/>
                      <a:pt x="1137389" y="2032025"/>
                    </a:cubicBezTo>
                    <a:cubicBezTo>
                      <a:pt x="1123177" y="1978256"/>
                      <a:pt x="1116005" y="1922859"/>
                      <a:pt x="1116053" y="1867242"/>
                    </a:cubicBezTo>
                    <a:lnTo>
                      <a:pt x="1116053" y="1557870"/>
                    </a:lnTo>
                    <a:cubicBezTo>
                      <a:pt x="1231667" y="1637347"/>
                      <a:pt x="1389172" y="1613106"/>
                      <a:pt x="1475526" y="1502530"/>
                    </a:cubicBezTo>
                    <a:cubicBezTo>
                      <a:pt x="1565852" y="1618078"/>
                      <a:pt x="1732749" y="1638518"/>
                      <a:pt x="1848296" y="1548193"/>
                    </a:cubicBezTo>
                    <a:cubicBezTo>
                      <a:pt x="1865318" y="1534887"/>
                      <a:pt x="1880653" y="1519551"/>
                      <a:pt x="1893959" y="1502530"/>
                    </a:cubicBezTo>
                    <a:cubicBezTo>
                      <a:pt x="1984285" y="1618078"/>
                      <a:pt x="2151182" y="1638518"/>
                      <a:pt x="2266730" y="1548193"/>
                    </a:cubicBezTo>
                    <a:cubicBezTo>
                      <a:pt x="2283751" y="1534887"/>
                      <a:pt x="2299086" y="1519551"/>
                      <a:pt x="2312393" y="1502530"/>
                    </a:cubicBezTo>
                    <a:cubicBezTo>
                      <a:pt x="2399404" y="1614087"/>
                      <a:pt x="2558633" y="1637766"/>
                      <a:pt x="2674343" y="1556346"/>
                    </a:cubicBezTo>
                    <a:lnTo>
                      <a:pt x="2674343" y="1867623"/>
                    </a:lnTo>
                    <a:cubicBezTo>
                      <a:pt x="2674400" y="1923249"/>
                      <a:pt x="2667199" y="1978647"/>
                      <a:pt x="2652911" y="2032406"/>
                    </a:cubicBezTo>
                    <a:cubicBezTo>
                      <a:pt x="2651902" y="2035225"/>
                      <a:pt x="2651140" y="2038121"/>
                      <a:pt x="2650625" y="2041074"/>
                    </a:cubicBezTo>
                    <a:cubicBezTo>
                      <a:pt x="2617231" y="2160489"/>
                      <a:pt x="2547774" y="2266673"/>
                      <a:pt x="2451743" y="2345112"/>
                    </a:cubicBezTo>
                    <a:close/>
                    <a:moveTo>
                      <a:pt x="3407672" y="1965445"/>
                    </a:moveTo>
                    <a:lnTo>
                      <a:pt x="3406339" y="1966112"/>
                    </a:lnTo>
                    <a:lnTo>
                      <a:pt x="3403862" y="1967350"/>
                    </a:lnTo>
                    <a:lnTo>
                      <a:pt x="3401291" y="1968779"/>
                    </a:lnTo>
                    <a:lnTo>
                      <a:pt x="3399291" y="1970112"/>
                    </a:lnTo>
                    <a:lnTo>
                      <a:pt x="3396528" y="1972017"/>
                    </a:lnTo>
                    <a:lnTo>
                      <a:pt x="3395004" y="1973160"/>
                    </a:lnTo>
                    <a:lnTo>
                      <a:pt x="3392242" y="1975542"/>
                    </a:lnTo>
                    <a:lnTo>
                      <a:pt x="3391004" y="1976780"/>
                    </a:lnTo>
                    <a:cubicBezTo>
                      <a:pt x="3390070" y="1977618"/>
                      <a:pt x="3389175" y="1978513"/>
                      <a:pt x="3388337" y="1979447"/>
                    </a:cubicBezTo>
                    <a:cubicBezTo>
                      <a:pt x="3387956" y="1979866"/>
                      <a:pt x="3387613" y="1980314"/>
                      <a:pt x="3387289" y="1980780"/>
                    </a:cubicBezTo>
                    <a:lnTo>
                      <a:pt x="3384908" y="1983638"/>
                    </a:lnTo>
                    <a:cubicBezTo>
                      <a:pt x="3384527" y="1984152"/>
                      <a:pt x="3384174" y="1984695"/>
                      <a:pt x="3383860" y="1985257"/>
                    </a:cubicBezTo>
                    <a:lnTo>
                      <a:pt x="3381955" y="1988115"/>
                    </a:lnTo>
                    <a:lnTo>
                      <a:pt x="3380812" y="1990115"/>
                    </a:lnTo>
                    <a:lnTo>
                      <a:pt x="3379478" y="1992782"/>
                    </a:lnTo>
                    <a:cubicBezTo>
                      <a:pt x="3379040" y="1993582"/>
                      <a:pt x="3378659" y="1994411"/>
                      <a:pt x="3378335" y="1995258"/>
                    </a:cubicBezTo>
                    <a:lnTo>
                      <a:pt x="3377288" y="1997735"/>
                    </a:lnTo>
                    <a:lnTo>
                      <a:pt x="3376430" y="2000402"/>
                    </a:lnTo>
                    <a:cubicBezTo>
                      <a:pt x="3376135" y="2001250"/>
                      <a:pt x="3375878" y="2002107"/>
                      <a:pt x="3375668" y="2002974"/>
                    </a:cubicBezTo>
                    <a:lnTo>
                      <a:pt x="3375097" y="2005641"/>
                    </a:lnTo>
                    <a:lnTo>
                      <a:pt x="3374525" y="2008498"/>
                    </a:lnTo>
                    <a:lnTo>
                      <a:pt x="3374525" y="2010879"/>
                    </a:lnTo>
                    <a:cubicBezTo>
                      <a:pt x="3374430" y="2012022"/>
                      <a:pt x="3374430" y="2013165"/>
                      <a:pt x="3374525" y="2014308"/>
                    </a:cubicBezTo>
                    <a:cubicBezTo>
                      <a:pt x="3374478" y="2014947"/>
                      <a:pt x="3374478" y="2015575"/>
                      <a:pt x="3374525" y="2016213"/>
                    </a:cubicBezTo>
                    <a:lnTo>
                      <a:pt x="3374525" y="2020214"/>
                    </a:lnTo>
                    <a:cubicBezTo>
                      <a:pt x="3374525" y="2020214"/>
                      <a:pt x="3374525" y="2020214"/>
                      <a:pt x="3374525" y="2020976"/>
                    </a:cubicBezTo>
                    <a:cubicBezTo>
                      <a:pt x="3375097" y="2030977"/>
                      <a:pt x="3375383" y="2040883"/>
                      <a:pt x="3375383" y="2051075"/>
                    </a:cubicBezTo>
                    <a:cubicBezTo>
                      <a:pt x="3375259" y="2315365"/>
                      <a:pt x="3160908" y="2529506"/>
                      <a:pt x="2896618" y="2529382"/>
                    </a:cubicBezTo>
                    <a:cubicBezTo>
                      <a:pt x="2773308" y="2529325"/>
                      <a:pt x="2654788" y="2481672"/>
                      <a:pt x="2565758" y="2396356"/>
                    </a:cubicBezTo>
                    <a:cubicBezTo>
                      <a:pt x="2649225" y="2316413"/>
                      <a:pt x="2712043" y="2217410"/>
                      <a:pt x="2748828" y="2107844"/>
                    </a:cubicBezTo>
                    <a:lnTo>
                      <a:pt x="2848460" y="2107844"/>
                    </a:lnTo>
                    <a:cubicBezTo>
                      <a:pt x="2976209" y="2105253"/>
                      <a:pt x="3077669" y="1999583"/>
                      <a:pt x="3075078" y="1871833"/>
                    </a:cubicBezTo>
                    <a:cubicBezTo>
                      <a:pt x="3072564" y="1747732"/>
                      <a:pt x="2972561" y="1647729"/>
                      <a:pt x="2848460" y="1645215"/>
                    </a:cubicBezTo>
                    <a:lnTo>
                      <a:pt x="2787976" y="1645215"/>
                    </a:lnTo>
                    <a:lnTo>
                      <a:pt x="2787976" y="1338510"/>
                    </a:lnTo>
                    <a:cubicBezTo>
                      <a:pt x="2791615" y="1307153"/>
                      <a:pt x="2769145" y="1278788"/>
                      <a:pt x="2737798" y="1275149"/>
                    </a:cubicBezTo>
                    <a:cubicBezTo>
                      <a:pt x="2706442" y="1271511"/>
                      <a:pt x="2678076" y="1293980"/>
                      <a:pt x="2674438" y="1325337"/>
                    </a:cubicBezTo>
                    <a:cubicBezTo>
                      <a:pt x="2673933" y="1329709"/>
                      <a:pt x="2673933" y="1334128"/>
                      <a:pt x="2674438" y="1338510"/>
                    </a:cubicBezTo>
                    <a:cubicBezTo>
                      <a:pt x="2674438" y="1422682"/>
                      <a:pt x="2606210" y="1490910"/>
                      <a:pt x="2522038" y="1490910"/>
                    </a:cubicBezTo>
                    <a:cubicBezTo>
                      <a:pt x="2437866" y="1490910"/>
                      <a:pt x="2369638" y="1422682"/>
                      <a:pt x="2369638" y="1338510"/>
                    </a:cubicBezTo>
                    <a:cubicBezTo>
                      <a:pt x="2373276" y="1307153"/>
                      <a:pt x="2350807" y="1278788"/>
                      <a:pt x="2319460" y="1275149"/>
                    </a:cubicBezTo>
                    <a:cubicBezTo>
                      <a:pt x="2288104" y="1271511"/>
                      <a:pt x="2259739" y="1293980"/>
                      <a:pt x="2256100" y="1325337"/>
                    </a:cubicBezTo>
                    <a:cubicBezTo>
                      <a:pt x="2255595" y="1329709"/>
                      <a:pt x="2255595" y="1334128"/>
                      <a:pt x="2256100" y="1338510"/>
                    </a:cubicBezTo>
                    <a:cubicBezTo>
                      <a:pt x="2256100" y="1422682"/>
                      <a:pt x="2187872" y="1490910"/>
                      <a:pt x="2103700" y="1490910"/>
                    </a:cubicBezTo>
                    <a:cubicBezTo>
                      <a:pt x="2019527" y="1490910"/>
                      <a:pt x="1951300" y="1422682"/>
                      <a:pt x="1951300" y="1338510"/>
                    </a:cubicBezTo>
                    <a:cubicBezTo>
                      <a:pt x="1947899" y="1307134"/>
                      <a:pt x="1919696" y="1284455"/>
                      <a:pt x="1888321" y="1287856"/>
                    </a:cubicBezTo>
                    <a:cubicBezTo>
                      <a:pt x="1861632" y="1290751"/>
                      <a:pt x="1840562" y="1311830"/>
                      <a:pt x="1837667" y="1338510"/>
                    </a:cubicBezTo>
                    <a:cubicBezTo>
                      <a:pt x="1837667" y="1422682"/>
                      <a:pt x="1769439" y="1490910"/>
                      <a:pt x="1685267" y="1490910"/>
                    </a:cubicBezTo>
                    <a:cubicBezTo>
                      <a:pt x="1601094" y="1490910"/>
                      <a:pt x="1532867" y="1422682"/>
                      <a:pt x="1532867" y="1338510"/>
                    </a:cubicBezTo>
                    <a:cubicBezTo>
                      <a:pt x="1529466" y="1307134"/>
                      <a:pt x="1501263" y="1284455"/>
                      <a:pt x="1469887" y="1287856"/>
                    </a:cubicBezTo>
                    <a:cubicBezTo>
                      <a:pt x="1443198" y="1290751"/>
                      <a:pt x="1422129" y="1311830"/>
                      <a:pt x="1419233" y="1338510"/>
                    </a:cubicBezTo>
                    <a:cubicBezTo>
                      <a:pt x="1418652" y="1422672"/>
                      <a:pt x="1349949" y="1490433"/>
                      <a:pt x="1265776" y="1489852"/>
                    </a:cubicBezTo>
                    <a:cubicBezTo>
                      <a:pt x="1191938" y="1489338"/>
                      <a:pt x="1129092" y="1435960"/>
                      <a:pt x="1116624" y="1363179"/>
                    </a:cubicBezTo>
                    <a:lnTo>
                      <a:pt x="1116624" y="1338510"/>
                    </a:lnTo>
                    <a:cubicBezTo>
                      <a:pt x="1116624" y="1306944"/>
                      <a:pt x="1091040" y="1281360"/>
                      <a:pt x="1059474" y="1281360"/>
                    </a:cubicBezTo>
                    <a:lnTo>
                      <a:pt x="1057283" y="1281360"/>
                    </a:lnTo>
                    <a:cubicBezTo>
                      <a:pt x="1025717" y="1281360"/>
                      <a:pt x="1000133" y="1306944"/>
                      <a:pt x="1000133" y="1338510"/>
                    </a:cubicBezTo>
                    <a:cubicBezTo>
                      <a:pt x="1000191" y="1349692"/>
                      <a:pt x="1000914" y="1360855"/>
                      <a:pt x="1002324" y="1371942"/>
                    </a:cubicBezTo>
                    <a:lnTo>
                      <a:pt x="1002324" y="1645595"/>
                    </a:lnTo>
                    <a:lnTo>
                      <a:pt x="941840" y="1645595"/>
                    </a:lnTo>
                    <a:cubicBezTo>
                      <a:pt x="814091" y="1648186"/>
                      <a:pt x="712631" y="1753857"/>
                      <a:pt x="715222" y="1881606"/>
                    </a:cubicBezTo>
                    <a:cubicBezTo>
                      <a:pt x="717736" y="2005707"/>
                      <a:pt x="817739" y="2105710"/>
                      <a:pt x="941840" y="2108225"/>
                    </a:cubicBezTo>
                    <a:lnTo>
                      <a:pt x="1041472" y="2108225"/>
                    </a:lnTo>
                    <a:cubicBezTo>
                      <a:pt x="1079400" y="2220972"/>
                      <a:pt x="1144875" y="2322471"/>
                      <a:pt x="1231972" y="2403500"/>
                    </a:cubicBezTo>
                    <a:cubicBezTo>
                      <a:pt x="1070514" y="2554319"/>
                      <a:pt x="817368" y="2545698"/>
                      <a:pt x="666539" y="2384240"/>
                    </a:cubicBezTo>
                    <a:cubicBezTo>
                      <a:pt x="597073" y="2309869"/>
                      <a:pt x="558554" y="2211809"/>
                      <a:pt x="558840" y="2110035"/>
                    </a:cubicBezTo>
                    <a:cubicBezTo>
                      <a:pt x="558488" y="2077630"/>
                      <a:pt x="562393" y="2045312"/>
                      <a:pt x="570461" y="2013927"/>
                    </a:cubicBezTo>
                    <a:cubicBezTo>
                      <a:pt x="570461" y="2013927"/>
                      <a:pt x="570461" y="2013451"/>
                      <a:pt x="570461" y="2013165"/>
                    </a:cubicBezTo>
                    <a:lnTo>
                      <a:pt x="571032" y="2010594"/>
                    </a:lnTo>
                    <a:cubicBezTo>
                      <a:pt x="571032" y="2009546"/>
                      <a:pt x="571032" y="2008593"/>
                      <a:pt x="571508" y="2007641"/>
                    </a:cubicBezTo>
                    <a:lnTo>
                      <a:pt x="571508" y="2007641"/>
                    </a:lnTo>
                    <a:cubicBezTo>
                      <a:pt x="571461" y="2007193"/>
                      <a:pt x="571461" y="2006755"/>
                      <a:pt x="571508" y="2006307"/>
                    </a:cubicBezTo>
                    <a:cubicBezTo>
                      <a:pt x="571508" y="2004974"/>
                      <a:pt x="571508" y="2003545"/>
                      <a:pt x="571508" y="2002116"/>
                    </a:cubicBezTo>
                    <a:lnTo>
                      <a:pt x="571508" y="2000402"/>
                    </a:lnTo>
                    <a:cubicBezTo>
                      <a:pt x="571508" y="1999164"/>
                      <a:pt x="571508" y="1997830"/>
                      <a:pt x="571508" y="1996497"/>
                    </a:cubicBezTo>
                    <a:cubicBezTo>
                      <a:pt x="571556" y="1995801"/>
                      <a:pt x="571556" y="1995096"/>
                      <a:pt x="571508" y="1994401"/>
                    </a:cubicBezTo>
                    <a:cubicBezTo>
                      <a:pt x="571508" y="1993258"/>
                      <a:pt x="571508" y="1992210"/>
                      <a:pt x="571508" y="1991067"/>
                    </a:cubicBezTo>
                    <a:lnTo>
                      <a:pt x="570937" y="1988495"/>
                    </a:lnTo>
                    <a:cubicBezTo>
                      <a:pt x="570937" y="1987543"/>
                      <a:pt x="570937" y="1986686"/>
                      <a:pt x="570365" y="1985733"/>
                    </a:cubicBezTo>
                    <a:lnTo>
                      <a:pt x="569508" y="1982876"/>
                    </a:lnTo>
                    <a:cubicBezTo>
                      <a:pt x="569508" y="1982114"/>
                      <a:pt x="569508" y="1981352"/>
                      <a:pt x="568746" y="1980590"/>
                    </a:cubicBezTo>
                    <a:lnTo>
                      <a:pt x="567603" y="1977637"/>
                    </a:lnTo>
                    <a:cubicBezTo>
                      <a:pt x="567251" y="1976961"/>
                      <a:pt x="566927" y="1976256"/>
                      <a:pt x="566651" y="1975542"/>
                    </a:cubicBezTo>
                    <a:cubicBezTo>
                      <a:pt x="566651" y="1974589"/>
                      <a:pt x="565698" y="1973637"/>
                      <a:pt x="565127" y="1972684"/>
                    </a:cubicBezTo>
                    <a:cubicBezTo>
                      <a:pt x="564812" y="1971998"/>
                      <a:pt x="564469" y="1971332"/>
                      <a:pt x="564079" y="1970684"/>
                    </a:cubicBezTo>
                    <a:lnTo>
                      <a:pt x="562364" y="1968207"/>
                    </a:lnTo>
                    <a:cubicBezTo>
                      <a:pt x="562364" y="1967541"/>
                      <a:pt x="561507" y="1966779"/>
                      <a:pt x="561031" y="1966207"/>
                    </a:cubicBezTo>
                    <a:cubicBezTo>
                      <a:pt x="560555" y="1965636"/>
                      <a:pt x="559793" y="1964683"/>
                      <a:pt x="559221" y="1963921"/>
                    </a:cubicBezTo>
                    <a:lnTo>
                      <a:pt x="557507" y="1961921"/>
                    </a:lnTo>
                    <a:lnTo>
                      <a:pt x="555602" y="1959920"/>
                    </a:lnTo>
                    <a:lnTo>
                      <a:pt x="553697" y="1958016"/>
                    </a:lnTo>
                    <a:lnTo>
                      <a:pt x="551506" y="1956206"/>
                    </a:lnTo>
                    <a:cubicBezTo>
                      <a:pt x="550849" y="1955615"/>
                      <a:pt x="550153" y="1955072"/>
                      <a:pt x="549410" y="1954587"/>
                    </a:cubicBezTo>
                    <a:cubicBezTo>
                      <a:pt x="548658" y="1953958"/>
                      <a:pt x="547858" y="1953386"/>
                      <a:pt x="547029" y="1952872"/>
                    </a:cubicBezTo>
                    <a:lnTo>
                      <a:pt x="544362" y="1951062"/>
                    </a:lnTo>
                    <a:lnTo>
                      <a:pt x="541600" y="1949538"/>
                    </a:lnTo>
                    <a:lnTo>
                      <a:pt x="539409" y="1948395"/>
                    </a:lnTo>
                    <a:lnTo>
                      <a:pt x="536361" y="1947157"/>
                    </a:lnTo>
                    <a:lnTo>
                      <a:pt x="534266" y="1946205"/>
                    </a:lnTo>
                    <a:lnTo>
                      <a:pt x="531122" y="1945252"/>
                    </a:lnTo>
                    <a:lnTo>
                      <a:pt x="529122" y="1944681"/>
                    </a:lnTo>
                    <a:lnTo>
                      <a:pt x="529122" y="1944681"/>
                    </a:lnTo>
                    <a:lnTo>
                      <a:pt x="527312" y="1944681"/>
                    </a:lnTo>
                    <a:lnTo>
                      <a:pt x="522740" y="1943823"/>
                    </a:lnTo>
                    <a:cubicBezTo>
                      <a:pt x="263828" y="1909048"/>
                      <a:pt x="82127" y="1670970"/>
                      <a:pt x="116901" y="1412062"/>
                    </a:cubicBezTo>
                    <a:cubicBezTo>
                      <a:pt x="147790" y="1182061"/>
                      <a:pt x="340963" y="1008449"/>
                      <a:pt x="572937" y="1002182"/>
                    </a:cubicBezTo>
                    <a:cubicBezTo>
                      <a:pt x="577147" y="1002048"/>
                      <a:pt x="581329" y="1001477"/>
                      <a:pt x="585415" y="1000467"/>
                    </a:cubicBezTo>
                    <a:lnTo>
                      <a:pt x="585415" y="1000467"/>
                    </a:lnTo>
                    <a:cubicBezTo>
                      <a:pt x="587206" y="1000077"/>
                      <a:pt x="588958" y="999534"/>
                      <a:pt x="590654" y="998848"/>
                    </a:cubicBezTo>
                    <a:lnTo>
                      <a:pt x="591511" y="998848"/>
                    </a:lnTo>
                    <a:lnTo>
                      <a:pt x="595797" y="997038"/>
                    </a:lnTo>
                    <a:lnTo>
                      <a:pt x="597226" y="996276"/>
                    </a:lnTo>
                    <a:lnTo>
                      <a:pt x="600560" y="994467"/>
                    </a:lnTo>
                    <a:lnTo>
                      <a:pt x="602369" y="993228"/>
                    </a:lnTo>
                    <a:lnTo>
                      <a:pt x="605036" y="991514"/>
                    </a:lnTo>
                    <a:lnTo>
                      <a:pt x="606941" y="989895"/>
                    </a:lnTo>
                    <a:cubicBezTo>
                      <a:pt x="607760" y="989333"/>
                      <a:pt x="608532" y="988694"/>
                      <a:pt x="609227" y="987990"/>
                    </a:cubicBezTo>
                    <a:lnTo>
                      <a:pt x="611037" y="986275"/>
                    </a:lnTo>
                    <a:lnTo>
                      <a:pt x="613133" y="984180"/>
                    </a:lnTo>
                    <a:cubicBezTo>
                      <a:pt x="613704" y="983608"/>
                      <a:pt x="614180" y="982941"/>
                      <a:pt x="614657" y="982370"/>
                    </a:cubicBezTo>
                    <a:lnTo>
                      <a:pt x="616752" y="979893"/>
                    </a:lnTo>
                    <a:lnTo>
                      <a:pt x="617895" y="978274"/>
                    </a:lnTo>
                    <a:cubicBezTo>
                      <a:pt x="618562" y="977226"/>
                      <a:pt x="619229" y="976274"/>
                      <a:pt x="619800" y="975226"/>
                    </a:cubicBezTo>
                    <a:lnTo>
                      <a:pt x="620657" y="973797"/>
                    </a:lnTo>
                    <a:cubicBezTo>
                      <a:pt x="621324" y="972654"/>
                      <a:pt x="621896" y="971607"/>
                      <a:pt x="622467" y="970368"/>
                    </a:cubicBezTo>
                    <a:lnTo>
                      <a:pt x="623039" y="969035"/>
                    </a:lnTo>
                    <a:cubicBezTo>
                      <a:pt x="623629" y="967835"/>
                      <a:pt x="624134" y="966587"/>
                      <a:pt x="624563" y="965320"/>
                    </a:cubicBezTo>
                    <a:cubicBezTo>
                      <a:pt x="624601" y="964844"/>
                      <a:pt x="624601" y="964368"/>
                      <a:pt x="624563" y="963891"/>
                    </a:cubicBezTo>
                    <a:cubicBezTo>
                      <a:pt x="624563" y="962653"/>
                      <a:pt x="625420" y="961415"/>
                      <a:pt x="625801" y="960177"/>
                    </a:cubicBezTo>
                    <a:cubicBezTo>
                      <a:pt x="625753" y="959605"/>
                      <a:pt x="625753" y="959034"/>
                      <a:pt x="625801" y="958462"/>
                    </a:cubicBezTo>
                    <a:cubicBezTo>
                      <a:pt x="625801" y="957224"/>
                      <a:pt x="625801" y="956081"/>
                      <a:pt x="626468" y="954747"/>
                    </a:cubicBezTo>
                    <a:cubicBezTo>
                      <a:pt x="626515" y="954081"/>
                      <a:pt x="626515" y="953414"/>
                      <a:pt x="626468" y="952747"/>
                    </a:cubicBezTo>
                    <a:cubicBezTo>
                      <a:pt x="626468" y="951604"/>
                      <a:pt x="626468" y="950461"/>
                      <a:pt x="626468" y="949223"/>
                    </a:cubicBezTo>
                    <a:lnTo>
                      <a:pt x="626468" y="947127"/>
                    </a:lnTo>
                    <a:cubicBezTo>
                      <a:pt x="626468" y="946175"/>
                      <a:pt x="626468" y="945222"/>
                      <a:pt x="626468" y="944270"/>
                    </a:cubicBezTo>
                    <a:cubicBezTo>
                      <a:pt x="626468" y="943317"/>
                      <a:pt x="626468" y="943698"/>
                      <a:pt x="626468" y="943508"/>
                    </a:cubicBezTo>
                    <a:cubicBezTo>
                      <a:pt x="626515" y="943003"/>
                      <a:pt x="626515" y="942489"/>
                      <a:pt x="626468" y="941984"/>
                    </a:cubicBezTo>
                    <a:cubicBezTo>
                      <a:pt x="626468" y="940460"/>
                      <a:pt x="626468" y="939031"/>
                      <a:pt x="626468" y="937602"/>
                    </a:cubicBezTo>
                    <a:cubicBezTo>
                      <a:pt x="626468" y="936174"/>
                      <a:pt x="626468" y="937602"/>
                      <a:pt x="626468" y="936936"/>
                    </a:cubicBezTo>
                    <a:cubicBezTo>
                      <a:pt x="626468" y="935221"/>
                      <a:pt x="625896" y="933602"/>
                      <a:pt x="625515" y="932078"/>
                    </a:cubicBezTo>
                    <a:lnTo>
                      <a:pt x="625515" y="932078"/>
                    </a:lnTo>
                    <a:cubicBezTo>
                      <a:pt x="614304" y="890063"/>
                      <a:pt x="608570" y="846781"/>
                      <a:pt x="608465" y="803300"/>
                    </a:cubicBezTo>
                    <a:cubicBezTo>
                      <a:pt x="608837" y="507864"/>
                      <a:pt x="848238" y="268458"/>
                      <a:pt x="1143675" y="268090"/>
                    </a:cubicBezTo>
                    <a:cubicBezTo>
                      <a:pt x="1283959" y="267482"/>
                      <a:pt x="1418738" y="322607"/>
                      <a:pt x="1518389" y="421347"/>
                    </a:cubicBezTo>
                    <a:cubicBezTo>
                      <a:pt x="1518884" y="421873"/>
                      <a:pt x="1519427" y="422351"/>
                      <a:pt x="1520008" y="422776"/>
                    </a:cubicBezTo>
                    <a:cubicBezTo>
                      <a:pt x="1520532" y="423333"/>
                      <a:pt x="1521103" y="423844"/>
                      <a:pt x="1521722" y="424300"/>
                    </a:cubicBezTo>
                    <a:lnTo>
                      <a:pt x="1524675" y="426681"/>
                    </a:lnTo>
                    <a:lnTo>
                      <a:pt x="1526009" y="427634"/>
                    </a:lnTo>
                    <a:lnTo>
                      <a:pt x="1529723" y="430015"/>
                    </a:lnTo>
                    <a:lnTo>
                      <a:pt x="1530390" y="430015"/>
                    </a:lnTo>
                    <a:lnTo>
                      <a:pt x="1530390" y="430015"/>
                    </a:lnTo>
                    <a:lnTo>
                      <a:pt x="1534105" y="431825"/>
                    </a:lnTo>
                    <a:lnTo>
                      <a:pt x="1535724" y="432587"/>
                    </a:lnTo>
                    <a:lnTo>
                      <a:pt x="1538867" y="433825"/>
                    </a:lnTo>
                    <a:lnTo>
                      <a:pt x="1541249" y="434587"/>
                    </a:lnTo>
                    <a:lnTo>
                      <a:pt x="1543630" y="435254"/>
                    </a:lnTo>
                    <a:lnTo>
                      <a:pt x="1546773" y="436016"/>
                    </a:lnTo>
                    <a:lnTo>
                      <a:pt x="1548678" y="436016"/>
                    </a:lnTo>
                    <a:lnTo>
                      <a:pt x="1554012" y="436587"/>
                    </a:lnTo>
                    <a:lnTo>
                      <a:pt x="1561251" y="436587"/>
                    </a:lnTo>
                    <a:lnTo>
                      <a:pt x="1564775" y="436587"/>
                    </a:lnTo>
                    <a:lnTo>
                      <a:pt x="1566966" y="436587"/>
                    </a:lnTo>
                    <a:lnTo>
                      <a:pt x="1570109" y="436587"/>
                    </a:lnTo>
                    <a:lnTo>
                      <a:pt x="1572776" y="436016"/>
                    </a:lnTo>
                    <a:lnTo>
                      <a:pt x="1575348" y="435349"/>
                    </a:lnTo>
                    <a:lnTo>
                      <a:pt x="1578206" y="434397"/>
                    </a:lnTo>
                    <a:lnTo>
                      <a:pt x="1580396" y="433635"/>
                    </a:lnTo>
                    <a:lnTo>
                      <a:pt x="1583349" y="432301"/>
                    </a:lnTo>
                    <a:lnTo>
                      <a:pt x="1585445" y="431349"/>
                    </a:lnTo>
                    <a:lnTo>
                      <a:pt x="1588207" y="429825"/>
                    </a:lnTo>
                    <a:lnTo>
                      <a:pt x="1590302" y="428586"/>
                    </a:lnTo>
                    <a:cubicBezTo>
                      <a:pt x="1591169" y="428038"/>
                      <a:pt x="1591998" y="427433"/>
                      <a:pt x="1592779" y="426777"/>
                    </a:cubicBezTo>
                    <a:lnTo>
                      <a:pt x="1594874" y="425348"/>
                    </a:lnTo>
                    <a:lnTo>
                      <a:pt x="1597256" y="423252"/>
                    </a:lnTo>
                    <a:lnTo>
                      <a:pt x="1599065" y="421633"/>
                    </a:lnTo>
                    <a:lnTo>
                      <a:pt x="1600018" y="420776"/>
                    </a:lnTo>
                    <a:lnTo>
                      <a:pt x="1601447" y="419157"/>
                    </a:lnTo>
                    <a:lnTo>
                      <a:pt x="1602875" y="417537"/>
                    </a:lnTo>
                    <a:cubicBezTo>
                      <a:pt x="1603723" y="416563"/>
                      <a:pt x="1604514" y="415546"/>
                      <a:pt x="1605257" y="414489"/>
                    </a:cubicBezTo>
                    <a:lnTo>
                      <a:pt x="1606209" y="413156"/>
                    </a:lnTo>
                    <a:cubicBezTo>
                      <a:pt x="1607066" y="411961"/>
                      <a:pt x="1607867" y="410722"/>
                      <a:pt x="1608590" y="409441"/>
                    </a:cubicBezTo>
                    <a:lnTo>
                      <a:pt x="1609067" y="408774"/>
                    </a:lnTo>
                    <a:cubicBezTo>
                      <a:pt x="1766420" y="129897"/>
                      <a:pt x="2120054" y="31384"/>
                      <a:pt x="2398937" y="188738"/>
                    </a:cubicBezTo>
                    <a:cubicBezTo>
                      <a:pt x="2538545" y="267514"/>
                      <a:pt x="2639310" y="400577"/>
                      <a:pt x="2677295" y="556317"/>
                    </a:cubicBezTo>
                    <a:cubicBezTo>
                      <a:pt x="2677324" y="556538"/>
                      <a:pt x="2677324" y="556762"/>
                      <a:pt x="2677295" y="556983"/>
                    </a:cubicBezTo>
                    <a:cubicBezTo>
                      <a:pt x="2678019" y="559882"/>
                      <a:pt x="2678972" y="562716"/>
                      <a:pt x="2680153" y="565461"/>
                    </a:cubicBezTo>
                    <a:cubicBezTo>
                      <a:pt x="2680153" y="565461"/>
                      <a:pt x="2680153" y="565461"/>
                      <a:pt x="2680153" y="565461"/>
                    </a:cubicBezTo>
                    <a:cubicBezTo>
                      <a:pt x="2681286" y="567961"/>
                      <a:pt x="2682591" y="570380"/>
                      <a:pt x="2684058" y="572700"/>
                    </a:cubicBezTo>
                    <a:lnTo>
                      <a:pt x="2685201" y="574509"/>
                    </a:lnTo>
                    <a:cubicBezTo>
                      <a:pt x="2686449" y="576372"/>
                      <a:pt x="2687821" y="578154"/>
                      <a:pt x="2689297" y="579843"/>
                    </a:cubicBezTo>
                    <a:lnTo>
                      <a:pt x="2689964" y="580605"/>
                    </a:lnTo>
                    <a:lnTo>
                      <a:pt x="2691392" y="582129"/>
                    </a:lnTo>
                    <a:cubicBezTo>
                      <a:pt x="2693097" y="583958"/>
                      <a:pt x="2694945" y="585647"/>
                      <a:pt x="2696917" y="587178"/>
                    </a:cubicBezTo>
                    <a:lnTo>
                      <a:pt x="2697488" y="587654"/>
                    </a:lnTo>
                    <a:cubicBezTo>
                      <a:pt x="2699651" y="589321"/>
                      <a:pt x="2701946" y="590818"/>
                      <a:pt x="2704346" y="592131"/>
                    </a:cubicBezTo>
                    <a:lnTo>
                      <a:pt x="2705775" y="592988"/>
                    </a:lnTo>
                    <a:cubicBezTo>
                      <a:pt x="2708109" y="594212"/>
                      <a:pt x="2710528" y="595262"/>
                      <a:pt x="2713014" y="596131"/>
                    </a:cubicBezTo>
                    <a:cubicBezTo>
                      <a:pt x="2713595" y="596378"/>
                      <a:pt x="2714205" y="596569"/>
                      <a:pt x="2714824" y="596703"/>
                    </a:cubicBezTo>
                    <a:cubicBezTo>
                      <a:pt x="2717129" y="597482"/>
                      <a:pt x="2719482" y="598118"/>
                      <a:pt x="2721872" y="598608"/>
                    </a:cubicBezTo>
                    <a:lnTo>
                      <a:pt x="2723777" y="598608"/>
                    </a:lnTo>
                    <a:cubicBezTo>
                      <a:pt x="2726111" y="598940"/>
                      <a:pt x="2728464" y="599130"/>
                      <a:pt x="2730826" y="599179"/>
                    </a:cubicBezTo>
                    <a:lnTo>
                      <a:pt x="2733207" y="599179"/>
                    </a:lnTo>
                    <a:lnTo>
                      <a:pt x="2735588" y="599179"/>
                    </a:lnTo>
                    <a:cubicBezTo>
                      <a:pt x="2737408" y="599083"/>
                      <a:pt x="2739217" y="598892"/>
                      <a:pt x="2741018" y="598608"/>
                    </a:cubicBezTo>
                    <a:lnTo>
                      <a:pt x="2744637" y="598512"/>
                    </a:lnTo>
                    <a:lnTo>
                      <a:pt x="2745304" y="598512"/>
                    </a:lnTo>
                    <a:lnTo>
                      <a:pt x="2747971" y="597750"/>
                    </a:lnTo>
                    <a:lnTo>
                      <a:pt x="2750067" y="597179"/>
                    </a:lnTo>
                    <a:lnTo>
                      <a:pt x="2753305" y="595941"/>
                    </a:lnTo>
                    <a:lnTo>
                      <a:pt x="2755305" y="595083"/>
                    </a:lnTo>
                    <a:lnTo>
                      <a:pt x="2758639" y="593464"/>
                    </a:lnTo>
                    <a:lnTo>
                      <a:pt x="2760258" y="592607"/>
                    </a:lnTo>
                    <a:lnTo>
                      <a:pt x="2763687" y="590511"/>
                    </a:lnTo>
                    <a:cubicBezTo>
                      <a:pt x="2764116" y="590171"/>
                      <a:pt x="2764564" y="589854"/>
                      <a:pt x="2765021" y="589559"/>
                    </a:cubicBezTo>
                    <a:cubicBezTo>
                      <a:pt x="2766164" y="588784"/>
                      <a:pt x="2767249" y="587924"/>
                      <a:pt x="2768259" y="586987"/>
                    </a:cubicBezTo>
                    <a:cubicBezTo>
                      <a:pt x="2768621" y="586787"/>
                      <a:pt x="2768935" y="586530"/>
                      <a:pt x="2769212" y="586225"/>
                    </a:cubicBezTo>
                    <a:cubicBezTo>
                      <a:pt x="2919354" y="456975"/>
                      <a:pt x="3145840" y="473909"/>
                      <a:pt x="3275094" y="624049"/>
                    </a:cubicBezTo>
                    <a:cubicBezTo>
                      <a:pt x="3331130" y="689142"/>
                      <a:pt x="3361952" y="772179"/>
                      <a:pt x="3361952" y="858069"/>
                    </a:cubicBezTo>
                    <a:cubicBezTo>
                      <a:pt x="3362552" y="955090"/>
                      <a:pt x="3323214" y="1048092"/>
                      <a:pt x="3253177" y="1115244"/>
                    </a:cubicBezTo>
                    <a:cubicBezTo>
                      <a:pt x="3230746" y="1137446"/>
                      <a:pt x="3230555" y="1173632"/>
                      <a:pt x="3252758" y="1196063"/>
                    </a:cubicBezTo>
                    <a:cubicBezTo>
                      <a:pt x="3262245" y="1205645"/>
                      <a:pt x="3274808" y="1211560"/>
                      <a:pt x="3288229" y="1212780"/>
                    </a:cubicBezTo>
                    <a:lnTo>
                      <a:pt x="3288705" y="1212780"/>
                    </a:lnTo>
                    <a:cubicBezTo>
                      <a:pt x="3489425" y="1232106"/>
                      <a:pt x="3642435" y="1401079"/>
                      <a:pt x="3641797" y="1602733"/>
                    </a:cubicBezTo>
                    <a:cubicBezTo>
                      <a:pt x="3641073" y="1759067"/>
                      <a:pt x="3549633" y="1900751"/>
                      <a:pt x="3407482" y="1965826"/>
                    </a:cubicBezTo>
                    <a:close/>
                    <a:moveTo>
                      <a:pt x="2776355" y="1994020"/>
                    </a:moveTo>
                    <a:cubicBezTo>
                      <a:pt x="2783471" y="1952072"/>
                      <a:pt x="2787042" y="1909600"/>
                      <a:pt x="2787024" y="1867052"/>
                    </a:cubicBezTo>
                    <a:lnTo>
                      <a:pt x="2787024" y="1759134"/>
                    </a:lnTo>
                    <a:lnTo>
                      <a:pt x="2847507" y="1759134"/>
                    </a:lnTo>
                    <a:cubicBezTo>
                      <a:pt x="2912525" y="1759134"/>
                      <a:pt x="2965236" y="1811845"/>
                      <a:pt x="2965236" y="1876863"/>
                    </a:cubicBezTo>
                    <a:cubicBezTo>
                      <a:pt x="2965236" y="1941880"/>
                      <a:pt x="2912525" y="1994592"/>
                      <a:pt x="2847507" y="1994592"/>
                    </a:cubicBezTo>
                    <a:close/>
                    <a:moveTo>
                      <a:pt x="1012516" y="1994020"/>
                    </a:moveTo>
                    <a:lnTo>
                      <a:pt x="941364" y="1994020"/>
                    </a:lnTo>
                    <a:cubicBezTo>
                      <a:pt x="876346" y="1994020"/>
                      <a:pt x="823635" y="1941309"/>
                      <a:pt x="823635" y="1876291"/>
                    </a:cubicBezTo>
                    <a:cubicBezTo>
                      <a:pt x="823635" y="1811273"/>
                      <a:pt x="876346" y="1758562"/>
                      <a:pt x="941364" y="1758562"/>
                    </a:cubicBezTo>
                    <a:lnTo>
                      <a:pt x="1001562" y="1758562"/>
                    </a:lnTo>
                    <a:lnTo>
                      <a:pt x="1001562" y="1867052"/>
                    </a:lnTo>
                    <a:cubicBezTo>
                      <a:pt x="1001543" y="1909791"/>
                      <a:pt x="1005144" y="1952463"/>
                      <a:pt x="1012325" y="19945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8" name="Freeform 21">
                <a:extLst>
                  <a:ext uri="{FF2B5EF4-FFF2-40B4-BE49-F238E27FC236}">
                    <a16:creationId xmlns:a16="http://schemas.microsoft.com/office/drawing/2014/main" id="{FCA4115C-6231-700A-4825-E0BA5B0CF9AC}"/>
                  </a:ext>
                </a:extLst>
              </p:cNvPr>
              <p:cNvSpPr/>
              <p:nvPr/>
            </p:nvSpPr>
            <p:spPr>
              <a:xfrm>
                <a:off x="12502091" y="735985"/>
                <a:ext cx="1783245" cy="507341"/>
              </a:xfrm>
              <a:custGeom>
                <a:avLst/>
                <a:gdLst>
                  <a:gd name="connsiteX0" fmla="*/ 1762496 w 1783245"/>
                  <a:gd name="connsiteY0" fmla="*/ 405025 h 507341"/>
                  <a:gd name="connsiteX1" fmla="*/ 157962 w 1783245"/>
                  <a:gd name="connsiteY1" fmla="*/ 267913 h 507341"/>
                  <a:gd name="connsiteX2" fmla="*/ 20849 w 1783245"/>
                  <a:gd name="connsiteY2" fmla="*/ 405025 h 507341"/>
                  <a:gd name="connsiteX3" fmla="*/ 12467 w 1783245"/>
                  <a:gd name="connsiteY3" fmla="*/ 414550 h 507341"/>
                  <a:gd name="connsiteX4" fmla="*/ 21526 w 1783245"/>
                  <a:gd name="connsiteY4" fmla="*/ 494865 h 507341"/>
                  <a:gd name="connsiteX5" fmla="*/ 80000 w 1783245"/>
                  <a:gd name="connsiteY5" fmla="*/ 502561 h 507341"/>
                  <a:gd name="connsiteX6" fmla="*/ 88477 w 1783245"/>
                  <a:gd name="connsiteY6" fmla="*/ 498561 h 507341"/>
                  <a:gd name="connsiteX7" fmla="*/ 1694868 w 1783245"/>
                  <a:gd name="connsiteY7" fmla="*/ 498561 h 507341"/>
                  <a:gd name="connsiteX8" fmla="*/ 1703250 w 1783245"/>
                  <a:gd name="connsiteY8" fmla="*/ 502561 h 507341"/>
                  <a:gd name="connsiteX9" fmla="*/ 1778479 w 1783245"/>
                  <a:gd name="connsiteY9" fmla="*/ 473024 h 507341"/>
                  <a:gd name="connsiteX10" fmla="*/ 1770782 w 1783245"/>
                  <a:gd name="connsiteY10" fmla="*/ 414550 h 507341"/>
                  <a:gd name="connsiteX11" fmla="*/ 316886 w 1783245"/>
                  <a:gd name="connsiteY11" fmla="*/ 289678 h 507341"/>
                  <a:gd name="connsiteX12" fmla="*/ 1466363 w 1783245"/>
                  <a:gd name="connsiteY12" fmla="*/ 289678 h 507341"/>
                  <a:gd name="connsiteX13" fmla="*/ 316886 w 1783245"/>
                  <a:gd name="connsiteY13" fmla="*/ 289678 h 50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245" h="507341">
                    <a:moveTo>
                      <a:pt x="1762496" y="405025"/>
                    </a:moveTo>
                    <a:cubicBezTo>
                      <a:pt x="1357274" y="-75917"/>
                      <a:pt x="638898" y="-137302"/>
                      <a:pt x="157962" y="267913"/>
                    </a:cubicBezTo>
                    <a:cubicBezTo>
                      <a:pt x="108441" y="309642"/>
                      <a:pt x="62569" y="355505"/>
                      <a:pt x="20849" y="405025"/>
                    </a:cubicBezTo>
                    <a:lnTo>
                      <a:pt x="12467" y="414550"/>
                    </a:lnTo>
                    <a:cubicBezTo>
                      <a:pt x="-7211" y="439230"/>
                      <a:pt x="-3154" y="475187"/>
                      <a:pt x="21526" y="494865"/>
                    </a:cubicBezTo>
                    <a:cubicBezTo>
                      <a:pt x="38090" y="508067"/>
                      <a:pt x="60588" y="511029"/>
                      <a:pt x="80000" y="502561"/>
                    </a:cubicBezTo>
                    <a:lnTo>
                      <a:pt x="88477" y="498561"/>
                    </a:lnTo>
                    <a:cubicBezTo>
                      <a:pt x="596845" y="257674"/>
                      <a:pt x="1186500" y="257674"/>
                      <a:pt x="1694868" y="498561"/>
                    </a:cubicBezTo>
                    <a:lnTo>
                      <a:pt x="1703250" y="502561"/>
                    </a:lnTo>
                    <a:cubicBezTo>
                      <a:pt x="1732178" y="515182"/>
                      <a:pt x="1765868" y="501952"/>
                      <a:pt x="1778479" y="473024"/>
                    </a:cubicBezTo>
                    <a:cubicBezTo>
                      <a:pt x="1786946" y="453612"/>
                      <a:pt x="1783984" y="431105"/>
                      <a:pt x="1770782" y="414550"/>
                    </a:cubicBezTo>
                    <a:close/>
                    <a:moveTo>
                      <a:pt x="316886" y="289678"/>
                    </a:moveTo>
                    <a:cubicBezTo>
                      <a:pt x="664111" y="54983"/>
                      <a:pt x="1119139" y="54983"/>
                      <a:pt x="1466363" y="289678"/>
                    </a:cubicBezTo>
                    <a:cubicBezTo>
                      <a:pt x="1091583" y="176333"/>
                      <a:pt x="691667" y="176333"/>
                      <a:pt x="316886" y="2896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9" name="Freeform 22">
                <a:extLst>
                  <a:ext uri="{FF2B5EF4-FFF2-40B4-BE49-F238E27FC236}">
                    <a16:creationId xmlns:a16="http://schemas.microsoft.com/office/drawing/2014/main" id="{21E16F52-A829-462B-4052-3E14C687D510}"/>
                  </a:ext>
                </a:extLst>
              </p:cNvPr>
              <p:cNvSpPr/>
              <p:nvPr/>
            </p:nvSpPr>
            <p:spPr>
              <a:xfrm>
                <a:off x="13956523" y="3991647"/>
                <a:ext cx="564024" cy="114310"/>
              </a:xfrm>
              <a:custGeom>
                <a:avLst/>
                <a:gdLst>
                  <a:gd name="connsiteX0" fmla="*/ 500277 w 564024"/>
                  <a:gd name="connsiteY0" fmla="*/ 386 h 114310"/>
                  <a:gd name="connsiteX1" fmla="*/ 63747 w 564024"/>
                  <a:gd name="connsiteY1" fmla="*/ 386 h 114310"/>
                  <a:gd name="connsiteX2" fmla="*/ 386 w 564024"/>
                  <a:gd name="connsiteY2" fmla="*/ 50564 h 114310"/>
                  <a:gd name="connsiteX3" fmla="*/ 50574 w 564024"/>
                  <a:gd name="connsiteY3" fmla="*/ 113924 h 114310"/>
                  <a:gd name="connsiteX4" fmla="*/ 63747 w 564024"/>
                  <a:gd name="connsiteY4" fmla="*/ 113924 h 114310"/>
                  <a:gd name="connsiteX5" fmla="*/ 500277 w 564024"/>
                  <a:gd name="connsiteY5" fmla="*/ 113924 h 114310"/>
                  <a:gd name="connsiteX6" fmla="*/ 563638 w 564024"/>
                  <a:gd name="connsiteY6" fmla="*/ 63747 h 114310"/>
                  <a:gd name="connsiteX7" fmla="*/ 513451 w 564024"/>
                  <a:gd name="connsiteY7" fmla="*/ 386 h 114310"/>
                  <a:gd name="connsiteX8" fmla="*/ 500277 w 564024"/>
                  <a:gd name="connsiteY8" fmla="*/ 386 h 1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24" h="114310">
                    <a:moveTo>
                      <a:pt x="500277" y="386"/>
                    </a:moveTo>
                    <a:lnTo>
                      <a:pt x="63747" y="386"/>
                    </a:lnTo>
                    <a:cubicBezTo>
                      <a:pt x="32390" y="-3252"/>
                      <a:pt x="4025" y="19217"/>
                      <a:pt x="386" y="50564"/>
                    </a:cubicBezTo>
                    <a:cubicBezTo>
                      <a:pt x="-3252" y="81920"/>
                      <a:pt x="19217" y="110286"/>
                      <a:pt x="50574" y="113924"/>
                    </a:cubicBezTo>
                    <a:cubicBezTo>
                      <a:pt x="54946" y="114429"/>
                      <a:pt x="59365" y="114429"/>
                      <a:pt x="63747" y="113924"/>
                    </a:cubicBezTo>
                    <a:lnTo>
                      <a:pt x="500277" y="113924"/>
                    </a:lnTo>
                    <a:cubicBezTo>
                      <a:pt x="531634" y="117563"/>
                      <a:pt x="559999" y="95093"/>
                      <a:pt x="563638" y="63747"/>
                    </a:cubicBezTo>
                    <a:cubicBezTo>
                      <a:pt x="567276" y="32390"/>
                      <a:pt x="544807" y="4025"/>
                      <a:pt x="513451" y="386"/>
                    </a:cubicBezTo>
                    <a:cubicBezTo>
                      <a:pt x="509079" y="-119"/>
                      <a:pt x="504659" y="-119"/>
                      <a:pt x="500277" y="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0" name="Freeform 23">
                <a:extLst>
                  <a:ext uri="{FF2B5EF4-FFF2-40B4-BE49-F238E27FC236}">
                    <a16:creationId xmlns:a16="http://schemas.microsoft.com/office/drawing/2014/main" id="{6FBE4074-DB33-CACA-B808-EE9A61B4790A}"/>
                  </a:ext>
                </a:extLst>
              </p:cNvPr>
              <p:cNvSpPr/>
              <p:nvPr/>
            </p:nvSpPr>
            <p:spPr>
              <a:xfrm>
                <a:off x="12998319" y="2165382"/>
                <a:ext cx="799155" cy="259612"/>
              </a:xfrm>
              <a:custGeom>
                <a:avLst/>
                <a:gdLst>
                  <a:gd name="connsiteX0" fmla="*/ 706769 w 799155"/>
                  <a:gd name="connsiteY0" fmla="*/ 21378 h 259612"/>
                  <a:gd name="connsiteX1" fmla="*/ 703435 w 799155"/>
                  <a:gd name="connsiteY1" fmla="*/ 24617 h 259612"/>
                  <a:gd name="connsiteX2" fmla="*/ 105074 w 799155"/>
                  <a:gd name="connsiteY2" fmla="*/ 24617 h 259612"/>
                  <a:gd name="connsiteX3" fmla="*/ 101645 w 799155"/>
                  <a:gd name="connsiteY3" fmla="*/ 21283 h 259612"/>
                  <a:gd name="connsiteX4" fmla="*/ 21283 w 799155"/>
                  <a:gd name="connsiteY4" fmla="*/ 12663 h 259612"/>
                  <a:gd name="connsiteX5" fmla="*/ 12663 w 799155"/>
                  <a:gd name="connsiteY5" fmla="*/ 93025 h 259612"/>
                  <a:gd name="connsiteX6" fmla="*/ 21921 w 799155"/>
                  <a:gd name="connsiteY6" fmla="*/ 102150 h 259612"/>
                  <a:gd name="connsiteX7" fmla="*/ 25445 w 799155"/>
                  <a:gd name="connsiteY7" fmla="*/ 105579 h 259612"/>
                  <a:gd name="connsiteX8" fmla="*/ 783159 w 799155"/>
                  <a:gd name="connsiteY8" fmla="*/ 105579 h 259612"/>
                  <a:gd name="connsiteX9" fmla="*/ 786493 w 799155"/>
                  <a:gd name="connsiteY9" fmla="*/ 102245 h 259612"/>
                  <a:gd name="connsiteX10" fmla="*/ 777873 w 799155"/>
                  <a:gd name="connsiteY10" fmla="*/ 21883 h 259612"/>
                  <a:gd name="connsiteX11" fmla="*/ 706769 w 799155"/>
                  <a:gd name="connsiteY11" fmla="*/ 21378 h 2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9155" h="259612">
                    <a:moveTo>
                      <a:pt x="706769" y="21378"/>
                    </a:moveTo>
                    <a:lnTo>
                      <a:pt x="703435" y="24617"/>
                    </a:lnTo>
                    <a:cubicBezTo>
                      <a:pt x="536852" y="186561"/>
                      <a:pt x="271657" y="186561"/>
                      <a:pt x="105074" y="24617"/>
                    </a:cubicBezTo>
                    <a:lnTo>
                      <a:pt x="101645" y="21283"/>
                    </a:lnTo>
                    <a:cubicBezTo>
                      <a:pt x="81833" y="-3292"/>
                      <a:pt x="45857" y="-7149"/>
                      <a:pt x="21283" y="12663"/>
                    </a:cubicBezTo>
                    <a:cubicBezTo>
                      <a:pt x="-3292" y="32475"/>
                      <a:pt x="-7149" y="68451"/>
                      <a:pt x="12663" y="93025"/>
                    </a:cubicBezTo>
                    <a:cubicBezTo>
                      <a:pt x="15387" y="96406"/>
                      <a:pt x="18502" y="99474"/>
                      <a:pt x="21921" y="102150"/>
                    </a:cubicBezTo>
                    <a:lnTo>
                      <a:pt x="25445" y="105579"/>
                    </a:lnTo>
                    <a:cubicBezTo>
                      <a:pt x="236262" y="310957"/>
                      <a:pt x="572342" y="310957"/>
                      <a:pt x="783159" y="105579"/>
                    </a:cubicBezTo>
                    <a:lnTo>
                      <a:pt x="786493" y="102245"/>
                    </a:lnTo>
                    <a:cubicBezTo>
                      <a:pt x="806305" y="77671"/>
                      <a:pt x="802447" y="41695"/>
                      <a:pt x="777873" y="21883"/>
                    </a:cubicBezTo>
                    <a:cubicBezTo>
                      <a:pt x="757175" y="5195"/>
                      <a:pt x="727705" y="4985"/>
                      <a:pt x="706769" y="21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grpSp>
        <p:nvGrpSpPr>
          <p:cNvPr id="141" name="Group 140">
            <a:extLst>
              <a:ext uri="{FF2B5EF4-FFF2-40B4-BE49-F238E27FC236}">
                <a16:creationId xmlns:a16="http://schemas.microsoft.com/office/drawing/2014/main" id="{284875BF-1C88-86F1-F61F-B21C276862D0}"/>
              </a:ext>
              <a:ext uri="{C183D7F6-B498-43B3-948B-1728B52AA6E4}">
                <adec:decorative xmlns:adec="http://schemas.microsoft.com/office/drawing/2017/decorative" val="1"/>
              </a:ext>
            </a:extLst>
          </p:cNvPr>
          <p:cNvGrpSpPr/>
          <p:nvPr/>
        </p:nvGrpSpPr>
        <p:grpSpPr>
          <a:xfrm>
            <a:off x="1710531" y="1953613"/>
            <a:ext cx="822960" cy="822960"/>
            <a:chOff x="5316785" y="1592557"/>
            <a:chExt cx="1744133" cy="1744133"/>
          </a:xfrm>
        </p:grpSpPr>
        <p:sp>
          <p:nvSpPr>
            <p:cNvPr id="142" name="Oval 141">
              <a:extLst>
                <a:ext uri="{FF2B5EF4-FFF2-40B4-BE49-F238E27FC236}">
                  <a16:creationId xmlns:a16="http://schemas.microsoft.com/office/drawing/2014/main" id="{7EB64EB7-6456-86D3-BA62-7545FEF0468E}"/>
                </a:ext>
              </a:extLst>
            </p:cNvPr>
            <p:cNvSpPr/>
            <p:nvPr/>
          </p:nvSpPr>
          <p:spPr>
            <a:xfrm>
              <a:off x="5316785" y="1592557"/>
              <a:ext cx="1744133" cy="1744133"/>
            </a:xfrm>
            <a:prstGeom prst="ellipse">
              <a:avLst/>
            </a:prstGeom>
            <a:solidFill>
              <a:srgbClr val="0078D4"/>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3" name="Group 142">
              <a:extLst>
                <a:ext uri="{FF2B5EF4-FFF2-40B4-BE49-F238E27FC236}">
                  <a16:creationId xmlns:a16="http://schemas.microsoft.com/office/drawing/2014/main" id="{E72FA30F-81E9-6384-6F9F-37FB906A5D39}"/>
                </a:ext>
              </a:extLst>
            </p:cNvPr>
            <p:cNvGrpSpPr/>
            <p:nvPr/>
          </p:nvGrpSpPr>
          <p:grpSpPr>
            <a:xfrm>
              <a:off x="5781949" y="1888067"/>
              <a:ext cx="813807" cy="1041024"/>
              <a:chOff x="11708342" y="457383"/>
              <a:chExt cx="3372040" cy="4313518"/>
            </a:xfrm>
            <a:solidFill>
              <a:schemeClr val="bg1"/>
            </a:solidFill>
          </p:grpSpPr>
          <p:sp>
            <p:nvSpPr>
              <p:cNvPr id="144" name="Freeform 55">
                <a:extLst>
                  <a:ext uri="{FF2B5EF4-FFF2-40B4-BE49-F238E27FC236}">
                    <a16:creationId xmlns:a16="http://schemas.microsoft.com/office/drawing/2014/main" id="{3E830417-62E3-97FF-4910-CEB64FDDC654}"/>
                  </a:ext>
                </a:extLst>
              </p:cNvPr>
              <p:cNvSpPr/>
              <p:nvPr/>
            </p:nvSpPr>
            <p:spPr>
              <a:xfrm>
                <a:off x="11708342" y="457383"/>
                <a:ext cx="3372040" cy="4313518"/>
              </a:xfrm>
              <a:custGeom>
                <a:avLst/>
                <a:gdLst>
                  <a:gd name="connsiteX0" fmla="*/ 2659856 w 3372040"/>
                  <a:gd name="connsiteY0" fmla="*/ 2738965 h 4313518"/>
                  <a:gd name="connsiteX1" fmla="*/ 2659856 w 3372040"/>
                  <a:gd name="connsiteY1" fmla="*/ 2738965 h 4313518"/>
                  <a:gd name="connsiteX2" fmla="*/ 2527173 w 3372040"/>
                  <a:gd name="connsiteY2" fmla="*/ 2728487 h 4313518"/>
                  <a:gd name="connsiteX3" fmla="*/ 2266950 w 3372040"/>
                  <a:gd name="connsiteY3" fmla="*/ 2728487 h 4313518"/>
                  <a:gd name="connsiteX4" fmla="*/ 2224754 w 3372040"/>
                  <a:gd name="connsiteY4" fmla="*/ 2725439 h 4313518"/>
                  <a:gd name="connsiteX5" fmla="*/ 2217706 w 3372040"/>
                  <a:gd name="connsiteY5" fmla="*/ 2724392 h 4313518"/>
                  <a:gd name="connsiteX6" fmla="*/ 2217706 w 3372040"/>
                  <a:gd name="connsiteY6" fmla="*/ 2724392 h 4313518"/>
                  <a:gd name="connsiteX7" fmla="*/ 2170843 w 3372040"/>
                  <a:gd name="connsiteY7" fmla="*/ 2712581 h 4313518"/>
                  <a:gd name="connsiteX8" fmla="*/ 2131219 w 3372040"/>
                  <a:gd name="connsiteY8" fmla="*/ 2696007 h 4313518"/>
                  <a:gd name="connsiteX9" fmla="*/ 1968246 w 3372040"/>
                  <a:gd name="connsiteY9" fmla="*/ 2468645 h 4313518"/>
                  <a:gd name="connsiteX10" fmla="*/ 2228183 w 3372040"/>
                  <a:gd name="connsiteY10" fmla="*/ 2375205 h 4313518"/>
                  <a:gd name="connsiteX11" fmla="*/ 2624899 w 3372040"/>
                  <a:gd name="connsiteY11" fmla="*/ 1820850 h 4313518"/>
                  <a:gd name="connsiteX12" fmla="*/ 2727293 w 3372040"/>
                  <a:gd name="connsiteY12" fmla="*/ 1820850 h 4313518"/>
                  <a:gd name="connsiteX13" fmla="*/ 2977315 w 3372040"/>
                  <a:gd name="connsiteY13" fmla="*/ 1564932 h 4313518"/>
                  <a:gd name="connsiteX14" fmla="*/ 2948559 w 3372040"/>
                  <a:gd name="connsiteY14" fmla="*/ 1450709 h 4313518"/>
                  <a:gd name="connsiteX15" fmla="*/ 2948559 w 3372040"/>
                  <a:gd name="connsiteY15" fmla="*/ 1003034 h 4313518"/>
                  <a:gd name="connsiteX16" fmla="*/ 2112550 w 3372040"/>
                  <a:gd name="connsiteY16" fmla="*/ 167215 h 4313518"/>
                  <a:gd name="connsiteX17" fmla="*/ 983171 w 3372040"/>
                  <a:gd name="connsiteY17" fmla="*/ 167215 h 4313518"/>
                  <a:gd name="connsiteX18" fmla="*/ 657225 w 3372040"/>
                  <a:gd name="connsiteY18" fmla="*/ 84347 h 4313518"/>
                  <a:gd name="connsiteX19" fmla="*/ 515017 w 3372040"/>
                  <a:gd name="connsiteY19" fmla="*/ 6718 h 4313518"/>
                  <a:gd name="connsiteX20" fmla="*/ 437712 w 3372040"/>
                  <a:gd name="connsiteY20" fmla="*/ 30297 h 4313518"/>
                  <a:gd name="connsiteX21" fmla="*/ 431006 w 3372040"/>
                  <a:gd name="connsiteY21" fmla="*/ 56534 h 4313518"/>
                  <a:gd name="connsiteX22" fmla="*/ 431006 w 3372040"/>
                  <a:gd name="connsiteY22" fmla="*/ 498018 h 4313518"/>
                  <a:gd name="connsiteX23" fmla="*/ 738283 w 3372040"/>
                  <a:gd name="connsiteY23" fmla="*/ 955694 h 4313518"/>
                  <a:gd name="connsiteX24" fmla="*/ 738283 w 3372040"/>
                  <a:gd name="connsiteY24" fmla="*/ 1317073 h 4313518"/>
                  <a:gd name="connsiteX25" fmla="*/ 645319 w 3372040"/>
                  <a:gd name="connsiteY25" fmla="*/ 1317073 h 4313518"/>
                  <a:gd name="connsiteX26" fmla="*/ 393383 w 3372040"/>
                  <a:gd name="connsiteY26" fmla="*/ 1569009 h 4313518"/>
                  <a:gd name="connsiteX27" fmla="*/ 645319 w 3372040"/>
                  <a:gd name="connsiteY27" fmla="*/ 1820945 h 4313518"/>
                  <a:gd name="connsiteX28" fmla="*/ 747713 w 3372040"/>
                  <a:gd name="connsiteY28" fmla="*/ 1820945 h 4313518"/>
                  <a:gd name="connsiteX29" fmla="*/ 1138238 w 3372040"/>
                  <a:gd name="connsiteY29" fmla="*/ 2371871 h 4313518"/>
                  <a:gd name="connsiteX30" fmla="*/ 1404938 w 3372040"/>
                  <a:gd name="connsiteY30" fmla="*/ 2468741 h 4313518"/>
                  <a:gd name="connsiteX31" fmla="*/ 1241870 w 3372040"/>
                  <a:gd name="connsiteY31" fmla="*/ 2696198 h 4313518"/>
                  <a:gd name="connsiteX32" fmla="*/ 1202341 w 3372040"/>
                  <a:gd name="connsiteY32" fmla="*/ 2712676 h 4313518"/>
                  <a:gd name="connsiteX33" fmla="*/ 1105948 w 3372040"/>
                  <a:gd name="connsiteY33" fmla="*/ 2728583 h 4313518"/>
                  <a:gd name="connsiteX34" fmla="*/ 844868 w 3372040"/>
                  <a:gd name="connsiteY34" fmla="*/ 2728583 h 4313518"/>
                  <a:gd name="connsiteX35" fmla="*/ 712184 w 3372040"/>
                  <a:gd name="connsiteY35" fmla="*/ 2739060 h 4313518"/>
                  <a:gd name="connsiteX36" fmla="*/ 711232 w 3372040"/>
                  <a:gd name="connsiteY36" fmla="*/ 2739060 h 4313518"/>
                  <a:gd name="connsiteX37" fmla="*/ 0 w 3372040"/>
                  <a:gd name="connsiteY37" fmla="*/ 3573641 h 4313518"/>
                  <a:gd name="connsiteX38" fmla="*/ 0 w 3372040"/>
                  <a:gd name="connsiteY38" fmla="*/ 4259441 h 4313518"/>
                  <a:gd name="connsiteX39" fmla="*/ 62980 w 3372040"/>
                  <a:gd name="connsiteY39" fmla="*/ 4310095 h 4313518"/>
                  <a:gd name="connsiteX40" fmla="*/ 113633 w 3372040"/>
                  <a:gd name="connsiteY40" fmla="*/ 4259441 h 4313518"/>
                  <a:gd name="connsiteX41" fmla="*/ 113633 w 3372040"/>
                  <a:gd name="connsiteY41" fmla="*/ 3573641 h 4313518"/>
                  <a:gd name="connsiteX42" fmla="*/ 674846 w 3372040"/>
                  <a:gd name="connsiteY42" fmla="*/ 2862218 h 4313518"/>
                  <a:gd name="connsiteX43" fmla="*/ 1479233 w 3372040"/>
                  <a:gd name="connsiteY43" fmla="*/ 4307161 h 4313518"/>
                  <a:gd name="connsiteX44" fmla="*/ 1479233 w 3372040"/>
                  <a:gd name="connsiteY44" fmla="*/ 4307161 h 4313518"/>
                  <a:gd name="connsiteX45" fmla="*/ 1479233 w 3372040"/>
                  <a:gd name="connsiteY45" fmla="*/ 4307161 h 4313518"/>
                  <a:gd name="connsiteX46" fmla="*/ 1479233 w 3372040"/>
                  <a:gd name="connsiteY46" fmla="*/ 4307161 h 4313518"/>
                  <a:gd name="connsiteX47" fmla="*/ 1479233 w 3372040"/>
                  <a:gd name="connsiteY47" fmla="*/ 4307161 h 4313518"/>
                  <a:gd name="connsiteX48" fmla="*/ 1481328 w 3372040"/>
                  <a:gd name="connsiteY48" fmla="*/ 4308399 h 4313518"/>
                  <a:gd name="connsiteX49" fmla="*/ 1484376 w 3372040"/>
                  <a:gd name="connsiteY49" fmla="*/ 4309923 h 4313518"/>
                  <a:gd name="connsiteX50" fmla="*/ 1485710 w 3372040"/>
                  <a:gd name="connsiteY50" fmla="*/ 4310590 h 4313518"/>
                  <a:gd name="connsiteX51" fmla="*/ 1486567 w 3372040"/>
                  <a:gd name="connsiteY51" fmla="*/ 4310590 h 4313518"/>
                  <a:gd name="connsiteX52" fmla="*/ 1489901 w 3372040"/>
                  <a:gd name="connsiteY52" fmla="*/ 4311828 h 4313518"/>
                  <a:gd name="connsiteX53" fmla="*/ 1491710 w 3372040"/>
                  <a:gd name="connsiteY53" fmla="*/ 4312495 h 4313518"/>
                  <a:gd name="connsiteX54" fmla="*/ 1493139 w 3372040"/>
                  <a:gd name="connsiteY54" fmla="*/ 4312971 h 4313518"/>
                  <a:gd name="connsiteX55" fmla="*/ 1494377 w 3372040"/>
                  <a:gd name="connsiteY55" fmla="*/ 4312971 h 4313518"/>
                  <a:gd name="connsiteX56" fmla="*/ 1495806 w 3372040"/>
                  <a:gd name="connsiteY56" fmla="*/ 4312971 h 4313518"/>
                  <a:gd name="connsiteX57" fmla="*/ 1497235 w 3372040"/>
                  <a:gd name="connsiteY57" fmla="*/ 4312971 h 4313518"/>
                  <a:gd name="connsiteX58" fmla="*/ 1499997 w 3372040"/>
                  <a:gd name="connsiteY58" fmla="*/ 4313447 h 4313518"/>
                  <a:gd name="connsiteX59" fmla="*/ 1501902 w 3372040"/>
                  <a:gd name="connsiteY59" fmla="*/ 4313447 h 4313518"/>
                  <a:gd name="connsiteX60" fmla="*/ 1501902 w 3372040"/>
                  <a:gd name="connsiteY60" fmla="*/ 4313447 h 4313518"/>
                  <a:gd name="connsiteX61" fmla="*/ 1502759 w 3372040"/>
                  <a:gd name="connsiteY61" fmla="*/ 4313447 h 4313518"/>
                  <a:gd name="connsiteX62" fmla="*/ 1508570 w 3372040"/>
                  <a:gd name="connsiteY62" fmla="*/ 4313447 h 4313518"/>
                  <a:gd name="connsiteX63" fmla="*/ 1514475 w 3372040"/>
                  <a:gd name="connsiteY63" fmla="*/ 4313447 h 4313518"/>
                  <a:gd name="connsiteX64" fmla="*/ 2697099 w 3372040"/>
                  <a:gd name="connsiteY64" fmla="*/ 2862218 h 4313518"/>
                  <a:gd name="connsiteX65" fmla="*/ 3258407 w 3372040"/>
                  <a:gd name="connsiteY65" fmla="*/ 3573641 h 4313518"/>
                  <a:gd name="connsiteX66" fmla="*/ 3258407 w 3372040"/>
                  <a:gd name="connsiteY66" fmla="*/ 4259441 h 4313518"/>
                  <a:gd name="connsiteX67" fmla="*/ 3321387 w 3372040"/>
                  <a:gd name="connsiteY67" fmla="*/ 4310095 h 4313518"/>
                  <a:gd name="connsiteX68" fmla="*/ 3372041 w 3372040"/>
                  <a:gd name="connsiteY68" fmla="*/ 4259441 h 4313518"/>
                  <a:gd name="connsiteX69" fmla="*/ 3372041 w 3372040"/>
                  <a:gd name="connsiteY69" fmla="*/ 3573641 h 4313518"/>
                  <a:gd name="connsiteX70" fmla="*/ 2659856 w 3372040"/>
                  <a:gd name="connsiteY70" fmla="*/ 2738965 h 4313518"/>
                  <a:gd name="connsiteX71" fmla="*/ 2094929 w 3372040"/>
                  <a:gd name="connsiteY71" fmla="*/ 2807545 h 4313518"/>
                  <a:gd name="connsiteX72" fmla="*/ 2098548 w 3372040"/>
                  <a:gd name="connsiteY72" fmla="*/ 2806497 h 4313518"/>
                  <a:gd name="connsiteX73" fmla="*/ 2114169 w 3372040"/>
                  <a:gd name="connsiteY73" fmla="*/ 2813069 h 4313518"/>
                  <a:gd name="connsiteX74" fmla="*/ 2117122 w 3372040"/>
                  <a:gd name="connsiteY74" fmla="*/ 2823547 h 4313518"/>
                  <a:gd name="connsiteX75" fmla="*/ 2098072 w 3372040"/>
                  <a:gd name="connsiteY75" fmla="*/ 3093009 h 4313518"/>
                  <a:gd name="connsiteX76" fmla="*/ 2091976 w 3372040"/>
                  <a:gd name="connsiteY76" fmla="*/ 3117584 h 4313518"/>
                  <a:gd name="connsiteX77" fmla="*/ 2087880 w 3372040"/>
                  <a:gd name="connsiteY77" fmla="*/ 3120441 h 4313518"/>
                  <a:gd name="connsiteX78" fmla="*/ 2071688 w 3372040"/>
                  <a:gd name="connsiteY78" fmla="*/ 3119012 h 4313518"/>
                  <a:gd name="connsiteX79" fmla="*/ 1802797 w 3372040"/>
                  <a:gd name="connsiteY79" fmla="*/ 2927560 h 4313518"/>
                  <a:gd name="connsiteX80" fmla="*/ 2060543 w 3372040"/>
                  <a:gd name="connsiteY80" fmla="*/ 3234265 h 4313518"/>
                  <a:gd name="connsiteX81" fmla="*/ 1686973 w 3372040"/>
                  <a:gd name="connsiteY81" fmla="*/ 3990741 h 4313518"/>
                  <a:gd name="connsiteX82" fmla="*/ 1313402 w 3372040"/>
                  <a:gd name="connsiteY82" fmla="*/ 3233789 h 4313518"/>
                  <a:gd name="connsiteX83" fmla="*/ 1365599 w 3372040"/>
                  <a:gd name="connsiteY83" fmla="*/ 3211691 h 4313518"/>
                  <a:gd name="connsiteX84" fmla="*/ 1685925 w 3372040"/>
                  <a:gd name="connsiteY84" fmla="*/ 2983757 h 4313518"/>
                  <a:gd name="connsiteX85" fmla="*/ 2006251 w 3372040"/>
                  <a:gd name="connsiteY85" fmla="*/ 3211595 h 4313518"/>
                  <a:gd name="connsiteX86" fmla="*/ 2060543 w 3372040"/>
                  <a:gd name="connsiteY86" fmla="*/ 3234265 h 4313518"/>
                  <a:gd name="connsiteX87" fmla="*/ 2519934 w 3372040"/>
                  <a:gd name="connsiteY87" fmla="*/ 1699597 h 4313518"/>
                  <a:gd name="connsiteX88" fmla="*/ 2519934 w 3372040"/>
                  <a:gd name="connsiteY88" fmla="*/ 1710836 h 4313518"/>
                  <a:gd name="connsiteX89" fmla="*/ 2500027 w 3372040"/>
                  <a:gd name="connsiteY89" fmla="*/ 1723219 h 4313518"/>
                  <a:gd name="connsiteX90" fmla="*/ 1898999 w 3372040"/>
                  <a:gd name="connsiteY90" fmla="*/ 1723219 h 4313518"/>
                  <a:gd name="connsiteX91" fmla="*/ 1853279 w 3372040"/>
                  <a:gd name="connsiteY91" fmla="*/ 1677499 h 4313518"/>
                  <a:gd name="connsiteX92" fmla="*/ 1853279 w 3372040"/>
                  <a:gd name="connsiteY92" fmla="*/ 1401274 h 4313518"/>
                  <a:gd name="connsiteX93" fmla="*/ 1898999 w 3372040"/>
                  <a:gd name="connsiteY93" fmla="*/ 1355554 h 4313518"/>
                  <a:gd name="connsiteX94" fmla="*/ 2520124 w 3372040"/>
                  <a:gd name="connsiteY94" fmla="*/ 1355554 h 4313518"/>
                  <a:gd name="connsiteX95" fmla="*/ 2519934 w 3372040"/>
                  <a:gd name="connsiteY95" fmla="*/ 1242397 h 4313518"/>
                  <a:gd name="connsiteX96" fmla="*/ 1898809 w 3372040"/>
                  <a:gd name="connsiteY96" fmla="*/ 1242397 h 4313518"/>
                  <a:gd name="connsiteX97" fmla="*/ 1739551 w 3372040"/>
                  <a:gd name="connsiteY97" fmla="*/ 1401655 h 4313518"/>
                  <a:gd name="connsiteX98" fmla="*/ 1739551 w 3372040"/>
                  <a:gd name="connsiteY98" fmla="*/ 1488713 h 4313518"/>
                  <a:gd name="connsiteX99" fmla="*/ 1632299 w 3372040"/>
                  <a:gd name="connsiteY99" fmla="*/ 1488713 h 4313518"/>
                  <a:gd name="connsiteX100" fmla="*/ 1632299 w 3372040"/>
                  <a:gd name="connsiteY100" fmla="*/ 1401655 h 4313518"/>
                  <a:gd name="connsiteX101" fmla="*/ 1473041 w 3372040"/>
                  <a:gd name="connsiteY101" fmla="*/ 1242397 h 4313518"/>
                  <a:gd name="connsiteX102" fmla="*/ 851916 w 3372040"/>
                  <a:gd name="connsiteY102" fmla="*/ 1242397 h 4313518"/>
                  <a:gd name="connsiteX103" fmla="*/ 851916 w 3372040"/>
                  <a:gd name="connsiteY103" fmla="*/ 987127 h 4313518"/>
                  <a:gd name="connsiteX104" fmla="*/ 925639 w 3372040"/>
                  <a:gd name="connsiteY104" fmla="*/ 992651 h 4313518"/>
                  <a:gd name="connsiteX105" fmla="*/ 2519934 w 3372040"/>
                  <a:gd name="connsiteY105" fmla="*/ 992651 h 4313518"/>
                  <a:gd name="connsiteX106" fmla="*/ 2726531 w 3372040"/>
                  <a:gd name="connsiteY106" fmla="*/ 1707503 h 4313518"/>
                  <a:gd name="connsiteX107" fmla="*/ 2633472 w 3372040"/>
                  <a:gd name="connsiteY107" fmla="*/ 1707503 h 4313518"/>
                  <a:gd name="connsiteX108" fmla="*/ 2633472 w 3372040"/>
                  <a:gd name="connsiteY108" fmla="*/ 1699692 h 4313518"/>
                  <a:gd name="connsiteX109" fmla="*/ 2633472 w 3372040"/>
                  <a:gd name="connsiteY109" fmla="*/ 1430706 h 4313518"/>
                  <a:gd name="connsiteX110" fmla="*/ 2726436 w 3372040"/>
                  <a:gd name="connsiteY110" fmla="*/ 1430706 h 4313518"/>
                  <a:gd name="connsiteX111" fmla="*/ 2857291 w 3372040"/>
                  <a:gd name="connsiteY111" fmla="*/ 1576077 h 4313518"/>
                  <a:gd name="connsiteX112" fmla="*/ 2726436 w 3372040"/>
                  <a:gd name="connsiteY112" fmla="*/ 1706931 h 4313518"/>
                  <a:gd name="connsiteX113" fmla="*/ 645319 w 3372040"/>
                  <a:gd name="connsiteY113" fmla="*/ 1707503 h 4313518"/>
                  <a:gd name="connsiteX114" fmla="*/ 514464 w 3372040"/>
                  <a:gd name="connsiteY114" fmla="*/ 1562132 h 4313518"/>
                  <a:gd name="connsiteX115" fmla="*/ 645319 w 3372040"/>
                  <a:gd name="connsiteY115" fmla="*/ 1431278 h 4313518"/>
                  <a:gd name="connsiteX116" fmla="*/ 738283 w 3372040"/>
                  <a:gd name="connsiteY116" fmla="*/ 1431278 h 4313518"/>
                  <a:gd name="connsiteX117" fmla="*/ 738283 w 3372040"/>
                  <a:gd name="connsiteY117" fmla="*/ 1700073 h 4313518"/>
                  <a:gd name="connsiteX118" fmla="*/ 738283 w 3372040"/>
                  <a:gd name="connsiteY118" fmla="*/ 1707884 h 4313518"/>
                  <a:gd name="connsiteX119" fmla="*/ 544544 w 3372040"/>
                  <a:gd name="connsiteY119" fmla="*/ 497828 h 4313518"/>
                  <a:gd name="connsiteX120" fmla="*/ 544544 w 3372040"/>
                  <a:gd name="connsiteY120" fmla="*/ 152261 h 4313518"/>
                  <a:gd name="connsiteX121" fmla="*/ 602742 w 3372040"/>
                  <a:gd name="connsiteY121" fmla="*/ 184074 h 4313518"/>
                  <a:gd name="connsiteX122" fmla="*/ 983171 w 3372040"/>
                  <a:gd name="connsiteY122" fmla="*/ 281515 h 4313518"/>
                  <a:gd name="connsiteX123" fmla="*/ 2112550 w 3372040"/>
                  <a:gd name="connsiteY123" fmla="*/ 281515 h 4313518"/>
                  <a:gd name="connsiteX124" fmla="*/ 2834164 w 3372040"/>
                  <a:gd name="connsiteY124" fmla="*/ 1003129 h 4313518"/>
                  <a:gd name="connsiteX125" fmla="*/ 2834164 w 3372040"/>
                  <a:gd name="connsiteY125" fmla="*/ 1341743 h 4313518"/>
                  <a:gd name="connsiteX126" fmla="*/ 2726531 w 3372040"/>
                  <a:gd name="connsiteY126" fmla="*/ 1317359 h 4313518"/>
                  <a:gd name="connsiteX127" fmla="*/ 2633567 w 3372040"/>
                  <a:gd name="connsiteY127" fmla="*/ 1317359 h 4313518"/>
                  <a:gd name="connsiteX128" fmla="*/ 2633567 w 3372040"/>
                  <a:gd name="connsiteY128" fmla="*/ 936359 h 4313518"/>
                  <a:gd name="connsiteX129" fmla="*/ 2576417 w 3372040"/>
                  <a:gd name="connsiteY129" fmla="*/ 879209 h 4313518"/>
                  <a:gd name="connsiteX130" fmla="*/ 925639 w 3372040"/>
                  <a:gd name="connsiteY130" fmla="*/ 879209 h 4313518"/>
                  <a:gd name="connsiteX131" fmla="*/ 544544 w 3372040"/>
                  <a:gd name="connsiteY131" fmla="*/ 498018 h 4313518"/>
                  <a:gd name="connsiteX132" fmla="*/ 851916 w 3372040"/>
                  <a:gd name="connsiteY132" fmla="*/ 1699311 h 4313518"/>
                  <a:gd name="connsiteX133" fmla="*/ 851916 w 3372040"/>
                  <a:gd name="connsiteY133" fmla="*/ 1355744 h 4313518"/>
                  <a:gd name="connsiteX134" fmla="*/ 1473041 w 3372040"/>
                  <a:gd name="connsiteY134" fmla="*/ 1355744 h 4313518"/>
                  <a:gd name="connsiteX135" fmla="*/ 1518761 w 3372040"/>
                  <a:gd name="connsiteY135" fmla="*/ 1401464 h 4313518"/>
                  <a:gd name="connsiteX136" fmla="*/ 1518761 w 3372040"/>
                  <a:gd name="connsiteY136" fmla="*/ 1677689 h 4313518"/>
                  <a:gd name="connsiteX137" fmla="*/ 1473041 w 3372040"/>
                  <a:gd name="connsiteY137" fmla="*/ 1723409 h 4313518"/>
                  <a:gd name="connsiteX138" fmla="*/ 872014 w 3372040"/>
                  <a:gd name="connsiteY138" fmla="*/ 1723409 h 4313518"/>
                  <a:gd name="connsiteX139" fmla="*/ 852107 w 3372040"/>
                  <a:gd name="connsiteY139" fmla="*/ 1711027 h 4313518"/>
                  <a:gd name="connsiteX140" fmla="*/ 851916 w 3372040"/>
                  <a:gd name="connsiteY140" fmla="*/ 1699502 h 4313518"/>
                  <a:gd name="connsiteX141" fmla="*/ 1190435 w 3372040"/>
                  <a:gd name="connsiteY141" fmla="*/ 2270811 h 4313518"/>
                  <a:gd name="connsiteX142" fmla="*/ 865918 w 3372040"/>
                  <a:gd name="connsiteY142" fmla="*/ 1836281 h 4313518"/>
                  <a:gd name="connsiteX143" fmla="*/ 1473041 w 3372040"/>
                  <a:gd name="connsiteY143" fmla="*/ 1836281 h 4313518"/>
                  <a:gd name="connsiteX144" fmla="*/ 1632299 w 3372040"/>
                  <a:gd name="connsiteY144" fmla="*/ 1677023 h 4313518"/>
                  <a:gd name="connsiteX145" fmla="*/ 1632299 w 3372040"/>
                  <a:gd name="connsiteY145" fmla="*/ 1601775 h 4313518"/>
                  <a:gd name="connsiteX146" fmla="*/ 1739551 w 3372040"/>
                  <a:gd name="connsiteY146" fmla="*/ 1601775 h 4313518"/>
                  <a:gd name="connsiteX147" fmla="*/ 1739551 w 3372040"/>
                  <a:gd name="connsiteY147" fmla="*/ 1677023 h 4313518"/>
                  <a:gd name="connsiteX148" fmla="*/ 1898809 w 3372040"/>
                  <a:gd name="connsiteY148" fmla="*/ 1836281 h 4313518"/>
                  <a:gd name="connsiteX149" fmla="*/ 2505837 w 3372040"/>
                  <a:gd name="connsiteY149" fmla="*/ 1836281 h 4313518"/>
                  <a:gd name="connsiteX150" fmla="*/ 2175510 w 3372040"/>
                  <a:gd name="connsiteY150" fmla="*/ 2273859 h 4313518"/>
                  <a:gd name="connsiteX151" fmla="*/ 1685925 w 3372040"/>
                  <a:gd name="connsiteY151" fmla="*/ 2385302 h 4313518"/>
                  <a:gd name="connsiteX152" fmla="*/ 1190625 w 3372040"/>
                  <a:gd name="connsiteY152" fmla="*/ 2271192 h 4313518"/>
                  <a:gd name="connsiteX153" fmla="*/ 1516380 w 3372040"/>
                  <a:gd name="connsiteY153" fmla="*/ 2487886 h 4313518"/>
                  <a:gd name="connsiteX154" fmla="*/ 1855470 w 3372040"/>
                  <a:gd name="connsiteY154" fmla="*/ 2487886 h 4313518"/>
                  <a:gd name="connsiteX155" fmla="*/ 1983486 w 3372040"/>
                  <a:gd name="connsiteY155" fmla="*/ 2730202 h 4313518"/>
                  <a:gd name="connsiteX156" fmla="*/ 1685925 w 3372040"/>
                  <a:gd name="connsiteY156" fmla="*/ 2852693 h 4313518"/>
                  <a:gd name="connsiteX157" fmla="*/ 1388364 w 3372040"/>
                  <a:gd name="connsiteY157" fmla="*/ 2730583 h 4313518"/>
                  <a:gd name="connsiteX158" fmla="*/ 1516380 w 3372040"/>
                  <a:gd name="connsiteY158" fmla="*/ 2488267 h 4313518"/>
                  <a:gd name="connsiteX159" fmla="*/ 1257300 w 3372040"/>
                  <a:gd name="connsiteY159" fmla="*/ 2813165 h 4313518"/>
                  <a:gd name="connsiteX160" fmla="*/ 1273016 w 3372040"/>
                  <a:gd name="connsiteY160" fmla="*/ 2806592 h 4313518"/>
                  <a:gd name="connsiteX161" fmla="*/ 1276636 w 3372040"/>
                  <a:gd name="connsiteY161" fmla="*/ 2807640 h 4313518"/>
                  <a:gd name="connsiteX162" fmla="*/ 1568672 w 3372040"/>
                  <a:gd name="connsiteY162" fmla="*/ 2927560 h 4313518"/>
                  <a:gd name="connsiteX163" fmla="*/ 1299401 w 3372040"/>
                  <a:gd name="connsiteY163" fmla="*/ 3119108 h 4313518"/>
                  <a:gd name="connsiteX164" fmla="*/ 1283208 w 3372040"/>
                  <a:gd name="connsiteY164" fmla="*/ 3120536 h 4313518"/>
                  <a:gd name="connsiteX165" fmla="*/ 1281875 w 3372040"/>
                  <a:gd name="connsiteY165" fmla="*/ 3119679 h 4313518"/>
                  <a:gd name="connsiteX166" fmla="*/ 1272350 w 3372040"/>
                  <a:gd name="connsiteY166" fmla="*/ 3079865 h 4313518"/>
                  <a:gd name="connsiteX167" fmla="*/ 1254633 w 3372040"/>
                  <a:gd name="connsiteY167" fmla="*/ 2823642 h 4313518"/>
                  <a:gd name="connsiteX168" fmla="*/ 1257300 w 3372040"/>
                  <a:gd name="connsiteY168" fmla="*/ 2813165 h 4313518"/>
                  <a:gd name="connsiteX169" fmla="*/ 1504950 w 3372040"/>
                  <a:gd name="connsiteY169" fmla="*/ 4188099 h 4313518"/>
                  <a:gd name="connsiteX170" fmla="*/ 787813 w 3372040"/>
                  <a:gd name="connsiteY170" fmla="*/ 2844407 h 4313518"/>
                  <a:gd name="connsiteX171" fmla="*/ 844963 w 3372040"/>
                  <a:gd name="connsiteY171" fmla="*/ 2842216 h 4313518"/>
                  <a:gd name="connsiteX172" fmla="*/ 1105472 w 3372040"/>
                  <a:gd name="connsiteY172" fmla="*/ 2842216 h 4313518"/>
                  <a:gd name="connsiteX173" fmla="*/ 1111758 w 3372040"/>
                  <a:gd name="connsiteY173" fmla="*/ 2842216 h 4313518"/>
                  <a:gd name="connsiteX174" fmla="*/ 1160431 w 3372040"/>
                  <a:gd name="connsiteY174" fmla="*/ 3104725 h 4313518"/>
                  <a:gd name="connsiteX175" fmla="*/ 1161098 w 3372040"/>
                  <a:gd name="connsiteY175" fmla="*/ 3115107 h 4313518"/>
                  <a:gd name="connsiteX176" fmla="*/ 1175671 w 3372040"/>
                  <a:gd name="connsiteY176" fmla="*/ 3166733 h 4313518"/>
                  <a:gd name="connsiteX177" fmla="*/ 1612583 w 3372040"/>
                  <a:gd name="connsiteY177" fmla="*/ 4079704 h 4313518"/>
                  <a:gd name="connsiteX178" fmla="*/ 1504950 w 3372040"/>
                  <a:gd name="connsiteY178" fmla="*/ 4188099 h 4313518"/>
                  <a:gd name="connsiteX179" fmla="*/ 1680020 w 3372040"/>
                  <a:gd name="connsiteY179" fmla="*/ 4174763 h 4313518"/>
                  <a:gd name="connsiteX180" fmla="*/ 2202371 w 3372040"/>
                  <a:gd name="connsiteY180" fmla="*/ 3153017 h 4313518"/>
                  <a:gd name="connsiteX181" fmla="*/ 2210181 w 3372040"/>
                  <a:gd name="connsiteY181" fmla="*/ 3121394 h 4313518"/>
                  <a:gd name="connsiteX182" fmla="*/ 2262569 w 3372040"/>
                  <a:gd name="connsiteY182" fmla="*/ 2842025 h 4313518"/>
                  <a:gd name="connsiteX183" fmla="*/ 2266474 w 3372040"/>
                  <a:gd name="connsiteY183" fmla="*/ 2842025 h 4313518"/>
                  <a:gd name="connsiteX184" fmla="*/ 2526983 w 3372040"/>
                  <a:gd name="connsiteY184" fmla="*/ 2842025 h 4313518"/>
                  <a:gd name="connsiteX185" fmla="*/ 2585085 w 3372040"/>
                  <a:gd name="connsiteY185" fmla="*/ 2844311 h 4313518"/>
                  <a:gd name="connsiteX186" fmla="*/ 1679543 w 3372040"/>
                  <a:gd name="connsiteY186" fmla="*/ 4174763 h 431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3372040" h="4313518">
                    <a:moveTo>
                      <a:pt x="2659856" y="2738965"/>
                    </a:moveTo>
                    <a:lnTo>
                      <a:pt x="2659856" y="2738965"/>
                    </a:lnTo>
                    <a:cubicBezTo>
                      <a:pt x="2615975" y="2731993"/>
                      <a:pt x="2571607" y="2728487"/>
                      <a:pt x="2527173" y="2728487"/>
                    </a:cubicBezTo>
                    <a:lnTo>
                      <a:pt x="2266950" y="2728487"/>
                    </a:lnTo>
                    <a:cubicBezTo>
                      <a:pt x="2252834" y="2728487"/>
                      <a:pt x="2238727" y="2727468"/>
                      <a:pt x="2224754" y="2725439"/>
                    </a:cubicBezTo>
                    <a:cubicBezTo>
                      <a:pt x="2222430" y="2724944"/>
                      <a:pt x="2220078" y="2724592"/>
                      <a:pt x="2217706" y="2724392"/>
                    </a:cubicBezTo>
                    <a:lnTo>
                      <a:pt x="2217706" y="2724392"/>
                    </a:lnTo>
                    <a:cubicBezTo>
                      <a:pt x="2201790" y="2721734"/>
                      <a:pt x="2186111" y="2717791"/>
                      <a:pt x="2170843" y="2712581"/>
                    </a:cubicBezTo>
                    <a:cubicBezTo>
                      <a:pt x="2158651" y="2704875"/>
                      <a:pt x="2145259" y="2699274"/>
                      <a:pt x="2131219" y="2696007"/>
                    </a:cubicBezTo>
                    <a:cubicBezTo>
                      <a:pt x="2043046" y="2651364"/>
                      <a:pt x="1982210" y="2566486"/>
                      <a:pt x="1968246" y="2468645"/>
                    </a:cubicBezTo>
                    <a:cubicBezTo>
                      <a:pt x="2058495" y="2448614"/>
                      <a:pt x="2145840" y="2417220"/>
                      <a:pt x="2228183" y="2375205"/>
                    </a:cubicBezTo>
                    <a:cubicBezTo>
                      <a:pt x="2441762" y="2264839"/>
                      <a:pt x="2589333" y="2058613"/>
                      <a:pt x="2624899" y="1820850"/>
                    </a:cubicBezTo>
                    <a:lnTo>
                      <a:pt x="2727293" y="1820850"/>
                    </a:lnTo>
                    <a:cubicBezTo>
                      <a:pt x="2867006" y="1819221"/>
                      <a:pt x="2978944" y="1704645"/>
                      <a:pt x="2977315" y="1564932"/>
                    </a:cubicBezTo>
                    <a:cubicBezTo>
                      <a:pt x="2976848" y="1525127"/>
                      <a:pt x="2967000" y="1485989"/>
                      <a:pt x="2948559" y="1450709"/>
                    </a:cubicBezTo>
                    <a:lnTo>
                      <a:pt x="2948559" y="1003034"/>
                    </a:lnTo>
                    <a:cubicBezTo>
                      <a:pt x="2948350" y="541437"/>
                      <a:pt x="2574151" y="167320"/>
                      <a:pt x="2112550" y="167215"/>
                    </a:cubicBezTo>
                    <a:lnTo>
                      <a:pt x="983171" y="167215"/>
                    </a:lnTo>
                    <a:cubicBezTo>
                      <a:pt x="869299" y="167271"/>
                      <a:pt x="757238" y="138780"/>
                      <a:pt x="657225" y="84347"/>
                    </a:cubicBezTo>
                    <a:lnTo>
                      <a:pt x="515017" y="6718"/>
                    </a:lnTo>
                    <a:cubicBezTo>
                      <a:pt x="487156" y="-8118"/>
                      <a:pt x="452542" y="2439"/>
                      <a:pt x="437712" y="30297"/>
                    </a:cubicBezTo>
                    <a:cubicBezTo>
                      <a:pt x="433407" y="38380"/>
                      <a:pt x="431111" y="47378"/>
                      <a:pt x="431006" y="56534"/>
                    </a:cubicBezTo>
                    <a:lnTo>
                      <a:pt x="431006" y="498018"/>
                    </a:lnTo>
                    <a:cubicBezTo>
                      <a:pt x="431225" y="698748"/>
                      <a:pt x="552583" y="879494"/>
                      <a:pt x="738283" y="955694"/>
                    </a:cubicBezTo>
                    <a:lnTo>
                      <a:pt x="738283" y="1317073"/>
                    </a:lnTo>
                    <a:lnTo>
                      <a:pt x="645319" y="1317073"/>
                    </a:lnTo>
                    <a:cubicBezTo>
                      <a:pt x="506178" y="1317073"/>
                      <a:pt x="393383" y="1429868"/>
                      <a:pt x="393383" y="1569009"/>
                    </a:cubicBezTo>
                    <a:cubicBezTo>
                      <a:pt x="393383" y="1708150"/>
                      <a:pt x="506178" y="1820945"/>
                      <a:pt x="645319" y="1820945"/>
                    </a:cubicBezTo>
                    <a:lnTo>
                      <a:pt x="747713" y="1820945"/>
                    </a:lnTo>
                    <a:cubicBezTo>
                      <a:pt x="782707" y="2056308"/>
                      <a:pt x="927745" y="2260915"/>
                      <a:pt x="1138238" y="2371871"/>
                    </a:cubicBezTo>
                    <a:cubicBezTo>
                      <a:pt x="1222543" y="2415620"/>
                      <a:pt x="1312202" y="2448186"/>
                      <a:pt x="1404938" y="2468741"/>
                    </a:cubicBezTo>
                    <a:cubicBezTo>
                      <a:pt x="1391012" y="2566648"/>
                      <a:pt x="1330128" y="2651582"/>
                      <a:pt x="1241870" y="2696198"/>
                    </a:cubicBezTo>
                    <a:cubicBezTo>
                      <a:pt x="1227877" y="2699493"/>
                      <a:pt x="1214523" y="2705056"/>
                      <a:pt x="1202341" y="2712676"/>
                    </a:cubicBezTo>
                    <a:cubicBezTo>
                      <a:pt x="1171299" y="2723230"/>
                      <a:pt x="1138733" y="2728602"/>
                      <a:pt x="1105948" y="2728583"/>
                    </a:cubicBezTo>
                    <a:lnTo>
                      <a:pt x="844868" y="2728583"/>
                    </a:lnTo>
                    <a:cubicBezTo>
                      <a:pt x="800433" y="2728583"/>
                      <a:pt x="756066" y="2732088"/>
                      <a:pt x="712184" y="2739060"/>
                    </a:cubicBezTo>
                    <a:lnTo>
                      <a:pt x="711232" y="2739060"/>
                    </a:lnTo>
                    <a:cubicBezTo>
                      <a:pt x="301657" y="2805354"/>
                      <a:pt x="505" y="3158741"/>
                      <a:pt x="0" y="3573641"/>
                    </a:cubicBezTo>
                    <a:lnTo>
                      <a:pt x="0" y="4259441"/>
                    </a:lnTo>
                    <a:cubicBezTo>
                      <a:pt x="3404" y="4290816"/>
                      <a:pt x="31601" y="4313495"/>
                      <a:pt x="62980" y="4310095"/>
                    </a:cubicBezTo>
                    <a:cubicBezTo>
                      <a:pt x="89665" y="4307199"/>
                      <a:pt x="110739" y="4286120"/>
                      <a:pt x="113633" y="4259441"/>
                    </a:cubicBezTo>
                    <a:lnTo>
                      <a:pt x="113633" y="3573641"/>
                    </a:lnTo>
                    <a:cubicBezTo>
                      <a:pt x="114048" y="3235379"/>
                      <a:pt x="345977" y="2941371"/>
                      <a:pt x="674846" y="2862218"/>
                    </a:cubicBezTo>
                    <a:cubicBezTo>
                      <a:pt x="710279" y="3097295"/>
                      <a:pt x="875443" y="3930447"/>
                      <a:pt x="1479233" y="4307161"/>
                    </a:cubicBezTo>
                    <a:lnTo>
                      <a:pt x="1479233" y="4307161"/>
                    </a:lnTo>
                    <a:lnTo>
                      <a:pt x="1479233" y="4307161"/>
                    </a:lnTo>
                    <a:lnTo>
                      <a:pt x="1479233" y="4307161"/>
                    </a:lnTo>
                    <a:lnTo>
                      <a:pt x="1479233" y="4307161"/>
                    </a:lnTo>
                    <a:lnTo>
                      <a:pt x="1481328" y="4308399"/>
                    </a:lnTo>
                    <a:lnTo>
                      <a:pt x="1484376" y="4309923"/>
                    </a:lnTo>
                    <a:lnTo>
                      <a:pt x="1485710" y="4310590"/>
                    </a:lnTo>
                    <a:lnTo>
                      <a:pt x="1486567" y="4310590"/>
                    </a:lnTo>
                    <a:lnTo>
                      <a:pt x="1489901" y="4311828"/>
                    </a:lnTo>
                    <a:lnTo>
                      <a:pt x="1491710" y="4312495"/>
                    </a:lnTo>
                    <a:lnTo>
                      <a:pt x="1493139" y="4312971"/>
                    </a:lnTo>
                    <a:lnTo>
                      <a:pt x="1494377" y="4312971"/>
                    </a:lnTo>
                    <a:lnTo>
                      <a:pt x="1495806" y="4312971"/>
                    </a:lnTo>
                    <a:lnTo>
                      <a:pt x="1497235" y="4312971"/>
                    </a:lnTo>
                    <a:lnTo>
                      <a:pt x="1499997" y="4313447"/>
                    </a:lnTo>
                    <a:lnTo>
                      <a:pt x="1501902" y="4313447"/>
                    </a:lnTo>
                    <a:lnTo>
                      <a:pt x="1501902" y="4313447"/>
                    </a:lnTo>
                    <a:lnTo>
                      <a:pt x="1502759" y="4313447"/>
                    </a:lnTo>
                    <a:cubicBezTo>
                      <a:pt x="1504693" y="4313543"/>
                      <a:pt x="1506636" y="4313543"/>
                      <a:pt x="1508570" y="4313447"/>
                    </a:cubicBezTo>
                    <a:lnTo>
                      <a:pt x="1514475" y="4313447"/>
                    </a:lnTo>
                    <a:cubicBezTo>
                      <a:pt x="2431923" y="4251726"/>
                      <a:pt x="2655570" y="3139015"/>
                      <a:pt x="2697099" y="2862218"/>
                    </a:cubicBezTo>
                    <a:cubicBezTo>
                      <a:pt x="3026007" y="2941333"/>
                      <a:pt x="3257979" y="3235351"/>
                      <a:pt x="3258407" y="3573641"/>
                    </a:cubicBezTo>
                    <a:lnTo>
                      <a:pt x="3258407" y="4259441"/>
                    </a:lnTo>
                    <a:cubicBezTo>
                      <a:pt x="3261808" y="4290816"/>
                      <a:pt x="3290011" y="4313495"/>
                      <a:pt x="3321387" y="4310095"/>
                    </a:cubicBezTo>
                    <a:cubicBezTo>
                      <a:pt x="3348076" y="4307199"/>
                      <a:pt x="3369145" y="4286120"/>
                      <a:pt x="3372041" y="4259441"/>
                    </a:cubicBezTo>
                    <a:lnTo>
                      <a:pt x="3372041" y="3573641"/>
                    </a:lnTo>
                    <a:cubicBezTo>
                      <a:pt x="3371545" y="3158379"/>
                      <a:pt x="3069860" y="2804811"/>
                      <a:pt x="2659856" y="2738965"/>
                    </a:cubicBezTo>
                    <a:close/>
                    <a:moveTo>
                      <a:pt x="2094929" y="2807545"/>
                    </a:moveTo>
                    <a:cubicBezTo>
                      <a:pt x="2096081" y="2807030"/>
                      <a:pt x="2097300" y="2806678"/>
                      <a:pt x="2098548" y="2806497"/>
                    </a:cubicBezTo>
                    <a:cubicBezTo>
                      <a:pt x="2103691" y="2808783"/>
                      <a:pt x="2108930" y="2810974"/>
                      <a:pt x="2114169" y="2813069"/>
                    </a:cubicBezTo>
                    <a:cubicBezTo>
                      <a:pt x="2116398" y="2816079"/>
                      <a:pt x="2117455" y="2819813"/>
                      <a:pt x="2117122" y="2823547"/>
                    </a:cubicBezTo>
                    <a:lnTo>
                      <a:pt x="2098072" y="3093009"/>
                    </a:lnTo>
                    <a:cubicBezTo>
                      <a:pt x="2096072" y="3101105"/>
                      <a:pt x="2094071" y="3109297"/>
                      <a:pt x="2091976" y="3117584"/>
                    </a:cubicBezTo>
                    <a:cubicBezTo>
                      <a:pt x="2090766" y="3118746"/>
                      <a:pt x="2089385" y="3119708"/>
                      <a:pt x="2087880" y="3120441"/>
                    </a:cubicBezTo>
                    <a:cubicBezTo>
                      <a:pt x="2082660" y="3123127"/>
                      <a:pt x="2076355" y="3122565"/>
                      <a:pt x="2071688" y="3119012"/>
                    </a:cubicBezTo>
                    <a:lnTo>
                      <a:pt x="1802797" y="2927560"/>
                    </a:lnTo>
                    <a:close/>
                    <a:moveTo>
                      <a:pt x="2060543" y="3234265"/>
                    </a:moveTo>
                    <a:cubicBezTo>
                      <a:pt x="1992154" y="3465246"/>
                      <a:pt x="1877187" y="3747281"/>
                      <a:pt x="1686973" y="3990741"/>
                    </a:cubicBezTo>
                    <a:cubicBezTo>
                      <a:pt x="1496473" y="3747472"/>
                      <a:pt x="1381697" y="3465056"/>
                      <a:pt x="1313402" y="3233789"/>
                    </a:cubicBezTo>
                    <a:cubicBezTo>
                      <a:pt x="1332224" y="3230379"/>
                      <a:pt x="1350045" y="3222825"/>
                      <a:pt x="1365599" y="3211691"/>
                    </a:cubicBezTo>
                    <a:lnTo>
                      <a:pt x="1685925" y="2983757"/>
                    </a:lnTo>
                    <a:lnTo>
                      <a:pt x="2006251" y="3211595"/>
                    </a:lnTo>
                    <a:cubicBezTo>
                      <a:pt x="2022367" y="3223225"/>
                      <a:pt x="2040941" y="3230988"/>
                      <a:pt x="2060543" y="3234265"/>
                    </a:cubicBezTo>
                    <a:close/>
                    <a:moveTo>
                      <a:pt x="2519934" y="1699597"/>
                    </a:moveTo>
                    <a:cubicBezTo>
                      <a:pt x="2519934" y="1703407"/>
                      <a:pt x="2519934" y="1707122"/>
                      <a:pt x="2519934" y="1710836"/>
                    </a:cubicBezTo>
                    <a:cubicBezTo>
                      <a:pt x="2512533" y="1713580"/>
                      <a:pt x="2505761" y="1717790"/>
                      <a:pt x="2500027" y="1723219"/>
                    </a:cubicBezTo>
                    <a:lnTo>
                      <a:pt x="1898999" y="1723219"/>
                    </a:lnTo>
                    <a:cubicBezTo>
                      <a:pt x="1873748" y="1723219"/>
                      <a:pt x="1853279" y="1702750"/>
                      <a:pt x="1853279" y="1677499"/>
                    </a:cubicBezTo>
                    <a:lnTo>
                      <a:pt x="1853279" y="1401274"/>
                    </a:lnTo>
                    <a:cubicBezTo>
                      <a:pt x="1853279" y="1376023"/>
                      <a:pt x="1873748" y="1355554"/>
                      <a:pt x="1898999" y="1355554"/>
                    </a:cubicBezTo>
                    <a:lnTo>
                      <a:pt x="2520124" y="1355554"/>
                    </a:lnTo>
                    <a:close/>
                    <a:moveTo>
                      <a:pt x="2519934" y="1242397"/>
                    </a:moveTo>
                    <a:lnTo>
                      <a:pt x="1898809" y="1242397"/>
                    </a:lnTo>
                    <a:cubicBezTo>
                      <a:pt x="1810893" y="1242502"/>
                      <a:pt x="1739656" y="1313739"/>
                      <a:pt x="1739551" y="1401655"/>
                    </a:cubicBezTo>
                    <a:lnTo>
                      <a:pt x="1739551" y="1488713"/>
                    </a:lnTo>
                    <a:lnTo>
                      <a:pt x="1632299" y="1488713"/>
                    </a:lnTo>
                    <a:lnTo>
                      <a:pt x="1632299" y="1401655"/>
                    </a:lnTo>
                    <a:cubicBezTo>
                      <a:pt x="1632194" y="1313739"/>
                      <a:pt x="1560957" y="1242502"/>
                      <a:pt x="1473041" y="1242397"/>
                    </a:cubicBezTo>
                    <a:lnTo>
                      <a:pt x="851916" y="1242397"/>
                    </a:lnTo>
                    <a:lnTo>
                      <a:pt x="851916" y="987127"/>
                    </a:lnTo>
                    <a:cubicBezTo>
                      <a:pt x="876319" y="990803"/>
                      <a:pt x="900960" y="992651"/>
                      <a:pt x="925639" y="992651"/>
                    </a:cubicBezTo>
                    <a:lnTo>
                      <a:pt x="2519934" y="992651"/>
                    </a:lnTo>
                    <a:close/>
                    <a:moveTo>
                      <a:pt x="2726531" y="1707503"/>
                    </a:moveTo>
                    <a:lnTo>
                      <a:pt x="2633472" y="1707503"/>
                    </a:lnTo>
                    <a:cubicBezTo>
                      <a:pt x="2633472" y="1704931"/>
                      <a:pt x="2633472" y="1702359"/>
                      <a:pt x="2633472" y="1699692"/>
                    </a:cubicBezTo>
                    <a:lnTo>
                      <a:pt x="2633472" y="1430706"/>
                    </a:lnTo>
                    <a:lnTo>
                      <a:pt x="2726436" y="1430706"/>
                    </a:lnTo>
                    <a:cubicBezTo>
                      <a:pt x="2802712" y="1434716"/>
                      <a:pt x="2861300" y="1499800"/>
                      <a:pt x="2857291" y="1576077"/>
                    </a:cubicBezTo>
                    <a:cubicBezTo>
                      <a:pt x="2853576" y="1646752"/>
                      <a:pt x="2797112" y="1703216"/>
                      <a:pt x="2726436" y="1706931"/>
                    </a:cubicBezTo>
                    <a:close/>
                    <a:moveTo>
                      <a:pt x="645319" y="1707503"/>
                    </a:moveTo>
                    <a:cubicBezTo>
                      <a:pt x="569043" y="1703493"/>
                      <a:pt x="510454" y="1638408"/>
                      <a:pt x="514464" y="1562132"/>
                    </a:cubicBezTo>
                    <a:cubicBezTo>
                      <a:pt x="518179" y="1491457"/>
                      <a:pt x="574643" y="1434992"/>
                      <a:pt x="645319" y="1431278"/>
                    </a:cubicBezTo>
                    <a:lnTo>
                      <a:pt x="738283" y="1431278"/>
                    </a:lnTo>
                    <a:lnTo>
                      <a:pt x="738283" y="1700073"/>
                    </a:lnTo>
                    <a:cubicBezTo>
                      <a:pt x="738283" y="1702645"/>
                      <a:pt x="738283" y="1705312"/>
                      <a:pt x="738283" y="1707884"/>
                    </a:cubicBezTo>
                    <a:close/>
                    <a:moveTo>
                      <a:pt x="544544" y="497828"/>
                    </a:moveTo>
                    <a:lnTo>
                      <a:pt x="544544" y="152261"/>
                    </a:lnTo>
                    <a:lnTo>
                      <a:pt x="602742" y="184074"/>
                    </a:lnTo>
                    <a:cubicBezTo>
                      <a:pt x="719423" y="247824"/>
                      <a:pt x="850211" y="281324"/>
                      <a:pt x="983171" y="281515"/>
                    </a:cubicBezTo>
                    <a:lnTo>
                      <a:pt x="2112550" y="281515"/>
                    </a:lnTo>
                    <a:cubicBezTo>
                      <a:pt x="2510914" y="281935"/>
                      <a:pt x="2833745" y="604767"/>
                      <a:pt x="2834164" y="1003129"/>
                    </a:cubicBezTo>
                    <a:lnTo>
                      <a:pt x="2834164" y="1341743"/>
                    </a:lnTo>
                    <a:cubicBezTo>
                      <a:pt x="2800569" y="1325645"/>
                      <a:pt x="2763784" y="1317311"/>
                      <a:pt x="2726531" y="1317359"/>
                    </a:cubicBezTo>
                    <a:lnTo>
                      <a:pt x="2633567" y="1317359"/>
                    </a:lnTo>
                    <a:lnTo>
                      <a:pt x="2633567" y="936359"/>
                    </a:lnTo>
                    <a:cubicBezTo>
                      <a:pt x="2633567" y="904793"/>
                      <a:pt x="2607983" y="879209"/>
                      <a:pt x="2576417" y="879209"/>
                    </a:cubicBezTo>
                    <a:lnTo>
                      <a:pt x="925639" y="879209"/>
                    </a:lnTo>
                    <a:cubicBezTo>
                      <a:pt x="715242" y="878942"/>
                      <a:pt x="544754" y="708416"/>
                      <a:pt x="544544" y="498018"/>
                    </a:cubicBezTo>
                    <a:close/>
                    <a:moveTo>
                      <a:pt x="851916" y="1699311"/>
                    </a:moveTo>
                    <a:lnTo>
                      <a:pt x="851916" y="1355744"/>
                    </a:lnTo>
                    <a:lnTo>
                      <a:pt x="1473041" y="1355744"/>
                    </a:lnTo>
                    <a:cubicBezTo>
                      <a:pt x="1498292" y="1355744"/>
                      <a:pt x="1518761" y="1376214"/>
                      <a:pt x="1518761" y="1401464"/>
                    </a:cubicBezTo>
                    <a:lnTo>
                      <a:pt x="1518761" y="1677689"/>
                    </a:lnTo>
                    <a:cubicBezTo>
                      <a:pt x="1518761" y="1702940"/>
                      <a:pt x="1498292" y="1723409"/>
                      <a:pt x="1473041" y="1723409"/>
                    </a:cubicBezTo>
                    <a:lnTo>
                      <a:pt x="872014" y="1723409"/>
                    </a:lnTo>
                    <a:cubicBezTo>
                      <a:pt x="866280" y="1717980"/>
                      <a:pt x="859507" y="1713770"/>
                      <a:pt x="852107" y="1711027"/>
                    </a:cubicBezTo>
                    <a:cubicBezTo>
                      <a:pt x="852011" y="1707026"/>
                      <a:pt x="851916" y="1703312"/>
                      <a:pt x="851916" y="1699502"/>
                    </a:cubicBezTo>
                    <a:close/>
                    <a:moveTo>
                      <a:pt x="1190435" y="2270811"/>
                    </a:moveTo>
                    <a:cubicBezTo>
                      <a:pt x="1022471" y="2182076"/>
                      <a:pt x="903313" y="2022523"/>
                      <a:pt x="865918" y="1836281"/>
                    </a:cubicBezTo>
                    <a:lnTo>
                      <a:pt x="1473041" y="1836281"/>
                    </a:lnTo>
                    <a:cubicBezTo>
                      <a:pt x="1560957" y="1836176"/>
                      <a:pt x="1632194" y="1764938"/>
                      <a:pt x="1632299" y="1677023"/>
                    </a:cubicBezTo>
                    <a:lnTo>
                      <a:pt x="1632299" y="1601775"/>
                    </a:lnTo>
                    <a:lnTo>
                      <a:pt x="1739551" y="1601775"/>
                    </a:lnTo>
                    <a:lnTo>
                      <a:pt x="1739551" y="1677023"/>
                    </a:lnTo>
                    <a:cubicBezTo>
                      <a:pt x="1739656" y="1764938"/>
                      <a:pt x="1810893" y="1836176"/>
                      <a:pt x="1898809" y="1836281"/>
                    </a:cubicBezTo>
                    <a:lnTo>
                      <a:pt x="2505837" y="1836281"/>
                    </a:lnTo>
                    <a:cubicBezTo>
                      <a:pt x="2467747" y="2024676"/>
                      <a:pt x="2346255" y="2185610"/>
                      <a:pt x="2175510" y="2273859"/>
                    </a:cubicBezTo>
                    <a:cubicBezTo>
                      <a:pt x="2031873" y="2348440"/>
                      <a:pt x="1866900" y="2385302"/>
                      <a:pt x="1685925" y="2385302"/>
                    </a:cubicBezTo>
                    <a:cubicBezTo>
                      <a:pt x="1502283" y="2385302"/>
                      <a:pt x="1335500" y="2346916"/>
                      <a:pt x="1190625" y="2271192"/>
                    </a:cubicBezTo>
                    <a:close/>
                    <a:moveTo>
                      <a:pt x="1516380" y="2487886"/>
                    </a:moveTo>
                    <a:cubicBezTo>
                      <a:pt x="1628966" y="2502107"/>
                      <a:pt x="1742885" y="2502107"/>
                      <a:pt x="1855470" y="2487886"/>
                    </a:cubicBezTo>
                    <a:cubicBezTo>
                      <a:pt x="1869519" y="2580812"/>
                      <a:pt x="1914649" y="2666223"/>
                      <a:pt x="1983486" y="2730202"/>
                    </a:cubicBezTo>
                    <a:lnTo>
                      <a:pt x="1685925" y="2852693"/>
                    </a:lnTo>
                    <a:lnTo>
                      <a:pt x="1388364" y="2730583"/>
                    </a:lnTo>
                    <a:cubicBezTo>
                      <a:pt x="1457239" y="2666632"/>
                      <a:pt x="1502369" y="2581202"/>
                      <a:pt x="1516380" y="2488267"/>
                    </a:cubicBezTo>
                    <a:close/>
                    <a:moveTo>
                      <a:pt x="1257300" y="2813165"/>
                    </a:moveTo>
                    <a:lnTo>
                      <a:pt x="1273016" y="2806592"/>
                    </a:lnTo>
                    <a:cubicBezTo>
                      <a:pt x="1274264" y="2806792"/>
                      <a:pt x="1275474" y="2807145"/>
                      <a:pt x="1276636" y="2807640"/>
                    </a:cubicBezTo>
                    <a:lnTo>
                      <a:pt x="1568672" y="2927560"/>
                    </a:lnTo>
                    <a:lnTo>
                      <a:pt x="1299401" y="3119108"/>
                    </a:lnTo>
                    <a:cubicBezTo>
                      <a:pt x="1294733" y="3122660"/>
                      <a:pt x="1288428" y="3123223"/>
                      <a:pt x="1283208" y="3120536"/>
                    </a:cubicBezTo>
                    <a:cubicBezTo>
                      <a:pt x="1282732" y="3120308"/>
                      <a:pt x="1282284" y="3120022"/>
                      <a:pt x="1281875" y="3119679"/>
                    </a:cubicBezTo>
                    <a:cubicBezTo>
                      <a:pt x="1278446" y="3106154"/>
                      <a:pt x="1275207" y="3092914"/>
                      <a:pt x="1272350" y="3079865"/>
                    </a:cubicBezTo>
                    <a:lnTo>
                      <a:pt x="1254633" y="2823642"/>
                    </a:lnTo>
                    <a:cubicBezTo>
                      <a:pt x="1254224" y="2819947"/>
                      <a:pt x="1255166" y="2816222"/>
                      <a:pt x="1257300" y="2813165"/>
                    </a:cubicBezTo>
                    <a:close/>
                    <a:moveTo>
                      <a:pt x="1504950" y="4188099"/>
                    </a:moveTo>
                    <a:cubicBezTo>
                      <a:pt x="976122" y="3829768"/>
                      <a:pt x="821246" y="3057862"/>
                      <a:pt x="787813" y="2844407"/>
                    </a:cubicBezTo>
                    <a:cubicBezTo>
                      <a:pt x="806863" y="2842978"/>
                      <a:pt x="825913" y="2842216"/>
                      <a:pt x="844963" y="2842216"/>
                    </a:cubicBezTo>
                    <a:lnTo>
                      <a:pt x="1105472" y="2842216"/>
                    </a:lnTo>
                    <a:lnTo>
                      <a:pt x="1111758" y="2842216"/>
                    </a:lnTo>
                    <a:cubicBezTo>
                      <a:pt x="1118997" y="2897556"/>
                      <a:pt x="1133475" y="2989949"/>
                      <a:pt x="1160431" y="3104725"/>
                    </a:cubicBezTo>
                    <a:lnTo>
                      <a:pt x="1161098" y="3115107"/>
                    </a:lnTo>
                    <a:cubicBezTo>
                      <a:pt x="1162345" y="3133138"/>
                      <a:pt x="1167298" y="3150712"/>
                      <a:pt x="1175671" y="3166733"/>
                    </a:cubicBezTo>
                    <a:cubicBezTo>
                      <a:pt x="1242917" y="3428099"/>
                      <a:pt x="1371410" y="3780143"/>
                      <a:pt x="1612583" y="4079704"/>
                    </a:cubicBezTo>
                    <a:cubicBezTo>
                      <a:pt x="1578559" y="4117632"/>
                      <a:pt x="1542631" y="4153808"/>
                      <a:pt x="1504950" y="4188099"/>
                    </a:cubicBezTo>
                    <a:close/>
                    <a:moveTo>
                      <a:pt x="1680020" y="4174763"/>
                    </a:moveTo>
                    <a:cubicBezTo>
                      <a:pt x="1979486" y="3853390"/>
                      <a:pt x="2129219" y="3443815"/>
                      <a:pt x="2202371" y="3153017"/>
                    </a:cubicBezTo>
                    <a:cubicBezTo>
                      <a:pt x="2206257" y="3142834"/>
                      <a:pt x="2208876" y="3132214"/>
                      <a:pt x="2210181" y="3121394"/>
                    </a:cubicBezTo>
                    <a:cubicBezTo>
                      <a:pt x="2232460" y="3029239"/>
                      <a:pt x="2249948" y="2935989"/>
                      <a:pt x="2262569" y="2842025"/>
                    </a:cubicBezTo>
                    <a:lnTo>
                      <a:pt x="2266474" y="2842025"/>
                    </a:lnTo>
                    <a:lnTo>
                      <a:pt x="2526983" y="2842025"/>
                    </a:lnTo>
                    <a:cubicBezTo>
                      <a:pt x="2546509" y="2842025"/>
                      <a:pt x="2565940" y="2842787"/>
                      <a:pt x="2585085" y="2844311"/>
                    </a:cubicBezTo>
                    <a:cubicBezTo>
                      <a:pt x="2550319" y="3079769"/>
                      <a:pt x="2371725" y="3996265"/>
                      <a:pt x="1679543" y="417476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5" name="Freeform 56">
                <a:extLst>
                  <a:ext uri="{FF2B5EF4-FFF2-40B4-BE49-F238E27FC236}">
                    <a16:creationId xmlns:a16="http://schemas.microsoft.com/office/drawing/2014/main" id="{6FD0FA87-E89E-909E-021B-5FA5A7C53DF8}"/>
                  </a:ext>
                </a:extLst>
              </p:cNvPr>
              <p:cNvSpPr/>
              <p:nvPr/>
            </p:nvSpPr>
            <p:spPr>
              <a:xfrm>
                <a:off x="12993333" y="2403286"/>
                <a:ext cx="808816" cy="259594"/>
              </a:xfrm>
              <a:custGeom>
                <a:avLst/>
                <a:gdLst>
                  <a:gd name="connsiteX0" fmla="*/ 783267 w 808816"/>
                  <a:gd name="connsiteY0" fmla="*/ 105833 h 259594"/>
                  <a:gd name="connsiteX1" fmla="*/ 786696 w 808816"/>
                  <a:gd name="connsiteY1" fmla="*/ 102404 h 259594"/>
                  <a:gd name="connsiteX2" fmla="*/ 796821 w 808816"/>
                  <a:gd name="connsiteY2" fmla="*/ 22222 h 259594"/>
                  <a:gd name="connsiteX3" fmla="*/ 716639 w 808816"/>
                  <a:gd name="connsiteY3" fmla="*/ 12087 h 259594"/>
                  <a:gd name="connsiteX4" fmla="*/ 706971 w 808816"/>
                  <a:gd name="connsiteY4" fmla="*/ 21631 h 259594"/>
                  <a:gd name="connsiteX5" fmla="*/ 703638 w 808816"/>
                  <a:gd name="connsiteY5" fmla="*/ 24870 h 259594"/>
                  <a:gd name="connsiteX6" fmla="*/ 105277 w 808816"/>
                  <a:gd name="connsiteY6" fmla="*/ 24870 h 259594"/>
                  <a:gd name="connsiteX7" fmla="*/ 101848 w 808816"/>
                  <a:gd name="connsiteY7" fmla="*/ 21536 h 259594"/>
                  <a:gd name="connsiteX8" fmla="*/ 21533 w 808816"/>
                  <a:gd name="connsiteY8" fmla="*/ 12459 h 259594"/>
                  <a:gd name="connsiteX9" fmla="*/ 12456 w 808816"/>
                  <a:gd name="connsiteY9" fmla="*/ 92764 h 259594"/>
                  <a:gd name="connsiteX10" fmla="*/ 22124 w 808816"/>
                  <a:gd name="connsiteY10" fmla="*/ 102308 h 259594"/>
                  <a:gd name="connsiteX11" fmla="*/ 25648 w 808816"/>
                  <a:gd name="connsiteY11" fmla="*/ 105833 h 259594"/>
                  <a:gd name="connsiteX12" fmla="*/ 783267 w 808816"/>
                  <a:gd name="connsiteY12" fmla="*/ 105833 h 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816" h="259594">
                    <a:moveTo>
                      <a:pt x="783267" y="105833"/>
                    </a:moveTo>
                    <a:lnTo>
                      <a:pt x="786696" y="102404"/>
                    </a:lnTo>
                    <a:cubicBezTo>
                      <a:pt x="811632" y="83058"/>
                      <a:pt x="816166" y="47159"/>
                      <a:pt x="796821" y="22222"/>
                    </a:cubicBezTo>
                    <a:cubicBezTo>
                      <a:pt x="777476" y="-2724"/>
                      <a:pt x="741576" y="-7258"/>
                      <a:pt x="716639" y="12087"/>
                    </a:cubicBezTo>
                    <a:cubicBezTo>
                      <a:pt x="713048" y="14878"/>
                      <a:pt x="709800" y="18079"/>
                      <a:pt x="706971" y="21631"/>
                    </a:cubicBezTo>
                    <a:lnTo>
                      <a:pt x="703638" y="24870"/>
                    </a:lnTo>
                    <a:cubicBezTo>
                      <a:pt x="537036" y="186766"/>
                      <a:pt x="271879" y="186766"/>
                      <a:pt x="105277" y="24870"/>
                    </a:cubicBezTo>
                    <a:lnTo>
                      <a:pt x="101848" y="21536"/>
                    </a:lnTo>
                    <a:cubicBezTo>
                      <a:pt x="82179" y="-3152"/>
                      <a:pt x="46222" y="-7210"/>
                      <a:pt x="21533" y="12459"/>
                    </a:cubicBezTo>
                    <a:cubicBezTo>
                      <a:pt x="-3146" y="32128"/>
                      <a:pt x="-7213" y="68085"/>
                      <a:pt x="12456" y="92764"/>
                    </a:cubicBezTo>
                    <a:cubicBezTo>
                      <a:pt x="15294" y="96317"/>
                      <a:pt x="18533" y="99527"/>
                      <a:pt x="22124" y="102308"/>
                    </a:cubicBezTo>
                    <a:lnTo>
                      <a:pt x="25648" y="105833"/>
                    </a:lnTo>
                    <a:cubicBezTo>
                      <a:pt x="236579" y="310849"/>
                      <a:pt x="572335" y="310849"/>
                      <a:pt x="783267" y="1058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6" name="Freeform 57">
                <a:extLst>
                  <a:ext uri="{FF2B5EF4-FFF2-40B4-BE49-F238E27FC236}">
                    <a16:creationId xmlns:a16="http://schemas.microsoft.com/office/drawing/2014/main" id="{6B92E17A-4312-8983-6571-81B408AAA0B9}"/>
                  </a:ext>
                </a:extLst>
              </p:cNvPr>
              <p:cNvSpPr/>
              <p:nvPr/>
            </p:nvSpPr>
            <p:spPr>
              <a:xfrm>
                <a:off x="12914921" y="1929142"/>
                <a:ext cx="131695" cy="136302"/>
              </a:xfrm>
              <a:custGeom>
                <a:avLst/>
                <a:gdLst>
                  <a:gd name="connsiteX0" fmla="*/ 65865 w 131695"/>
                  <a:gd name="connsiteY0" fmla="*/ 136303 h 136302"/>
                  <a:gd name="connsiteX1" fmla="*/ 65865 w 131695"/>
                  <a:gd name="connsiteY1" fmla="*/ 0 h 136302"/>
                  <a:gd name="connsiteX2" fmla="*/ 65865 w 131695"/>
                  <a:gd name="connsiteY2" fmla="*/ 136303 h 136302"/>
                </a:gdLst>
                <a:ahLst/>
                <a:cxnLst>
                  <a:cxn ang="0">
                    <a:pos x="connsiteX0" y="connsiteY0"/>
                  </a:cxn>
                  <a:cxn ang="0">
                    <a:pos x="connsiteX1" y="connsiteY1"/>
                  </a:cxn>
                  <a:cxn ang="0">
                    <a:pos x="connsiteX2" y="connsiteY2"/>
                  </a:cxn>
                </a:cxnLst>
                <a:rect l="l" t="t" r="r" b="b"/>
                <a:pathLst>
                  <a:path w="131695" h="136302">
                    <a:moveTo>
                      <a:pt x="65865" y="136303"/>
                    </a:moveTo>
                    <a:cubicBezTo>
                      <a:pt x="153591" y="136303"/>
                      <a:pt x="153686" y="0"/>
                      <a:pt x="65865" y="0"/>
                    </a:cubicBezTo>
                    <a:cubicBezTo>
                      <a:pt x="-21955" y="0"/>
                      <a:pt x="-21955" y="136303"/>
                      <a:pt x="65865"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7" name="Freeform 58">
                <a:extLst>
                  <a:ext uri="{FF2B5EF4-FFF2-40B4-BE49-F238E27FC236}">
                    <a16:creationId xmlns:a16="http://schemas.microsoft.com/office/drawing/2014/main" id="{58E6B9A8-5700-FF25-C693-18EA9639A6C7}"/>
                  </a:ext>
                </a:extLst>
              </p:cNvPr>
              <p:cNvSpPr/>
              <p:nvPr/>
            </p:nvSpPr>
            <p:spPr>
              <a:xfrm>
                <a:off x="13748799" y="1929142"/>
                <a:ext cx="131730" cy="136302"/>
              </a:xfrm>
              <a:custGeom>
                <a:avLst/>
                <a:gdLst>
                  <a:gd name="connsiteX0" fmla="*/ 65901 w 131730"/>
                  <a:gd name="connsiteY0" fmla="*/ 136303 h 136302"/>
                  <a:gd name="connsiteX1" fmla="*/ 65901 w 131730"/>
                  <a:gd name="connsiteY1" fmla="*/ 0 h 136302"/>
                  <a:gd name="connsiteX2" fmla="*/ 65901 w 131730"/>
                  <a:gd name="connsiteY2" fmla="*/ 136303 h 136302"/>
                </a:gdLst>
                <a:ahLst/>
                <a:cxnLst>
                  <a:cxn ang="0">
                    <a:pos x="connsiteX0" y="connsiteY0"/>
                  </a:cxn>
                  <a:cxn ang="0">
                    <a:pos x="connsiteX1" y="connsiteY1"/>
                  </a:cxn>
                  <a:cxn ang="0">
                    <a:pos x="connsiteX2" y="connsiteY2"/>
                  </a:cxn>
                </a:cxnLst>
                <a:rect l="l" t="t" r="r" b="b"/>
                <a:pathLst>
                  <a:path w="131730" h="136302">
                    <a:moveTo>
                      <a:pt x="65901" y="136303"/>
                    </a:moveTo>
                    <a:cubicBezTo>
                      <a:pt x="153626" y="136303"/>
                      <a:pt x="153721" y="0"/>
                      <a:pt x="65901" y="0"/>
                    </a:cubicBezTo>
                    <a:cubicBezTo>
                      <a:pt x="-21919" y="0"/>
                      <a:pt x="-22015"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151" name="Title 1">
            <a:extLst>
              <a:ext uri="{FF2B5EF4-FFF2-40B4-BE49-F238E27FC236}">
                <a16:creationId xmlns:a16="http://schemas.microsoft.com/office/drawing/2014/main" id="{81AA1217-1DC4-264E-85E2-BD47755C3D0E}"/>
              </a:ext>
            </a:extLst>
          </p:cNvPr>
          <p:cNvSpPr txBox="1">
            <a:spLocks/>
          </p:cNvSpPr>
          <p:nvPr/>
        </p:nvSpPr>
        <p:spPr>
          <a:xfrm>
            <a:off x="658971" y="581746"/>
            <a:ext cx="10881635" cy="83779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ctr" defTabSz="932742" rtl="0" eaLnBrk="1" fontAlgn="auto" latinLnBrk="0" hangingPunct="1">
              <a:lnSpc>
                <a:spcPct val="100000"/>
              </a:lnSpc>
              <a:spcBef>
                <a:spcPts val="300"/>
              </a:spcBef>
              <a:spcAft>
                <a:spcPts val="0"/>
              </a:spcAft>
              <a:buClrTx/>
              <a:buSzPct val="100000"/>
              <a:buFontTx/>
              <a:buNone/>
              <a:tabLst/>
              <a:defRPr/>
            </a:pPr>
            <a:r>
              <a:rPr kumimoji="0" lang="en-US" sz="36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Balancing Innovation and Governance</a:t>
            </a:r>
            <a:endParaRPr kumimoji="0" lang="en-US" sz="3600" b="0" i="0" u="none" strike="noStrike" kern="1200" cap="none" spc="0" normalizeH="0" baseline="0" noProof="0">
              <a:ln w="3175">
                <a:noFill/>
              </a:ln>
              <a:solidFill>
                <a:prstClr val="black"/>
              </a:solidFill>
              <a:effectLst/>
              <a:uLnTx/>
              <a:uFillTx/>
              <a:latin typeface="Aptos Display" panose="02110004020202020204"/>
              <a:ea typeface="+mn-ea"/>
              <a:cs typeface="Segoe UI" panose="020B0502040204020203" pitchFamily="34" charset="0"/>
            </a:endParaRPr>
          </a:p>
        </p:txBody>
      </p:sp>
      <p:sp>
        <p:nvSpPr>
          <p:cNvPr id="163" name="Rectangle: Rounded Corners 162">
            <a:extLst>
              <a:ext uri="{FF2B5EF4-FFF2-40B4-BE49-F238E27FC236}">
                <a16:creationId xmlns:a16="http://schemas.microsoft.com/office/drawing/2014/main" id="{6328E3E3-35A5-07AC-13BC-245CA06466D5}"/>
              </a:ext>
            </a:extLst>
          </p:cNvPr>
          <p:cNvSpPr/>
          <p:nvPr/>
        </p:nvSpPr>
        <p:spPr bwMode="auto">
          <a:xfrm>
            <a:off x="301688" y="5763312"/>
            <a:ext cx="11513975" cy="45720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1912828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A4AC2-6C3F-493C-2A2D-51488DBD1AA0}"/>
            </a:ext>
          </a:extLst>
        </p:cNvPr>
        <p:cNvGrpSpPr/>
        <p:nvPr/>
      </p:nvGrpSpPr>
      <p:grpSpPr>
        <a:xfrm>
          <a:off x="0" y="0"/>
          <a:ext cx="0" cy="0"/>
          <a:chOff x="0" y="0"/>
          <a:chExt cx="0" cy="0"/>
        </a:xfrm>
      </p:grpSpPr>
      <p:sp>
        <p:nvSpPr>
          <p:cNvPr id="8" name="Rectangle: Rounded Corners 26">
            <a:extLst>
              <a:ext uri="{FF2B5EF4-FFF2-40B4-BE49-F238E27FC236}">
                <a16:creationId xmlns:a16="http://schemas.microsoft.com/office/drawing/2014/main" id="{9BB39E21-5EF2-AAAA-7D60-A313A29E6391}"/>
              </a:ext>
              <a:ext uri="{C183D7F6-B498-43B3-948B-1728B52AA6E4}">
                <adec:decorative xmlns:adec="http://schemas.microsoft.com/office/drawing/2017/decorative" val="1"/>
              </a:ext>
            </a:extLst>
          </p:cNvPr>
          <p:cNvSpPr/>
          <p:nvPr/>
        </p:nvSpPr>
        <p:spPr bwMode="auto">
          <a:xfrm>
            <a:off x="4494783" y="2823321"/>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14" name="Rectangle: Rounded Corners 26">
            <a:extLst>
              <a:ext uri="{FF2B5EF4-FFF2-40B4-BE49-F238E27FC236}">
                <a16:creationId xmlns:a16="http://schemas.microsoft.com/office/drawing/2014/main" id="{1BBE7662-9CF3-47EC-5B34-56FFFB95E75E}"/>
              </a:ext>
              <a:ext uri="{C183D7F6-B498-43B3-948B-1728B52AA6E4}">
                <adec:decorative xmlns:adec="http://schemas.microsoft.com/office/drawing/2017/decorative" val="1"/>
              </a:ext>
            </a:extLst>
          </p:cNvPr>
          <p:cNvSpPr/>
          <p:nvPr/>
        </p:nvSpPr>
        <p:spPr bwMode="auto">
          <a:xfrm>
            <a:off x="8059698" y="2823321"/>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7" name="Rectangle: Rounded Corners 26">
            <a:extLst>
              <a:ext uri="{FF2B5EF4-FFF2-40B4-BE49-F238E27FC236}">
                <a16:creationId xmlns:a16="http://schemas.microsoft.com/office/drawing/2014/main" id="{250461EA-7389-99D5-0673-64A1D0F07385}"/>
              </a:ext>
              <a:ext uri="{C183D7F6-B498-43B3-948B-1728B52AA6E4}">
                <adec:decorative xmlns:adec="http://schemas.microsoft.com/office/drawing/2017/decorative" val="1"/>
              </a:ext>
            </a:extLst>
          </p:cNvPr>
          <p:cNvSpPr/>
          <p:nvPr/>
        </p:nvSpPr>
        <p:spPr bwMode="auto">
          <a:xfrm>
            <a:off x="931923" y="2797723"/>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Segoe UI" pitchFamily="34" charset="0"/>
              <a:cs typeface="Segoe UI" pitchFamily="34" charset="0"/>
            </a:endParaRPr>
          </a:p>
        </p:txBody>
      </p:sp>
      <p:pic>
        <p:nvPicPr>
          <p:cNvPr id="30" name="Picture 29">
            <a:extLst>
              <a:ext uri="{FF2B5EF4-FFF2-40B4-BE49-F238E27FC236}">
                <a16:creationId xmlns:a16="http://schemas.microsoft.com/office/drawing/2014/main" id="{F9EC7D4C-9AD0-48C7-9111-7A099CA9EED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3006" y="2982561"/>
            <a:ext cx="3458214" cy="2150106"/>
          </a:xfrm>
          <a:prstGeom prst="rect">
            <a:avLst/>
          </a:prstGeom>
        </p:spPr>
      </p:pic>
      <p:pic>
        <p:nvPicPr>
          <p:cNvPr id="26" name="Picture 25">
            <a:extLst>
              <a:ext uri="{FF2B5EF4-FFF2-40B4-BE49-F238E27FC236}">
                <a16:creationId xmlns:a16="http://schemas.microsoft.com/office/drawing/2014/main" id="{E388C7C5-7463-6FAF-869A-9C5A3C4C342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083322" y="3072017"/>
            <a:ext cx="3145390" cy="1951377"/>
          </a:xfrm>
          <a:prstGeom prst="rect">
            <a:avLst/>
          </a:prstGeom>
        </p:spPr>
      </p:pic>
      <p:pic>
        <p:nvPicPr>
          <p:cNvPr id="22" name="Picture 21">
            <a:extLst>
              <a:ext uri="{FF2B5EF4-FFF2-40B4-BE49-F238E27FC236}">
                <a16:creationId xmlns:a16="http://schemas.microsoft.com/office/drawing/2014/main" id="{CBF993D5-9C4E-5741-4165-A5C941ED4AFF}"/>
              </a:ext>
              <a:ext uri="{C183D7F6-B498-43B3-948B-1728B52AA6E4}">
                <adec:decorative xmlns:adec="http://schemas.microsoft.com/office/drawing/2017/decorative" val="1"/>
              </a:ext>
            </a:extLst>
          </p:cNvPr>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4761343" y="3199601"/>
            <a:ext cx="2667260" cy="1696210"/>
          </a:xfrm>
          <a:prstGeom prst="roundRect">
            <a:avLst>
              <a:gd name="adj" fmla="val 2856"/>
            </a:avLst>
          </a:prstGeom>
          <a:noFill/>
          <a:effectLst>
            <a:outerShdw blurRad="279400" algn="ctr" rotWithShape="0">
              <a:prstClr val="black">
                <a:alpha val="20000"/>
              </a:prstClr>
            </a:outerShdw>
          </a:effectLst>
        </p:spPr>
      </p:pic>
      <p:sp>
        <p:nvSpPr>
          <p:cNvPr id="2" name="Title 1">
            <a:extLst>
              <a:ext uri="{FF2B5EF4-FFF2-40B4-BE49-F238E27FC236}">
                <a16:creationId xmlns:a16="http://schemas.microsoft.com/office/drawing/2014/main" id="{A7A0DEA9-620B-4198-ACFD-6DFE648FC3BF}"/>
              </a:ext>
            </a:extLst>
          </p:cNvPr>
          <p:cNvSpPr>
            <a:spLocks noGrp="1"/>
          </p:cNvSpPr>
          <p:nvPr>
            <p:ph type="title"/>
          </p:nvPr>
        </p:nvSpPr>
        <p:spPr/>
        <p:txBody>
          <a:bodyPr/>
          <a:lstStyle/>
          <a:p>
            <a:pPr algn="ctr"/>
            <a:r>
              <a:rPr lang="en-US"/>
              <a:t>A range of tools for agent creation</a:t>
            </a:r>
          </a:p>
        </p:txBody>
      </p:sp>
      <p:grpSp>
        <p:nvGrpSpPr>
          <p:cNvPr id="16" name="Group 15" descr="scale: no code to pro code">
            <a:extLst>
              <a:ext uri="{FF2B5EF4-FFF2-40B4-BE49-F238E27FC236}">
                <a16:creationId xmlns:a16="http://schemas.microsoft.com/office/drawing/2014/main" id="{7B135F16-7CDF-DAE8-CBEB-8CADE8CD35DF}"/>
              </a:ext>
            </a:extLst>
          </p:cNvPr>
          <p:cNvGrpSpPr/>
          <p:nvPr/>
        </p:nvGrpSpPr>
        <p:grpSpPr>
          <a:xfrm>
            <a:off x="575220" y="1492699"/>
            <a:ext cx="11049399" cy="991341"/>
            <a:chOff x="575220" y="1434316"/>
            <a:chExt cx="11049399" cy="991341"/>
          </a:xfrm>
        </p:grpSpPr>
        <p:sp>
          <p:nvSpPr>
            <p:cNvPr id="5" name="Rectangle: Rounded Corners 4">
              <a:extLst>
                <a:ext uri="{FF2B5EF4-FFF2-40B4-BE49-F238E27FC236}">
                  <a16:creationId xmlns:a16="http://schemas.microsoft.com/office/drawing/2014/main" id="{83DF1DA9-1227-D9F5-B884-32F0FA87E690}"/>
                </a:ext>
              </a:extLst>
            </p:cNvPr>
            <p:cNvSpPr/>
            <p:nvPr/>
          </p:nvSpPr>
          <p:spPr bwMode="auto">
            <a:xfrm>
              <a:off x="575220" y="1668376"/>
              <a:ext cx="11049399" cy="523220"/>
            </a:xfrm>
            <a:prstGeom prst="roundRect">
              <a:avLst>
                <a:gd name="adj" fmla="val 50000"/>
              </a:avLst>
            </a:prstGeom>
            <a:solidFill>
              <a:srgbClr val="FFFFFF">
                <a:alpha val="12000"/>
              </a:srgbClr>
            </a:solidFill>
            <a:ln w="6350" cap="flat" cmpd="sng" algn="ctr">
              <a:solidFill>
                <a:schemeClr val="tx1">
                  <a:alpha val="30000"/>
                </a:schemeClr>
              </a:solidFill>
              <a:prstDash val="solid"/>
              <a:headEnd type="none" w="med" len="med"/>
              <a:tailEnd type="none" w="med" len="med"/>
            </a:ln>
            <a:effectLst>
              <a:outerShdw blurRad="127000" dist="635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accent1"/>
                </a:solidFill>
                <a:effectLst/>
                <a:uLnTx/>
                <a:uFillTx/>
                <a:latin typeface="Segoe UI Semibold"/>
                <a:ea typeface="+mn-ea"/>
                <a:cs typeface="+mn-cs"/>
              </a:endParaRPr>
            </a:p>
          </p:txBody>
        </p:sp>
        <p:sp>
          <p:nvSpPr>
            <p:cNvPr id="42" name="Oval 41">
              <a:extLst>
                <a:ext uri="{FF2B5EF4-FFF2-40B4-BE49-F238E27FC236}">
                  <a16:creationId xmlns:a16="http://schemas.microsoft.com/office/drawing/2014/main" id="{70D21C13-EACD-176D-35E6-6690A2862399}"/>
                </a:ext>
              </a:extLst>
            </p:cNvPr>
            <p:cNvSpPr/>
            <p:nvPr/>
          </p:nvSpPr>
          <p:spPr bwMode="auto">
            <a:xfrm>
              <a:off x="9114169" y="1434316"/>
              <a:ext cx="991344" cy="991341"/>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E0F6632-3480-EAF7-1DB7-6CCE9096A176}"/>
                </a:ext>
              </a:extLst>
            </p:cNvPr>
            <p:cNvSpPr/>
            <p:nvPr/>
          </p:nvSpPr>
          <p:spPr bwMode="auto">
            <a:xfrm>
              <a:off x="9211498" y="1531646"/>
              <a:ext cx="796686" cy="796680"/>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nvGrpSpPr>
            <p:cNvPr id="39" name="Group 38">
              <a:extLst>
                <a:ext uri="{FF2B5EF4-FFF2-40B4-BE49-F238E27FC236}">
                  <a16:creationId xmlns:a16="http://schemas.microsoft.com/office/drawing/2014/main" id="{09ED86DE-5C71-E15B-1D92-87F2F7880AD3}"/>
                </a:ext>
              </a:extLst>
            </p:cNvPr>
            <p:cNvGrpSpPr/>
            <p:nvPr/>
          </p:nvGrpSpPr>
          <p:grpSpPr>
            <a:xfrm>
              <a:off x="2037467" y="1434316"/>
              <a:ext cx="991346" cy="991341"/>
              <a:chOff x="3031083" y="2734209"/>
              <a:chExt cx="752625" cy="752623"/>
            </a:xfrm>
          </p:grpSpPr>
          <p:sp>
            <p:nvSpPr>
              <p:cNvPr id="40" name="Oval 39">
                <a:extLst>
                  <a:ext uri="{FF2B5EF4-FFF2-40B4-BE49-F238E27FC236}">
                    <a16:creationId xmlns:a16="http://schemas.microsoft.com/office/drawing/2014/main" id="{D6A6E547-F1BB-8770-EB4F-1BE9C1EB50FA}"/>
                  </a:ext>
                </a:extLst>
              </p:cNvPr>
              <p:cNvSpPr/>
              <p:nvPr/>
            </p:nvSpPr>
            <p:spPr bwMode="auto">
              <a:xfrm>
                <a:off x="3031083" y="2734209"/>
                <a:ext cx="752625" cy="752623"/>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E4841AA0-63C4-F6A8-EC9F-7A37EF29E1F9}"/>
                  </a:ext>
                </a:extLst>
              </p:cNvPr>
              <p:cNvSpPr/>
              <p:nvPr/>
            </p:nvSpPr>
            <p:spPr bwMode="auto">
              <a:xfrm>
                <a:off x="3104982" y="2808102"/>
                <a:ext cx="604841" cy="604837"/>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sp>
          <p:nvSpPr>
            <p:cNvPr id="9" name="TextBox 8">
              <a:extLst>
                <a:ext uri="{FF2B5EF4-FFF2-40B4-BE49-F238E27FC236}">
                  <a16:creationId xmlns:a16="http://schemas.microsoft.com/office/drawing/2014/main" id="{7E10C130-1C2F-9293-13A2-CAF44402F16D}"/>
                </a:ext>
              </a:extLst>
            </p:cNvPr>
            <p:cNvSpPr txBox="1"/>
            <p:nvPr/>
          </p:nvSpPr>
          <p:spPr>
            <a:xfrm>
              <a:off x="754914" y="1822264"/>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Sans Display Semibold"/>
                  <a:ea typeface="+mn-ea"/>
                  <a:cs typeface="+mn-cs"/>
                </a:rPr>
                <a:t>No code</a:t>
              </a:r>
            </a:p>
          </p:txBody>
        </p:sp>
        <p:sp>
          <p:nvSpPr>
            <p:cNvPr id="10" name="TextBox 9">
              <a:extLst>
                <a:ext uri="{FF2B5EF4-FFF2-40B4-BE49-F238E27FC236}">
                  <a16:creationId xmlns:a16="http://schemas.microsoft.com/office/drawing/2014/main" id="{EFBF1BC6-2E8E-C886-EA89-74AC9FC86B82}"/>
                </a:ext>
              </a:extLst>
            </p:cNvPr>
            <p:cNvSpPr txBox="1"/>
            <p:nvPr/>
          </p:nvSpPr>
          <p:spPr>
            <a:xfrm>
              <a:off x="10207905" y="1822264"/>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Sans Display Semibold"/>
                  <a:ea typeface="+mn-ea"/>
                  <a:cs typeface="+mn-cs"/>
                </a:rPr>
                <a:t>Pro code</a:t>
              </a:r>
            </a:p>
          </p:txBody>
        </p:sp>
        <p:pic>
          <p:nvPicPr>
            <p:cNvPr id="11" name="Picture 10">
              <a:extLst>
                <a:ext uri="{FF2B5EF4-FFF2-40B4-BE49-F238E27FC236}">
                  <a16:creationId xmlns:a16="http://schemas.microsoft.com/office/drawing/2014/main" id="{70056AF6-959B-E913-591D-99E3C7E87C5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58090" y="1688898"/>
              <a:ext cx="482176" cy="482176"/>
            </a:xfrm>
            <a:prstGeom prst="rect">
              <a:avLst/>
            </a:prstGeom>
            <a:ln w="7441" cap="flat">
              <a:noFill/>
              <a:prstDash val="solid"/>
              <a:miter/>
            </a:ln>
            <a:effectLst>
              <a:outerShdw blurRad="50800" dist="38100" dir="5400000" algn="t" rotWithShape="0">
                <a:prstClr val="black">
                  <a:alpha val="40000"/>
                </a:prstClr>
              </a:outerShdw>
            </a:effectLst>
          </p:spPr>
        </p:pic>
        <p:pic>
          <p:nvPicPr>
            <p:cNvPr id="12" name="Picture 11">
              <a:extLst>
                <a:ext uri="{FF2B5EF4-FFF2-40B4-BE49-F238E27FC236}">
                  <a16:creationId xmlns:a16="http://schemas.microsoft.com/office/drawing/2014/main" id="{715944CD-C016-D1B1-2BC2-0254E0408FE0}"/>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2263716" y="1676311"/>
              <a:ext cx="538849" cy="507350"/>
            </a:xfrm>
            <a:prstGeom prst="rect">
              <a:avLst/>
            </a:prstGeom>
            <a:ln w="7441" cap="flat">
              <a:noFill/>
              <a:prstDash val="solid"/>
              <a:miter/>
            </a:ln>
            <a:effectLst>
              <a:outerShdw blurRad="508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79E26393-AA53-BF8F-BA3E-8B942D5C2360}"/>
                </a:ext>
              </a:extLst>
            </p:cNvPr>
            <p:cNvGrpSpPr/>
            <p:nvPr/>
          </p:nvGrpSpPr>
          <p:grpSpPr>
            <a:xfrm>
              <a:off x="5600328" y="1434316"/>
              <a:ext cx="991344" cy="991341"/>
              <a:chOff x="5600328" y="2260733"/>
              <a:chExt cx="991344" cy="991341"/>
            </a:xfrm>
          </p:grpSpPr>
          <p:grpSp>
            <p:nvGrpSpPr>
              <p:cNvPr id="166" name="Group 165">
                <a:extLst>
                  <a:ext uri="{FF2B5EF4-FFF2-40B4-BE49-F238E27FC236}">
                    <a16:creationId xmlns:a16="http://schemas.microsoft.com/office/drawing/2014/main" id="{8A3B6D8B-20F1-E596-C60C-DD2433E8199B}"/>
                  </a:ext>
                </a:extLst>
              </p:cNvPr>
              <p:cNvGrpSpPr/>
              <p:nvPr/>
            </p:nvGrpSpPr>
            <p:grpSpPr>
              <a:xfrm>
                <a:off x="5600328" y="2260733"/>
                <a:ext cx="991344" cy="991341"/>
                <a:chOff x="3031090" y="2734209"/>
                <a:chExt cx="752625" cy="752623"/>
              </a:xfrm>
            </p:grpSpPr>
            <p:sp>
              <p:nvSpPr>
                <p:cNvPr id="168" name="Oval 167">
                  <a:extLst>
                    <a:ext uri="{FF2B5EF4-FFF2-40B4-BE49-F238E27FC236}">
                      <a16:creationId xmlns:a16="http://schemas.microsoft.com/office/drawing/2014/main" id="{36DC1089-2359-4966-9687-763481EC677C}"/>
                    </a:ext>
                  </a:extLst>
                </p:cNvPr>
                <p:cNvSpPr/>
                <p:nvPr/>
              </p:nvSpPr>
              <p:spPr bwMode="auto">
                <a:xfrm>
                  <a:off x="3031090" y="2734209"/>
                  <a:ext cx="752625" cy="752623"/>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3B99CA80-721A-1D97-80D6-6EC1CDF7BEA6}"/>
                    </a:ext>
                  </a:extLst>
                </p:cNvPr>
                <p:cNvSpPr/>
                <p:nvPr/>
              </p:nvSpPr>
              <p:spPr bwMode="auto">
                <a:xfrm>
                  <a:off x="3104982" y="2808102"/>
                  <a:ext cx="604841" cy="604837"/>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pic>
            <p:nvPicPr>
              <p:cNvPr id="167" name="Graphic 166">
                <a:extLst>
                  <a:ext uri="{FF2B5EF4-FFF2-40B4-BE49-F238E27FC236}">
                    <a16:creationId xmlns:a16="http://schemas.microsoft.com/office/drawing/2014/main" id="{9DF3723E-8F2C-7895-7B67-8875B6BE4128}"/>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5835399" y="2488972"/>
                <a:ext cx="521199" cy="521199"/>
              </a:xfrm>
              <a:prstGeom prst="rect">
                <a:avLst/>
              </a:prstGeom>
              <a:effectLst>
                <a:outerShdw blurRad="50800" dist="38100" dir="5400000" algn="t" rotWithShape="0">
                  <a:prstClr val="black">
                    <a:alpha val="40000"/>
                  </a:prstClr>
                </a:outerShdw>
              </a:effectLst>
            </p:spPr>
          </p:pic>
        </p:grpSp>
      </p:grpSp>
      <p:sp>
        <p:nvSpPr>
          <p:cNvPr id="27" name="Rectangle: Rounded Corners 26">
            <a:extLst>
              <a:ext uri="{FF2B5EF4-FFF2-40B4-BE49-F238E27FC236}">
                <a16:creationId xmlns:a16="http://schemas.microsoft.com/office/drawing/2014/main" id="{97B91A04-B3B9-E2BF-DD63-A5A5194F11EA}"/>
              </a:ext>
            </a:extLst>
          </p:cNvPr>
          <p:cNvSpPr/>
          <p:nvPr/>
        </p:nvSpPr>
        <p:spPr bwMode="auto">
          <a:xfrm>
            <a:off x="1497798" y="2658311"/>
            <a:ext cx="2070684" cy="329724"/>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Segoe UI" pitchFamily="34" charset="0"/>
                <a:cs typeface="Segoe UI" pitchFamily="34" charset="0"/>
              </a:rPr>
              <a:t>For end users</a:t>
            </a:r>
          </a:p>
        </p:txBody>
      </p:sp>
      <p:sp>
        <p:nvSpPr>
          <p:cNvPr id="29" name="TextBox 28">
            <a:extLst>
              <a:ext uri="{FF2B5EF4-FFF2-40B4-BE49-F238E27FC236}">
                <a16:creationId xmlns:a16="http://schemas.microsoft.com/office/drawing/2014/main" id="{8EEDA71C-8254-87BB-701D-8EAC0408BE40}"/>
              </a:ext>
            </a:extLst>
          </p:cNvPr>
          <p:cNvSpPr txBox="1"/>
          <p:nvPr/>
        </p:nvSpPr>
        <p:spPr>
          <a:xfrm>
            <a:off x="1631336" y="5016958"/>
            <a:ext cx="1801554" cy="58477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t>Agent Builder in </a:t>
            </a:r>
            <a:b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br>
            <a: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t>M365 Copilot</a:t>
            </a:r>
          </a:p>
        </p:txBody>
      </p:sp>
      <p:sp>
        <p:nvSpPr>
          <p:cNvPr id="20" name="Rectangle: Rounded Corners 19">
            <a:extLst>
              <a:ext uri="{FF2B5EF4-FFF2-40B4-BE49-F238E27FC236}">
                <a16:creationId xmlns:a16="http://schemas.microsoft.com/office/drawing/2014/main" id="{5842BEF9-50A1-3151-F65B-9F42593AE210}"/>
              </a:ext>
            </a:extLst>
          </p:cNvPr>
          <p:cNvSpPr/>
          <p:nvPr/>
        </p:nvSpPr>
        <p:spPr bwMode="auto">
          <a:xfrm>
            <a:off x="5020931" y="2655595"/>
            <a:ext cx="2122428" cy="326966"/>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mn-ea"/>
                <a:cs typeface="Segoe UI" pitchFamily="34" charset="0"/>
              </a:rPr>
              <a:t>For makers</a:t>
            </a:r>
          </a:p>
        </p:txBody>
      </p:sp>
      <p:sp>
        <p:nvSpPr>
          <p:cNvPr id="21" name="TextBox 20">
            <a:extLst>
              <a:ext uri="{FF2B5EF4-FFF2-40B4-BE49-F238E27FC236}">
                <a16:creationId xmlns:a16="http://schemas.microsoft.com/office/drawing/2014/main" id="{CEEF2777-B71B-255B-2FDF-8859E93CF434}"/>
              </a:ext>
            </a:extLst>
          </p:cNvPr>
          <p:cNvSpPr txBox="1"/>
          <p:nvPr/>
        </p:nvSpPr>
        <p:spPr>
          <a:xfrm>
            <a:off x="5181264" y="5020725"/>
            <a:ext cx="180176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t>Copilot Studio</a:t>
            </a:r>
          </a:p>
        </p:txBody>
      </p:sp>
      <p:sp>
        <p:nvSpPr>
          <p:cNvPr id="23" name="Rectangle: Rounded Corners 22">
            <a:extLst>
              <a:ext uri="{FF2B5EF4-FFF2-40B4-BE49-F238E27FC236}">
                <a16:creationId xmlns:a16="http://schemas.microsoft.com/office/drawing/2014/main" id="{5E24FF1F-9EE6-FA92-C1E1-F8DB6EA7DE79}"/>
              </a:ext>
            </a:extLst>
          </p:cNvPr>
          <p:cNvSpPr/>
          <p:nvPr/>
        </p:nvSpPr>
        <p:spPr bwMode="auto">
          <a:xfrm>
            <a:off x="8611718" y="2652938"/>
            <a:ext cx="2070684" cy="329724"/>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mn-ea"/>
                <a:cs typeface="Segoe UI" pitchFamily="34" charset="0"/>
              </a:rPr>
              <a:t>For developers</a:t>
            </a:r>
          </a:p>
        </p:txBody>
      </p:sp>
      <p:sp>
        <p:nvSpPr>
          <p:cNvPr id="25" name="TextBox 24">
            <a:extLst>
              <a:ext uri="{FF2B5EF4-FFF2-40B4-BE49-F238E27FC236}">
                <a16:creationId xmlns:a16="http://schemas.microsoft.com/office/drawing/2014/main" id="{506B0D7E-635A-EF38-13E0-F64DB86E072A}"/>
              </a:ext>
            </a:extLst>
          </p:cNvPr>
          <p:cNvSpPr txBox="1"/>
          <p:nvPr/>
        </p:nvSpPr>
        <p:spPr>
          <a:xfrm>
            <a:off x="8199824" y="5009556"/>
            <a:ext cx="292012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t>Copilot Studio, Azure AI Foundry, Agent SDK</a:t>
            </a:r>
          </a:p>
        </p:txBody>
      </p:sp>
      <p:sp>
        <p:nvSpPr>
          <p:cNvPr id="3" name="Rectangle: Rounded Corners 2">
            <a:extLst>
              <a:ext uri="{FF2B5EF4-FFF2-40B4-BE49-F238E27FC236}">
                <a16:creationId xmlns:a16="http://schemas.microsoft.com/office/drawing/2014/main" id="{2E1617EC-ADB0-D41C-C8EA-62D9FA4F8D7A}"/>
              </a:ext>
            </a:extLst>
          </p:cNvPr>
          <p:cNvSpPr>
            <a:spLocks/>
          </p:cNvSpPr>
          <p:nvPr/>
        </p:nvSpPr>
        <p:spPr bwMode="auto">
          <a:xfrm>
            <a:off x="591966" y="5992187"/>
            <a:ext cx="11032653" cy="476071"/>
          </a:xfrm>
          <a:prstGeom prst="roundRect">
            <a:avLst>
              <a:gd name="adj" fmla="val 5000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a:rPr>
              <a:t>Data protection, agent sharing &amp; usage limits, and reporting &amp; cost management</a:t>
            </a:r>
            <a:endParaRPr kumimoji="0" lang="en-US" sz="1800" b="0" i="0" u="none" strike="noStrike" kern="1200" cap="none" spc="0" normalizeH="0" baseline="0" noProof="0">
              <a:ln>
                <a:noFill/>
              </a:ln>
              <a:solidFill>
                <a:schemeClr val="accent1"/>
              </a:solidFill>
              <a:effectLst/>
              <a:uLnTx/>
              <a:uFillTx/>
              <a:latin typeface="Segoe UI"/>
              <a:ea typeface="+mn-ea"/>
            </a:endParaRPr>
          </a:p>
        </p:txBody>
      </p:sp>
    </p:spTree>
    <p:extLst>
      <p:ext uri="{BB962C8B-B14F-4D97-AF65-F5344CB8AC3E}">
        <p14:creationId xmlns:p14="http://schemas.microsoft.com/office/powerpoint/2010/main" val="410317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AE228-92C4-2EAF-90EB-2C9ACDEE3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56A1F-ED2C-B031-B335-7010F876FA0C}"/>
              </a:ext>
            </a:extLst>
          </p:cNvPr>
          <p:cNvSpPr>
            <a:spLocks noGrp="1"/>
          </p:cNvSpPr>
          <p:nvPr>
            <p:ph type="title"/>
          </p:nvPr>
        </p:nvSpPr>
        <p:spPr/>
        <p:txBody>
          <a:bodyPr/>
          <a:lstStyle/>
          <a:p>
            <a:pPr algn="ctr"/>
            <a:r>
              <a:rPr lang="en-US">
                <a:cs typeface="Segoe UI"/>
              </a:rPr>
              <a:t>Agent Controls Model</a:t>
            </a:r>
            <a:endParaRPr lang="en-US"/>
          </a:p>
        </p:txBody>
      </p:sp>
      <p:sp>
        <p:nvSpPr>
          <p:cNvPr id="3" name="Rectangle: Rounded Corners 2">
            <a:extLst>
              <a:ext uri="{FF2B5EF4-FFF2-40B4-BE49-F238E27FC236}">
                <a16:creationId xmlns:a16="http://schemas.microsoft.com/office/drawing/2014/main" id="{8A4E7CB3-C9F7-C0D8-F285-E6C6BDE06C04}"/>
              </a:ext>
              <a:ext uri="{C183D7F6-B498-43B3-948B-1728B52AA6E4}">
                <adec:decorative xmlns:adec="http://schemas.microsoft.com/office/drawing/2017/decorative" val="1"/>
              </a:ext>
            </a:extLst>
          </p:cNvPr>
          <p:cNvSpPr/>
          <p:nvPr/>
        </p:nvSpPr>
        <p:spPr bwMode="auto">
          <a:xfrm>
            <a:off x="274320" y="1298448"/>
            <a:ext cx="11643360" cy="5138928"/>
          </a:xfrm>
          <a:prstGeom prst="roundRect">
            <a:avLst>
              <a:gd name="adj" fmla="val 5361"/>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39" name="Rectangle: Rounded Corners 38">
            <a:extLst>
              <a:ext uri="{FF2B5EF4-FFF2-40B4-BE49-F238E27FC236}">
                <a16:creationId xmlns:a16="http://schemas.microsoft.com/office/drawing/2014/main" id="{276CBE7A-6B9E-ADFB-5F16-E602EF11E0A9}"/>
              </a:ext>
            </a:extLst>
          </p:cNvPr>
          <p:cNvSpPr>
            <a:spLocks/>
          </p:cNvSpPr>
          <p:nvPr/>
        </p:nvSpPr>
        <p:spPr bwMode="auto">
          <a:xfrm>
            <a:off x="583593" y="5526240"/>
            <a:ext cx="11032653" cy="476071"/>
          </a:xfrm>
          <a:prstGeom prst="roundRect">
            <a:avLst>
              <a:gd name="adj" fmla="val 5000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Data protection, agent sharing &amp; usage limits, and reporting &amp; cost management</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4EDCFE61-DD57-6614-4E95-46EA1E1871E8}"/>
              </a:ext>
            </a:extLst>
          </p:cNvPr>
          <p:cNvGrpSpPr>
            <a:grpSpLocks/>
          </p:cNvGrpSpPr>
          <p:nvPr/>
        </p:nvGrpSpPr>
        <p:grpSpPr>
          <a:xfrm flipH="1">
            <a:off x="673479" y="5577208"/>
            <a:ext cx="365760" cy="365760"/>
            <a:chOff x="11191361" y="-22002"/>
            <a:chExt cx="365760" cy="365760"/>
          </a:xfrm>
        </p:grpSpPr>
        <p:sp>
          <p:nvSpPr>
            <p:cNvPr id="41" name="Freeform: Shape 115">
              <a:extLst>
                <a:ext uri="{FF2B5EF4-FFF2-40B4-BE49-F238E27FC236}">
                  <a16:creationId xmlns:a16="http://schemas.microsoft.com/office/drawing/2014/main" id="{C60506F6-E9DA-72C9-7768-471835318EEB}"/>
                </a:ext>
                <a:ext uri="{C183D7F6-B498-43B3-948B-1728B52AA6E4}">
                  <adec:decorative xmlns:adec="http://schemas.microsoft.com/office/drawing/2017/decorative" val="1"/>
                </a:ext>
              </a:extLst>
            </p:cNvPr>
            <p:cNvSpPr>
              <a:spLocks/>
            </p:cNvSpPr>
            <p:nvPr/>
          </p:nvSpPr>
          <p:spPr bwMode="auto">
            <a:xfrm>
              <a:off x="11191361" y="-22002"/>
              <a:ext cx="365760" cy="36576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2" name="Graphic 16">
              <a:extLst>
                <a:ext uri="{FF2B5EF4-FFF2-40B4-BE49-F238E27FC236}">
                  <a16:creationId xmlns:a16="http://schemas.microsoft.com/office/drawing/2014/main" id="{746832EB-F287-D5DD-CE16-8C6CB4FDB0C5}"/>
                </a:ext>
              </a:extLst>
            </p:cNvPr>
            <p:cNvSpPr>
              <a:spLocks/>
            </p:cNvSpPr>
            <p:nvPr/>
          </p:nvSpPr>
          <p:spPr>
            <a:xfrm flipH="1">
              <a:off x="11191361" y="-22002"/>
              <a:ext cx="365760" cy="36576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7918 w 190500"/>
                <a:gd name="connsiteY5" fmla="*/ 138405 h 190500"/>
                <a:gd name="connsiteX6" fmla="*/ 88617 w 190500"/>
                <a:gd name="connsiteY6" fmla="*/ 139096 h 190500"/>
                <a:gd name="connsiteX7" fmla="*/ 87816 w 190500"/>
                <a:gd name="connsiteY7" fmla="*/ 138405 h 190500"/>
                <a:gd name="connsiteX8" fmla="*/ 49707 w 190500"/>
                <a:gd name="connsiteY8" fmla="*/ 100297 h 190500"/>
                <a:gd name="connsiteX9" fmla="*/ 49017 w 190500"/>
                <a:gd name="connsiteY9" fmla="*/ 90994 h 190500"/>
                <a:gd name="connsiteX10" fmla="*/ 49708 w 190500"/>
                <a:gd name="connsiteY10" fmla="*/ 90193 h 190500"/>
                <a:gd name="connsiteX11" fmla="*/ 87823 w 190500"/>
                <a:gd name="connsiteY11" fmla="*/ 52093 h 190500"/>
                <a:gd name="connsiteX12" fmla="*/ 97926 w 190500"/>
                <a:gd name="connsiteY12" fmla="*/ 52095 h 190500"/>
                <a:gd name="connsiteX13" fmla="*/ 98616 w 190500"/>
                <a:gd name="connsiteY13" fmla="*/ 61397 h 190500"/>
                <a:gd name="connsiteX14" fmla="*/ 97924 w 190500"/>
                <a:gd name="connsiteY14" fmla="*/ 62198 h 190500"/>
                <a:gd name="connsiteX15" fmla="*/ 71997 w 190500"/>
                <a:gd name="connsiteY15" fmla="*/ 88113 h 190500"/>
                <a:gd name="connsiteX16" fmla="*/ 135736 w 190500"/>
                <a:gd name="connsiteY16" fmla="*/ 88110 h 190500"/>
                <a:gd name="connsiteX17" fmla="*/ 142814 w 190500"/>
                <a:gd name="connsiteY17" fmla="*/ 94284 h 190500"/>
                <a:gd name="connsiteX18" fmla="*/ 142880 w 190500"/>
                <a:gd name="connsiteY18" fmla="*/ 95254 h 190500"/>
                <a:gd name="connsiteX19" fmla="*/ 136706 w 190500"/>
                <a:gd name="connsiteY19" fmla="*/ 102332 h 190500"/>
                <a:gd name="connsiteX20" fmla="*/ 135736 w 190500"/>
                <a:gd name="connsiteY20" fmla="*/ 102398 h 190500"/>
                <a:gd name="connsiteX21" fmla="*/ 72016 w 190500"/>
                <a:gd name="connsiteY21" fmla="*/ 102400 h 190500"/>
                <a:gd name="connsiteX22" fmla="*/ 97918 w 190500"/>
                <a:gd name="connsiteY22" fmla="*/ 128302 h 190500"/>
                <a:gd name="connsiteX23" fmla="*/ 98609 w 190500"/>
                <a:gd name="connsiteY23" fmla="*/ 137604 h 190500"/>
                <a:gd name="connsiteX24" fmla="*/ 97918 w 190500"/>
                <a:gd name="connsiteY24" fmla="*/ 13840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42645" y="0"/>
                    <a:pt x="0" y="42645"/>
                    <a:pt x="0" y="95250"/>
                  </a:cubicBezTo>
                  <a:cubicBezTo>
                    <a:pt x="0" y="147855"/>
                    <a:pt x="42645" y="190500"/>
                    <a:pt x="95250" y="190500"/>
                  </a:cubicBezTo>
                  <a:cubicBezTo>
                    <a:pt x="147855" y="190500"/>
                    <a:pt x="190500" y="147855"/>
                    <a:pt x="190500" y="95250"/>
                  </a:cubicBezTo>
                  <a:cubicBezTo>
                    <a:pt x="190500" y="42645"/>
                    <a:pt x="147855" y="0"/>
                    <a:pt x="95250" y="0"/>
                  </a:cubicBezTo>
                  <a:close/>
                  <a:moveTo>
                    <a:pt x="97918" y="138405"/>
                  </a:moveTo>
                  <a:cubicBezTo>
                    <a:pt x="95381" y="140941"/>
                    <a:pt x="91413" y="141172"/>
                    <a:pt x="88617" y="139096"/>
                  </a:cubicBezTo>
                  <a:lnTo>
                    <a:pt x="87816" y="138405"/>
                  </a:lnTo>
                  <a:lnTo>
                    <a:pt x="49707" y="100297"/>
                  </a:lnTo>
                  <a:cubicBezTo>
                    <a:pt x="47171" y="97761"/>
                    <a:pt x="46941" y="93791"/>
                    <a:pt x="49017" y="90994"/>
                  </a:cubicBezTo>
                  <a:lnTo>
                    <a:pt x="49708" y="90193"/>
                  </a:lnTo>
                  <a:lnTo>
                    <a:pt x="87823" y="52093"/>
                  </a:lnTo>
                  <a:cubicBezTo>
                    <a:pt x="90613" y="49304"/>
                    <a:pt x="95137" y="49305"/>
                    <a:pt x="97926" y="52095"/>
                  </a:cubicBezTo>
                  <a:cubicBezTo>
                    <a:pt x="100461" y="54632"/>
                    <a:pt x="100692" y="58601"/>
                    <a:pt x="98616" y="61397"/>
                  </a:cubicBezTo>
                  <a:lnTo>
                    <a:pt x="97924" y="62198"/>
                  </a:lnTo>
                  <a:lnTo>
                    <a:pt x="71997" y="88113"/>
                  </a:lnTo>
                  <a:lnTo>
                    <a:pt x="135736" y="88110"/>
                  </a:lnTo>
                  <a:cubicBezTo>
                    <a:pt x="139353" y="88110"/>
                    <a:pt x="142342" y="90797"/>
                    <a:pt x="142814" y="94284"/>
                  </a:cubicBezTo>
                  <a:lnTo>
                    <a:pt x="142880" y="95254"/>
                  </a:lnTo>
                  <a:cubicBezTo>
                    <a:pt x="142880" y="98870"/>
                    <a:pt x="140192" y="101859"/>
                    <a:pt x="136706" y="102332"/>
                  </a:cubicBezTo>
                  <a:lnTo>
                    <a:pt x="135736" y="102398"/>
                  </a:lnTo>
                  <a:lnTo>
                    <a:pt x="72016" y="102400"/>
                  </a:lnTo>
                  <a:lnTo>
                    <a:pt x="97918" y="128302"/>
                  </a:lnTo>
                  <a:cubicBezTo>
                    <a:pt x="100454" y="130838"/>
                    <a:pt x="100685" y="134807"/>
                    <a:pt x="98609" y="137604"/>
                  </a:cubicBezTo>
                  <a:lnTo>
                    <a:pt x="97918" y="138405"/>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endParaRPr>
            </a:p>
          </p:txBody>
        </p:sp>
      </p:grpSp>
      <p:grpSp>
        <p:nvGrpSpPr>
          <p:cNvPr id="43" name="Group 42">
            <a:extLst>
              <a:ext uri="{FF2B5EF4-FFF2-40B4-BE49-F238E27FC236}">
                <a16:creationId xmlns:a16="http://schemas.microsoft.com/office/drawing/2014/main" id="{351AE8FE-4EFC-B6A9-9CE0-224F86323523}"/>
              </a:ext>
            </a:extLst>
          </p:cNvPr>
          <p:cNvGrpSpPr>
            <a:grpSpLocks/>
          </p:cNvGrpSpPr>
          <p:nvPr/>
        </p:nvGrpSpPr>
        <p:grpSpPr>
          <a:xfrm>
            <a:off x="11193473" y="5577208"/>
            <a:ext cx="365760" cy="365760"/>
            <a:chOff x="11191361" y="-22002"/>
            <a:chExt cx="365760" cy="365760"/>
          </a:xfrm>
        </p:grpSpPr>
        <p:sp>
          <p:nvSpPr>
            <p:cNvPr id="44" name="Freeform: Shape 115">
              <a:extLst>
                <a:ext uri="{FF2B5EF4-FFF2-40B4-BE49-F238E27FC236}">
                  <a16:creationId xmlns:a16="http://schemas.microsoft.com/office/drawing/2014/main" id="{74C1E3FF-FC18-D8BB-806F-71F0312DC48E}"/>
                </a:ext>
                <a:ext uri="{C183D7F6-B498-43B3-948B-1728B52AA6E4}">
                  <adec:decorative xmlns:adec="http://schemas.microsoft.com/office/drawing/2017/decorative" val="1"/>
                </a:ext>
              </a:extLst>
            </p:cNvPr>
            <p:cNvSpPr>
              <a:spLocks/>
            </p:cNvSpPr>
            <p:nvPr/>
          </p:nvSpPr>
          <p:spPr bwMode="auto">
            <a:xfrm>
              <a:off x="11191361" y="-22002"/>
              <a:ext cx="365760" cy="36576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Graphic 16">
              <a:extLst>
                <a:ext uri="{FF2B5EF4-FFF2-40B4-BE49-F238E27FC236}">
                  <a16:creationId xmlns:a16="http://schemas.microsoft.com/office/drawing/2014/main" id="{B9B867F5-FF61-B679-03AA-EDFF3FE83CE6}"/>
                </a:ext>
              </a:extLst>
            </p:cNvPr>
            <p:cNvSpPr>
              <a:spLocks/>
            </p:cNvSpPr>
            <p:nvPr/>
          </p:nvSpPr>
          <p:spPr>
            <a:xfrm flipH="1">
              <a:off x="11191361" y="-22002"/>
              <a:ext cx="365760" cy="36576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7918 w 190500"/>
                <a:gd name="connsiteY5" fmla="*/ 138405 h 190500"/>
                <a:gd name="connsiteX6" fmla="*/ 88617 w 190500"/>
                <a:gd name="connsiteY6" fmla="*/ 139096 h 190500"/>
                <a:gd name="connsiteX7" fmla="*/ 87816 w 190500"/>
                <a:gd name="connsiteY7" fmla="*/ 138405 h 190500"/>
                <a:gd name="connsiteX8" fmla="*/ 49707 w 190500"/>
                <a:gd name="connsiteY8" fmla="*/ 100297 h 190500"/>
                <a:gd name="connsiteX9" fmla="*/ 49017 w 190500"/>
                <a:gd name="connsiteY9" fmla="*/ 90994 h 190500"/>
                <a:gd name="connsiteX10" fmla="*/ 49708 w 190500"/>
                <a:gd name="connsiteY10" fmla="*/ 90193 h 190500"/>
                <a:gd name="connsiteX11" fmla="*/ 87823 w 190500"/>
                <a:gd name="connsiteY11" fmla="*/ 52093 h 190500"/>
                <a:gd name="connsiteX12" fmla="*/ 97926 w 190500"/>
                <a:gd name="connsiteY12" fmla="*/ 52095 h 190500"/>
                <a:gd name="connsiteX13" fmla="*/ 98616 w 190500"/>
                <a:gd name="connsiteY13" fmla="*/ 61397 h 190500"/>
                <a:gd name="connsiteX14" fmla="*/ 97924 w 190500"/>
                <a:gd name="connsiteY14" fmla="*/ 62198 h 190500"/>
                <a:gd name="connsiteX15" fmla="*/ 71997 w 190500"/>
                <a:gd name="connsiteY15" fmla="*/ 88113 h 190500"/>
                <a:gd name="connsiteX16" fmla="*/ 135736 w 190500"/>
                <a:gd name="connsiteY16" fmla="*/ 88110 h 190500"/>
                <a:gd name="connsiteX17" fmla="*/ 142814 w 190500"/>
                <a:gd name="connsiteY17" fmla="*/ 94284 h 190500"/>
                <a:gd name="connsiteX18" fmla="*/ 142880 w 190500"/>
                <a:gd name="connsiteY18" fmla="*/ 95254 h 190500"/>
                <a:gd name="connsiteX19" fmla="*/ 136706 w 190500"/>
                <a:gd name="connsiteY19" fmla="*/ 102332 h 190500"/>
                <a:gd name="connsiteX20" fmla="*/ 135736 w 190500"/>
                <a:gd name="connsiteY20" fmla="*/ 102398 h 190500"/>
                <a:gd name="connsiteX21" fmla="*/ 72016 w 190500"/>
                <a:gd name="connsiteY21" fmla="*/ 102400 h 190500"/>
                <a:gd name="connsiteX22" fmla="*/ 97918 w 190500"/>
                <a:gd name="connsiteY22" fmla="*/ 128302 h 190500"/>
                <a:gd name="connsiteX23" fmla="*/ 98609 w 190500"/>
                <a:gd name="connsiteY23" fmla="*/ 137604 h 190500"/>
                <a:gd name="connsiteX24" fmla="*/ 97918 w 190500"/>
                <a:gd name="connsiteY24" fmla="*/ 13840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42645" y="0"/>
                    <a:pt x="0" y="42645"/>
                    <a:pt x="0" y="95250"/>
                  </a:cubicBezTo>
                  <a:cubicBezTo>
                    <a:pt x="0" y="147855"/>
                    <a:pt x="42645" y="190500"/>
                    <a:pt x="95250" y="190500"/>
                  </a:cubicBezTo>
                  <a:cubicBezTo>
                    <a:pt x="147855" y="190500"/>
                    <a:pt x="190500" y="147855"/>
                    <a:pt x="190500" y="95250"/>
                  </a:cubicBezTo>
                  <a:cubicBezTo>
                    <a:pt x="190500" y="42645"/>
                    <a:pt x="147855" y="0"/>
                    <a:pt x="95250" y="0"/>
                  </a:cubicBezTo>
                  <a:close/>
                  <a:moveTo>
                    <a:pt x="97918" y="138405"/>
                  </a:moveTo>
                  <a:cubicBezTo>
                    <a:pt x="95381" y="140941"/>
                    <a:pt x="91413" y="141172"/>
                    <a:pt x="88617" y="139096"/>
                  </a:cubicBezTo>
                  <a:lnTo>
                    <a:pt x="87816" y="138405"/>
                  </a:lnTo>
                  <a:lnTo>
                    <a:pt x="49707" y="100297"/>
                  </a:lnTo>
                  <a:cubicBezTo>
                    <a:pt x="47171" y="97761"/>
                    <a:pt x="46941" y="93791"/>
                    <a:pt x="49017" y="90994"/>
                  </a:cubicBezTo>
                  <a:lnTo>
                    <a:pt x="49708" y="90193"/>
                  </a:lnTo>
                  <a:lnTo>
                    <a:pt x="87823" y="52093"/>
                  </a:lnTo>
                  <a:cubicBezTo>
                    <a:pt x="90613" y="49304"/>
                    <a:pt x="95137" y="49305"/>
                    <a:pt x="97926" y="52095"/>
                  </a:cubicBezTo>
                  <a:cubicBezTo>
                    <a:pt x="100461" y="54632"/>
                    <a:pt x="100692" y="58601"/>
                    <a:pt x="98616" y="61397"/>
                  </a:cubicBezTo>
                  <a:lnTo>
                    <a:pt x="97924" y="62198"/>
                  </a:lnTo>
                  <a:lnTo>
                    <a:pt x="71997" y="88113"/>
                  </a:lnTo>
                  <a:lnTo>
                    <a:pt x="135736" y="88110"/>
                  </a:lnTo>
                  <a:cubicBezTo>
                    <a:pt x="139353" y="88110"/>
                    <a:pt x="142342" y="90797"/>
                    <a:pt x="142814" y="94284"/>
                  </a:cubicBezTo>
                  <a:lnTo>
                    <a:pt x="142880" y="95254"/>
                  </a:lnTo>
                  <a:cubicBezTo>
                    <a:pt x="142880" y="98870"/>
                    <a:pt x="140192" y="101859"/>
                    <a:pt x="136706" y="102332"/>
                  </a:cubicBezTo>
                  <a:lnTo>
                    <a:pt x="135736" y="102398"/>
                  </a:lnTo>
                  <a:lnTo>
                    <a:pt x="72016" y="102400"/>
                  </a:lnTo>
                  <a:lnTo>
                    <a:pt x="97918" y="128302"/>
                  </a:lnTo>
                  <a:cubicBezTo>
                    <a:pt x="100454" y="130838"/>
                    <a:pt x="100685" y="134807"/>
                    <a:pt x="98609" y="137604"/>
                  </a:cubicBezTo>
                  <a:lnTo>
                    <a:pt x="97918" y="138405"/>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endParaRPr>
            </a:p>
          </p:txBody>
        </p:sp>
      </p:grpSp>
      <p:sp>
        <p:nvSpPr>
          <p:cNvPr id="5" name="Rectangle 4">
            <a:extLst>
              <a:ext uri="{FF2B5EF4-FFF2-40B4-BE49-F238E27FC236}">
                <a16:creationId xmlns:a16="http://schemas.microsoft.com/office/drawing/2014/main" id="{116838D0-C29A-1989-4EA5-5006E5420C9E}"/>
              </a:ext>
            </a:extLst>
          </p:cNvPr>
          <p:cNvSpPr/>
          <p:nvPr/>
        </p:nvSpPr>
        <p:spPr bwMode="auto">
          <a:xfrm>
            <a:off x="7771603" y="1636776"/>
            <a:ext cx="2307010" cy="1059821"/>
          </a:xfrm>
          <a:prstGeom prst="rect">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82E0177-ABC0-E842-2621-9FD6C9422565}"/>
              </a:ext>
            </a:extLst>
          </p:cNvPr>
          <p:cNvSpPr/>
          <p:nvPr/>
        </p:nvSpPr>
        <p:spPr bwMode="auto">
          <a:xfrm>
            <a:off x="4941790" y="1876093"/>
            <a:ext cx="2308421" cy="903598"/>
          </a:xfrm>
          <a:prstGeom prst="rect">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E355CD80-0ED9-079F-2B5B-433EEACEA119}"/>
              </a:ext>
            </a:extLst>
          </p:cNvPr>
          <p:cNvSpPr/>
          <p:nvPr/>
        </p:nvSpPr>
        <p:spPr bwMode="auto">
          <a:xfrm>
            <a:off x="2112320" y="2141793"/>
            <a:ext cx="2308421" cy="844807"/>
          </a:xfrm>
          <a:prstGeom prst="rect">
            <a:avLst/>
          </a:prstGeom>
          <a:solidFill>
            <a:srgbClr val="F2CA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86F13CAA-8F60-F747-AE80-5624B42EE3EB}"/>
              </a:ext>
            </a:extLst>
          </p:cNvPr>
          <p:cNvSpPr/>
          <p:nvPr/>
        </p:nvSpPr>
        <p:spPr bwMode="auto">
          <a:xfrm>
            <a:off x="2112149" y="2696598"/>
            <a:ext cx="2308421" cy="2524625"/>
          </a:xfrm>
          <a:prstGeom prst="roundRect">
            <a:avLst>
              <a:gd name="adj" fmla="val 9338"/>
            </a:avLst>
          </a:prstGeom>
          <a:solidFill>
            <a:srgbClr val="F5D7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652D2FE4-C7D9-D560-CF6F-5F7976848A6F}"/>
              </a:ext>
            </a:extLst>
          </p:cNvPr>
          <p:cNvSpPr/>
          <p:nvPr/>
        </p:nvSpPr>
        <p:spPr bwMode="auto">
          <a:xfrm>
            <a:off x="7771603" y="2696598"/>
            <a:ext cx="2307010" cy="2524625"/>
          </a:xfrm>
          <a:prstGeom prst="roundRect">
            <a:avLst>
              <a:gd name="adj" fmla="val 9338"/>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F021AC98-F26A-8540-29FC-AEECDEF6E70C}"/>
              </a:ext>
            </a:extLst>
          </p:cNvPr>
          <p:cNvSpPr/>
          <p:nvPr/>
        </p:nvSpPr>
        <p:spPr bwMode="auto">
          <a:xfrm>
            <a:off x="4941790" y="2696598"/>
            <a:ext cx="2308421" cy="2524625"/>
          </a:xfrm>
          <a:prstGeom prst="roundRect">
            <a:avLst>
              <a:gd name="adj" fmla="val 9338"/>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2F2A2643-F116-FEFE-CFDC-ACAE1CBD3475}"/>
              </a:ext>
            </a:extLst>
          </p:cNvPr>
          <p:cNvSpPr/>
          <p:nvPr/>
        </p:nvSpPr>
        <p:spPr bwMode="auto">
          <a:xfrm>
            <a:off x="575220" y="2513989"/>
            <a:ext cx="11049399"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26" name="Group 25">
            <a:extLst>
              <a:ext uri="{FF2B5EF4-FFF2-40B4-BE49-F238E27FC236}">
                <a16:creationId xmlns:a16="http://schemas.microsoft.com/office/drawing/2014/main" id="{4DA26348-EAA8-7022-3A41-91E35510E5C4}"/>
              </a:ext>
            </a:extLst>
          </p:cNvPr>
          <p:cNvGrpSpPr/>
          <p:nvPr/>
        </p:nvGrpSpPr>
        <p:grpSpPr>
          <a:xfrm>
            <a:off x="2770858" y="2279928"/>
            <a:ext cx="991344" cy="991341"/>
            <a:chOff x="3031090" y="2734209"/>
            <a:chExt cx="752625" cy="752623"/>
          </a:xfrm>
        </p:grpSpPr>
        <p:sp>
          <p:nvSpPr>
            <p:cNvPr id="28" name="Oval 27">
              <a:extLst>
                <a:ext uri="{FF2B5EF4-FFF2-40B4-BE49-F238E27FC236}">
                  <a16:creationId xmlns:a16="http://schemas.microsoft.com/office/drawing/2014/main" id="{5F7917AA-CC3B-0CB0-6057-BBBA10E8BE0A}"/>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CE675DA-C55B-65BD-6E8B-4A3040BDD6A5}"/>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7" name="Graphic 26" descr="Chat outline">
            <a:extLst>
              <a:ext uri="{FF2B5EF4-FFF2-40B4-BE49-F238E27FC236}">
                <a16:creationId xmlns:a16="http://schemas.microsoft.com/office/drawing/2014/main" id="{9E07A596-A040-8C1F-F634-FBA6E51C61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0587" y="2486302"/>
            <a:ext cx="591887" cy="591887"/>
          </a:xfrm>
          <a:prstGeom prst="rect">
            <a:avLst/>
          </a:prstGeom>
        </p:spPr>
      </p:pic>
      <p:grpSp>
        <p:nvGrpSpPr>
          <p:cNvPr id="22" name="Group 21">
            <a:extLst>
              <a:ext uri="{FF2B5EF4-FFF2-40B4-BE49-F238E27FC236}">
                <a16:creationId xmlns:a16="http://schemas.microsoft.com/office/drawing/2014/main" id="{AD9112D0-ECC0-FDAC-5D0E-B4C5893078F9}"/>
              </a:ext>
            </a:extLst>
          </p:cNvPr>
          <p:cNvGrpSpPr/>
          <p:nvPr/>
        </p:nvGrpSpPr>
        <p:grpSpPr>
          <a:xfrm>
            <a:off x="5600328" y="2265204"/>
            <a:ext cx="991344" cy="991341"/>
            <a:chOff x="3031090" y="2734209"/>
            <a:chExt cx="752625" cy="752623"/>
          </a:xfrm>
        </p:grpSpPr>
        <p:sp>
          <p:nvSpPr>
            <p:cNvPr id="24" name="Oval 23">
              <a:extLst>
                <a:ext uri="{FF2B5EF4-FFF2-40B4-BE49-F238E27FC236}">
                  <a16:creationId xmlns:a16="http://schemas.microsoft.com/office/drawing/2014/main" id="{02CCB3C1-AE17-FCD8-BC09-59367A4A604F}"/>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D92DCBA-8AD7-2957-DA94-ABBB9B317FC0}"/>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3" name="Graphic 22" descr="Flowchart outline">
            <a:extLst>
              <a:ext uri="{FF2B5EF4-FFF2-40B4-BE49-F238E27FC236}">
                <a16:creationId xmlns:a16="http://schemas.microsoft.com/office/drawing/2014/main" id="{BEA0EA0D-2C9B-E3E7-8FB5-BE470F6CED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9963" y="2477098"/>
            <a:ext cx="552075" cy="552075"/>
          </a:xfrm>
          <a:prstGeom prst="rect">
            <a:avLst/>
          </a:prstGeom>
        </p:spPr>
      </p:pic>
      <p:grpSp>
        <p:nvGrpSpPr>
          <p:cNvPr id="18" name="Group 17">
            <a:extLst>
              <a:ext uri="{FF2B5EF4-FFF2-40B4-BE49-F238E27FC236}">
                <a16:creationId xmlns:a16="http://schemas.microsoft.com/office/drawing/2014/main" id="{5345BADF-85DA-07A8-BC7D-69196DF6265F}"/>
              </a:ext>
            </a:extLst>
          </p:cNvPr>
          <p:cNvGrpSpPr/>
          <p:nvPr/>
        </p:nvGrpSpPr>
        <p:grpSpPr>
          <a:xfrm>
            <a:off x="8429436" y="2264392"/>
            <a:ext cx="991344" cy="991341"/>
            <a:chOff x="3031090" y="2734209"/>
            <a:chExt cx="752625" cy="752623"/>
          </a:xfrm>
        </p:grpSpPr>
        <p:sp>
          <p:nvSpPr>
            <p:cNvPr id="20" name="Oval 19">
              <a:extLst>
                <a:ext uri="{FF2B5EF4-FFF2-40B4-BE49-F238E27FC236}">
                  <a16:creationId xmlns:a16="http://schemas.microsoft.com/office/drawing/2014/main" id="{A20F03FE-698A-2798-ECC8-C2441B103678}"/>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BD43529-5B22-E69C-C829-107E70031CE8}"/>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19" name="Graphic 18" descr="Robot Hand outline">
            <a:extLst>
              <a:ext uri="{FF2B5EF4-FFF2-40B4-BE49-F238E27FC236}">
                <a16:creationId xmlns:a16="http://schemas.microsoft.com/office/drawing/2014/main" id="{C716BC73-BE79-73C2-23D4-3C5D5B017E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0260" y="2473360"/>
            <a:ext cx="549697" cy="549697"/>
          </a:xfrm>
          <a:prstGeom prst="rect">
            <a:avLst/>
          </a:prstGeom>
        </p:spPr>
      </p:pic>
      <p:sp>
        <p:nvSpPr>
          <p:cNvPr id="15" name="TextBox 14">
            <a:extLst>
              <a:ext uri="{FF2B5EF4-FFF2-40B4-BE49-F238E27FC236}">
                <a16:creationId xmlns:a16="http://schemas.microsoft.com/office/drawing/2014/main" id="{C37AAB58-32C3-AE0E-EE8D-36A02292B2BB}"/>
              </a:ext>
            </a:extLst>
          </p:cNvPr>
          <p:cNvSpPr txBox="1"/>
          <p:nvPr/>
        </p:nvSpPr>
        <p:spPr>
          <a:xfrm>
            <a:off x="775462" y="2671976"/>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Individual</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16" name="TextBox 15">
            <a:extLst>
              <a:ext uri="{FF2B5EF4-FFF2-40B4-BE49-F238E27FC236}">
                <a16:creationId xmlns:a16="http://schemas.microsoft.com/office/drawing/2014/main" id="{CD0F1DFE-3F23-D03E-B2C9-B578A3136531}"/>
              </a:ext>
            </a:extLst>
          </p:cNvPr>
          <p:cNvSpPr txBox="1"/>
          <p:nvPr/>
        </p:nvSpPr>
        <p:spPr>
          <a:xfrm>
            <a:off x="10183129" y="2671976"/>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30" name="TextBox 29">
            <a:extLst>
              <a:ext uri="{FF2B5EF4-FFF2-40B4-BE49-F238E27FC236}">
                <a16:creationId xmlns:a16="http://schemas.microsoft.com/office/drawing/2014/main" id="{D1816D28-8EB1-0F0C-7279-34A6BD18B401}"/>
              </a:ext>
            </a:extLst>
          </p:cNvPr>
          <p:cNvSpPr txBox="1"/>
          <p:nvPr/>
        </p:nvSpPr>
        <p:spPr>
          <a:xfrm>
            <a:off x="2230484" y="3270154"/>
            <a:ext cx="2072092" cy="630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043A0"/>
                </a:solidFill>
                <a:effectLst/>
                <a:uLnTx/>
                <a:uFillTx/>
                <a:latin typeface="Segoe UI Semibold"/>
                <a:ea typeface="+mn-ea"/>
                <a:cs typeface="Segoe UI Semibold"/>
              </a:rPr>
              <a:t>Zone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Citizen Development Zone</a:t>
            </a:r>
            <a:endParaRPr kumimoji="0" lang="en-US" sz="1200" b="0" i="0" u="none" strike="noStrike" kern="1200" cap="none" spc="0" normalizeH="0" baseline="0" noProof="0">
              <a:ln>
                <a:noFill/>
              </a:ln>
              <a:solidFill>
                <a:srgbClr val="000000"/>
              </a:solidFill>
              <a:effectLst/>
              <a:uLnTx/>
              <a:uFillTx/>
              <a:latin typeface="Segoe UI Semibold"/>
              <a:ea typeface="+mn-ea"/>
              <a:cs typeface="Segoe UI"/>
            </a:endParaRPr>
          </a:p>
        </p:txBody>
      </p:sp>
      <p:sp>
        <p:nvSpPr>
          <p:cNvPr id="32" name="TextBox 31">
            <a:extLst>
              <a:ext uri="{FF2B5EF4-FFF2-40B4-BE49-F238E27FC236}">
                <a16:creationId xmlns:a16="http://schemas.microsoft.com/office/drawing/2014/main" id="{88BB76F1-329F-7DAC-9C7C-DE6B08E80EDC}"/>
              </a:ext>
            </a:extLst>
          </p:cNvPr>
          <p:cNvSpPr txBox="1"/>
          <p:nvPr/>
        </p:nvSpPr>
        <p:spPr>
          <a:xfrm>
            <a:off x="4937637" y="3271270"/>
            <a:ext cx="2309880" cy="654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95CCD"/>
                </a:solidFill>
                <a:effectLst/>
                <a:uLnTx/>
                <a:uFillTx/>
                <a:latin typeface="Segoe UI Semibold"/>
                <a:ea typeface="+mn-ea"/>
                <a:cs typeface="Segoe UI Semibold"/>
              </a:rPr>
              <a:t>Zone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Partnered Development Zone</a:t>
            </a:r>
            <a:endParaRPr kumimoji="0" lang="en-US" sz="1800" b="0" i="0" u="none" strike="noStrike" kern="1200" cap="none" spc="0" normalizeH="0" baseline="0" noProof="0">
              <a:ln>
                <a:noFill/>
              </a:ln>
              <a:solidFill>
                <a:srgbClr val="000000"/>
              </a:solidFill>
              <a:effectLst/>
              <a:uLnTx/>
              <a:uFillTx/>
              <a:latin typeface="Segoe UI Semibold"/>
              <a:ea typeface="+mn-ea"/>
              <a:cs typeface="Segoe UI"/>
            </a:endParaRPr>
          </a:p>
        </p:txBody>
      </p:sp>
      <p:sp>
        <p:nvSpPr>
          <p:cNvPr id="34" name="TextBox 33">
            <a:extLst>
              <a:ext uri="{FF2B5EF4-FFF2-40B4-BE49-F238E27FC236}">
                <a16:creationId xmlns:a16="http://schemas.microsoft.com/office/drawing/2014/main" id="{686E1B9B-636E-FF3A-AE2B-81BE0ABF10D0}"/>
              </a:ext>
            </a:extLst>
          </p:cNvPr>
          <p:cNvSpPr txBox="1"/>
          <p:nvPr/>
        </p:nvSpPr>
        <p:spPr>
          <a:xfrm>
            <a:off x="7712222" y="3270154"/>
            <a:ext cx="2425771" cy="630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D8ECF"/>
                </a:solidFill>
                <a:effectLst/>
                <a:uLnTx/>
                <a:uFillTx/>
                <a:latin typeface="Segoe UI Semibold"/>
                <a:ea typeface="+mn-ea"/>
                <a:cs typeface="Segoe UI Semibold"/>
              </a:rPr>
              <a:t>Zone 3</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a:rPr>
              <a:t>Professional Development Zone</a:t>
            </a:r>
          </a:p>
        </p:txBody>
      </p:sp>
      <p:sp>
        <p:nvSpPr>
          <p:cNvPr id="65" name="TextBox 64">
            <a:extLst>
              <a:ext uri="{FF2B5EF4-FFF2-40B4-BE49-F238E27FC236}">
                <a16:creationId xmlns:a16="http://schemas.microsoft.com/office/drawing/2014/main" id="{49333FD1-0B8E-C1A9-C385-38395701C023}"/>
              </a:ext>
            </a:extLst>
          </p:cNvPr>
          <p:cNvSpPr txBox="1">
            <a:spLocks/>
          </p:cNvSpPr>
          <p:nvPr/>
        </p:nvSpPr>
        <p:spPr>
          <a:xfrm>
            <a:off x="4955480" y="4479587"/>
            <a:ext cx="2283334"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IT-approved makers build agents in secure, IT-managed environments and deploy them department-wide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DB660241-47D2-EA63-B7B9-958DFB6B6386}"/>
              </a:ext>
            </a:extLst>
          </p:cNvPr>
          <p:cNvSpPr txBox="1">
            <a:spLocks/>
          </p:cNvSpPr>
          <p:nvPr/>
        </p:nvSpPr>
        <p:spPr>
          <a:xfrm>
            <a:off x="2163303" y="4479788"/>
            <a:ext cx="2206113"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IT restricts makers to personal agents with read-only access based on content permissions</a:t>
            </a:r>
          </a:p>
        </p:txBody>
      </p:sp>
      <p:sp>
        <p:nvSpPr>
          <p:cNvPr id="67" name="TextBox 66">
            <a:extLst>
              <a:ext uri="{FF2B5EF4-FFF2-40B4-BE49-F238E27FC236}">
                <a16:creationId xmlns:a16="http://schemas.microsoft.com/office/drawing/2014/main" id="{04BCA4FC-DA59-112F-6FF6-9B50E18431F0}"/>
              </a:ext>
            </a:extLst>
          </p:cNvPr>
          <p:cNvSpPr txBox="1">
            <a:spLocks/>
          </p:cNvSpPr>
          <p:nvPr/>
        </p:nvSpPr>
        <p:spPr>
          <a:xfrm>
            <a:off x="7869815" y="4479810"/>
            <a:ext cx="2115334"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Pro developers build and deploy enterprise-grade agents with org-standard ALM</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018BC003-275B-B479-9E30-7AA6C914678B}"/>
              </a:ext>
            </a:extLst>
          </p:cNvPr>
          <p:cNvCxnSpPr>
            <a:cxnSpLocks/>
          </p:cNvCxnSpPr>
          <p:nvPr/>
        </p:nvCxnSpPr>
        <p:spPr>
          <a:xfrm>
            <a:off x="2214970" y="4415608"/>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D69F6F4-5B78-3D53-61BF-4576C3436129}"/>
              </a:ext>
            </a:extLst>
          </p:cNvPr>
          <p:cNvCxnSpPr>
            <a:cxnSpLocks/>
          </p:cNvCxnSpPr>
          <p:nvPr/>
        </p:nvCxnSpPr>
        <p:spPr>
          <a:xfrm>
            <a:off x="5044440" y="4415607"/>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7238A9F-3F17-79F3-D7D4-0E4E815366BF}"/>
              </a:ext>
            </a:extLst>
          </p:cNvPr>
          <p:cNvCxnSpPr>
            <a:cxnSpLocks/>
          </p:cNvCxnSpPr>
          <p:nvPr/>
        </p:nvCxnSpPr>
        <p:spPr>
          <a:xfrm>
            <a:off x="7877255" y="4415608"/>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5 Sharepoint Icons - Free in SVG, PNG, ICO - IconScout">
            <a:extLst>
              <a:ext uri="{FF2B5EF4-FFF2-40B4-BE49-F238E27FC236}">
                <a16:creationId xmlns:a16="http://schemas.microsoft.com/office/drawing/2014/main" id="{E3337D70-C613-B450-6C39-85AA5CD7CE5B}"/>
              </a:ext>
            </a:extLst>
          </p:cNvPr>
          <p:cNvPicPr>
            <a:picLocks noChangeAspect="1"/>
          </p:cNvPicPr>
          <p:nvPr/>
        </p:nvPicPr>
        <p:blipFill>
          <a:blip r:embed="rId9"/>
          <a:stretch>
            <a:fillRect/>
          </a:stretch>
        </p:blipFill>
        <p:spPr>
          <a:xfrm>
            <a:off x="3385071" y="3942221"/>
            <a:ext cx="371475" cy="371475"/>
          </a:xfrm>
          <a:prstGeom prst="rect">
            <a:avLst/>
          </a:prstGeom>
        </p:spPr>
      </p:pic>
      <p:pic>
        <p:nvPicPr>
          <p:cNvPr id="14" name="Picture 2" descr="A rainbow colored logo on a black background&#10;&#10;AI-generated content may be incorrect.">
            <a:extLst>
              <a:ext uri="{FF2B5EF4-FFF2-40B4-BE49-F238E27FC236}">
                <a16:creationId xmlns:a16="http://schemas.microsoft.com/office/drawing/2014/main" id="{DA5A5546-802C-7245-BBF6-D6544A52414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768800" y="3940200"/>
            <a:ext cx="389614" cy="3657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D273C798-70D4-EAC2-4195-FAB40895B177}"/>
              </a:ext>
            </a:extLst>
          </p:cNvPr>
          <p:cNvPicPr>
            <a:picLocks noChangeAspect="1" noChangeArrowheads="1"/>
          </p:cNvPicPr>
          <p:nvPr/>
        </p:nvPicPr>
        <p:blipFill>
          <a:blip r:embed="rId11"/>
          <a:srcRect/>
          <a:stretch/>
        </p:blipFill>
        <p:spPr bwMode="auto">
          <a:xfrm>
            <a:off x="6206168" y="3940201"/>
            <a:ext cx="365760" cy="36576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5" name="Picture 2" descr="A rainbow colored logo on a black background&#10;&#10;AI-generated content may be incorrect.">
            <a:extLst>
              <a:ext uri="{FF2B5EF4-FFF2-40B4-BE49-F238E27FC236}">
                <a16:creationId xmlns:a16="http://schemas.microsoft.com/office/drawing/2014/main" id="{7508D98B-9AA6-FEE7-132B-2F7B9631262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99087" y="3925641"/>
            <a:ext cx="389614" cy="36576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E662D703-25C8-79CD-EC68-73DF6AE78D85}"/>
              </a:ext>
            </a:extLst>
          </p:cNvPr>
          <p:cNvPicPr>
            <a:picLocks noChangeAspect="1" noChangeArrowheads="1"/>
          </p:cNvPicPr>
          <p:nvPr/>
        </p:nvPicPr>
        <p:blipFill>
          <a:blip r:embed="rId11"/>
          <a:srcRect/>
          <a:stretch/>
        </p:blipFill>
        <p:spPr bwMode="auto">
          <a:xfrm>
            <a:off x="8469232" y="3940465"/>
            <a:ext cx="365760" cy="36576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6" name="Azure icon" descr="Azure logo">
            <a:extLst>
              <a:ext uri="{FF2B5EF4-FFF2-40B4-BE49-F238E27FC236}">
                <a16:creationId xmlns:a16="http://schemas.microsoft.com/office/drawing/2014/main" id="{FE8F2674-B977-386D-B586-E4F702D8D4A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52787" y="3937984"/>
            <a:ext cx="365760" cy="365760"/>
          </a:xfrm>
          <a:prstGeom prst="rect">
            <a:avLst/>
          </a:prstGeom>
          <a:ln w="7441" cap="flat">
            <a:noFill/>
            <a:prstDash val="solid"/>
            <a:miter/>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065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outVertical)">
                                      <p:cBhvr>
                                        <p:cTn id="7" dur="500"/>
                                        <p:tgtEl>
                                          <p:spTgt spid="39"/>
                                        </p:tgtEl>
                                      </p:cBhvr>
                                    </p:animEffect>
                                  </p:childTnLst>
                                </p:cTn>
                              </p:par>
                              <p:par>
                                <p:cTn id="8" presetID="16" presetClass="entr" presetSubtype="37"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outVertical)">
                                      <p:cBhvr>
                                        <p:cTn id="10" dur="500"/>
                                        <p:tgtEl>
                                          <p:spTgt spid="40"/>
                                        </p:tgtEl>
                                      </p:cBhvr>
                                    </p:animEffect>
                                  </p:childTnLst>
                                </p:cTn>
                              </p:par>
                              <p:par>
                                <p:cTn id="11" presetID="16" presetClass="entr" presetSubtype="37"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outVertical)">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5C59E-0D7C-E449-ABBD-BAE09DD42A38}"/>
            </a:ext>
          </a:extLst>
        </p:cNvPr>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00584F78-230A-EB8A-3FDA-BBA5CC164E38}"/>
              </a:ext>
            </a:extLst>
          </p:cNvPr>
          <p:cNvGraphicFramePr>
            <a:graphicFrameLocks noGrp="1"/>
          </p:cNvGraphicFramePr>
          <p:nvPr/>
        </p:nvGraphicFramePr>
        <p:xfrm>
          <a:off x="279657" y="1484878"/>
          <a:ext cx="11486892" cy="5080897"/>
        </p:xfrm>
        <a:graphic>
          <a:graphicData uri="http://schemas.openxmlformats.org/drawingml/2006/table">
            <a:tbl>
              <a:tblPr firstRow="1" bandRow="1"/>
              <a:tblGrid>
                <a:gridCol w="2155521">
                  <a:extLst>
                    <a:ext uri="{9D8B030D-6E8A-4147-A177-3AD203B41FA5}">
                      <a16:colId xmlns:a16="http://schemas.microsoft.com/office/drawing/2014/main" val="1090453245"/>
                    </a:ext>
                  </a:extLst>
                </a:gridCol>
                <a:gridCol w="3005777">
                  <a:extLst>
                    <a:ext uri="{9D8B030D-6E8A-4147-A177-3AD203B41FA5}">
                      <a16:colId xmlns:a16="http://schemas.microsoft.com/office/drawing/2014/main" val="3427318786"/>
                    </a:ext>
                  </a:extLst>
                </a:gridCol>
                <a:gridCol w="3280465">
                  <a:extLst>
                    <a:ext uri="{9D8B030D-6E8A-4147-A177-3AD203B41FA5}">
                      <a16:colId xmlns:a16="http://schemas.microsoft.com/office/drawing/2014/main" val="4168070559"/>
                    </a:ext>
                  </a:extLst>
                </a:gridCol>
                <a:gridCol w="3045129">
                  <a:extLst>
                    <a:ext uri="{9D8B030D-6E8A-4147-A177-3AD203B41FA5}">
                      <a16:colId xmlns:a16="http://schemas.microsoft.com/office/drawing/2014/main" val="3817264551"/>
                    </a:ext>
                  </a:extLst>
                </a:gridCol>
              </a:tblGrid>
              <a:tr h="1335415">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lnSpc>
                          <a:spcPct val="100000"/>
                        </a:lnSpc>
                        <a:spcBef>
                          <a:spcPts val="0"/>
                        </a:spcBef>
                        <a:spcAft>
                          <a:spcPts val="0"/>
                        </a:spcAft>
                        <a:buNone/>
                      </a:pPr>
                      <a:r>
                        <a:rPr lang="en-US" sz="1400" b="0" i="0" u="none" strike="noStrike" kern="1200" cap="none" spc="0" normalizeH="0" baseline="0" noProof="0">
                          <a:ln>
                            <a:noFill/>
                          </a:ln>
                          <a:solidFill>
                            <a:srgbClr val="000000"/>
                          </a:solidFill>
                          <a:effectLst/>
                          <a:uLnTx/>
                          <a:uFillTx/>
                          <a:latin typeface="Segoe UI"/>
                        </a:rPr>
                        <a:t>Agents in the full DIY zone, zone 1, mean the citizen developer is responsible for the entire management lifecycle</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noProof="0">
                          <a:ln>
                            <a:noFill/>
                          </a:ln>
                          <a:solidFill>
                            <a:srgbClr val="000000"/>
                          </a:solidFill>
                          <a:effectLst/>
                          <a:uLnTx/>
                          <a:uFillTx/>
                          <a:latin typeface="Segoe UI"/>
                        </a:rPr>
                        <a:t>Agents in the partnered DIY zone require formal assistance and oversight from a DIY coach, but are built by trained citizen developers</a:t>
                      </a:r>
                      <a:endParaRPr kumimoji="0" lang="en-US" sz="1400"/>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noProof="0">
                          <a:ln>
                            <a:noFill/>
                          </a:ln>
                          <a:solidFill>
                            <a:srgbClr val="000000"/>
                          </a:solidFill>
                          <a:effectLst/>
                          <a:uLnTx/>
                          <a:uFillTx/>
                          <a:latin typeface="Segoe UI"/>
                        </a:rPr>
                        <a:t>Large, potentially risky agents in the professional development zone are reserved for pro dev &amp; IT-led development only</a:t>
                      </a:r>
                      <a:endParaRPr kumimoji="0" lang="en-US" sz="1400"/>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866590978"/>
                  </a:ext>
                </a:extLst>
              </a:tr>
              <a:tr h="1248494">
                <a:tc>
                  <a:txBody>
                    <a:bodyPr/>
                    <a:lstStyle/>
                    <a:p>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Control access to Graph, SharePoint, and web data only in Microsoft Admin Center</a:t>
                      </a:r>
                    </a:p>
                    <a:p>
                      <a:pPr lvl="0" algn="ctr">
                        <a:buNone/>
                      </a:pPr>
                      <a:r>
                        <a:rPr lang="en-US" sz="1400" i="0" u="none" strike="noStrike" kern="1200" cap="none" spc="0" normalizeH="0" baseline="0">
                          <a:ln>
                            <a:noFill/>
                          </a:ln>
                          <a:solidFill>
                            <a:schemeClr val="tx1"/>
                          </a:solidFill>
                          <a:effectLst/>
                          <a:uLnTx/>
                          <a:uFillTx/>
                          <a:latin typeface="+mn-lt"/>
                          <a:ea typeface="+mn-ea"/>
                          <a:cs typeface="+mn-cs"/>
                        </a:rPr>
                        <a:t>Roll-based access controls</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Enable DLP policies in Power Platform Admin Center</a:t>
                      </a:r>
                      <a:endParaRPr kumimoji="0" lang="en-US" sz="1400" i="0" u="none" strike="noStrike" kern="1200" cap="none" spc="0" normalizeH="0" baseline="0">
                        <a:ln>
                          <a:noFill/>
                        </a:ln>
                        <a:solidFill>
                          <a:schemeClr val="tx1"/>
                        </a:solidFill>
                        <a:effectLst/>
                        <a:uLnTx/>
                        <a:uFillTx/>
                        <a:latin typeface="+mn-lt"/>
                        <a:ea typeface="+mn-ea"/>
                        <a:cs typeface="+mn-cs"/>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0" i="0" u="none" strike="noStrike" kern="1200" cap="none" spc="0" normalizeH="0" baseline="0">
                          <a:ln>
                            <a:noFill/>
                          </a:ln>
                          <a:solidFill>
                            <a:schemeClr val="tx1"/>
                          </a:solidFill>
                          <a:effectLst/>
                          <a:uLnTx/>
                          <a:uFillTx/>
                          <a:latin typeface="+mn-lt"/>
                          <a:ea typeface="+mn-ea"/>
                          <a:cs typeface="+mn-cs"/>
                        </a:rPr>
                        <a:t>DLP policies enabled in Microsoft Purview</a:t>
                      </a:r>
                      <a:endParaRPr kumimoji="0" lang="en-US" sz="1400" b="0" i="0" u="none" strike="noStrike" kern="1200" cap="none" spc="0" normalizeH="0" baseline="0">
                        <a:ln>
                          <a:noFill/>
                        </a:ln>
                        <a:solidFill>
                          <a:schemeClr val="tx1"/>
                        </a:solidFill>
                        <a:effectLst/>
                        <a:uLnTx/>
                        <a:uFillTx/>
                        <a:latin typeface="+mn-lt"/>
                        <a:ea typeface="+mn-ea"/>
                        <a:cs typeface="+mn-cs"/>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496267"/>
                  </a:ext>
                </a:extLst>
              </a:tr>
              <a:tr h="1248494">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Disable agent sharing for citizen developers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Dedicated citizen developer environments</a:t>
                      </a:r>
                    </a:p>
                    <a:p>
                      <a:pPr lvl="0" algn="ctr">
                        <a:buNone/>
                      </a:pPr>
                      <a:r>
                        <a:rPr lang="en-US" sz="1400" i="0" u="none" strike="noStrike" kern="1200" cap="none" spc="0" normalizeH="0" baseline="0">
                          <a:ln>
                            <a:noFill/>
                          </a:ln>
                          <a:solidFill>
                            <a:schemeClr val="tx1"/>
                          </a:solidFill>
                          <a:effectLst/>
                          <a:uLnTx/>
                          <a:uFillTx/>
                          <a:latin typeface="+mn-lt"/>
                          <a:ea typeface="+mn-ea"/>
                          <a:cs typeface="+mn-cs"/>
                        </a:rPr>
                        <a:t>Enable ALM in Power Platform Admin Center</a:t>
                      </a:r>
                    </a:p>
                    <a:p>
                      <a:pPr lvl="0" algn="ctr">
                        <a:buNone/>
                      </a:pPr>
                      <a:r>
                        <a:rPr lang="en-US" sz="1400" i="0" u="none" strike="noStrike" kern="1200" cap="none" spc="0" normalizeH="0" baseline="0">
                          <a:ln>
                            <a:noFill/>
                          </a:ln>
                          <a:solidFill>
                            <a:schemeClr val="tx1"/>
                          </a:solidFill>
                          <a:effectLst/>
                          <a:uLnTx/>
                          <a:uFillTx/>
                          <a:latin typeface="+mn-lt"/>
                          <a:ea typeface="+mn-ea"/>
                          <a:cs typeface="+mn-cs"/>
                        </a:rPr>
                        <a:t>IT-admin approval to publish agents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a:ln>
                            <a:noFill/>
                          </a:ln>
                          <a:solidFill>
                            <a:schemeClr val="tx1"/>
                          </a:solidFill>
                          <a:effectLst/>
                          <a:uLnTx/>
                          <a:uFillTx/>
                          <a:latin typeface="+mn-lt"/>
                          <a:ea typeface="+mn-ea"/>
                          <a:cs typeface="+mn-cs"/>
                        </a:rPr>
                        <a:t>Manage sharing via Integrated Apps in Microsoft Admin Center</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17177088"/>
                  </a:ext>
                </a:extLst>
              </a:tr>
              <a:tr h="1248494">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Review agent usage in Microsoft Admin Center Integrated Apps</a:t>
                      </a:r>
                    </a:p>
                  </a:txBody>
                  <a:tcPr anchor="ctr">
                    <a:lnL w="0">
                      <a:noFill/>
                    </a:lnL>
                    <a:lnR w="0">
                      <a:noFill/>
                    </a:lnR>
                    <a:lnT w="0">
                      <a:noFill/>
                    </a:lnT>
                    <a:lnB w="0">
                      <a:noFill/>
                    </a:lnB>
                    <a:lnTlToBr w="0">
                      <a:noFill/>
                    </a:lnTlToBr>
                    <a:lnBlToTr w="0">
                      <a:noFill/>
                    </a:lnBlToTr>
                    <a:noFill/>
                  </a:tcPr>
                </a:tc>
                <a:tc gridSpan="2">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Track agent usage and security posture in Microsoft Admin Center, Microsoft Purview, and Power Platform Admin Center</a:t>
                      </a:r>
                      <a:endParaRPr kumimoji="0" lang="en-US" sz="1400" i="0" u="none" strike="noStrike" kern="1200" cap="none" spc="0" normalizeH="0" baseline="0">
                        <a:ln>
                          <a:noFill/>
                        </a:ln>
                        <a:solidFill>
                          <a:schemeClr val="tx1"/>
                        </a:solidFill>
                        <a:effectLst/>
                        <a:uLnTx/>
                        <a:uFillTx/>
                        <a:latin typeface="+mn-lt"/>
                        <a:ea typeface="+mn-ea"/>
                        <a:cs typeface="+mn-cs"/>
                      </a:endParaRPr>
                    </a:p>
                  </a:txBody>
                  <a:tcPr anchor="ctr">
                    <a:lnL w="0">
                      <a:noFill/>
                    </a:lnL>
                    <a:lnR w="0">
                      <a:noFill/>
                    </a:lnR>
                    <a:lnT w="0">
                      <a:noFill/>
                    </a:lnT>
                    <a:lnB w="0">
                      <a:noFill/>
                    </a:lnB>
                    <a:lnTlToBr w="0">
                      <a:noFill/>
                    </a:lnTlToBr>
                    <a:lnBlToTr w="0">
                      <a:noFill/>
                    </a:lnBlToTr>
                    <a:noFill/>
                  </a:tcPr>
                </a:tc>
                <a:tc hMerge="1">
                  <a:txBody>
                    <a:bodyPr/>
                    <a:lstStyle/>
                    <a:p>
                      <a:endParaRPr kumimoji="0" lang="en-US"/>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023397196"/>
                  </a:ext>
                </a:extLst>
              </a:tr>
            </a:tbl>
          </a:graphicData>
        </a:graphic>
      </p:graphicFrame>
      <p:sp>
        <p:nvSpPr>
          <p:cNvPr id="55" name="Rectangle: Rounded Corners 54">
            <a:extLst>
              <a:ext uri="{FF2B5EF4-FFF2-40B4-BE49-F238E27FC236}">
                <a16:creationId xmlns:a16="http://schemas.microsoft.com/office/drawing/2014/main" id="{E750B381-B017-1B27-01D0-5A4E2774528E}"/>
              </a:ext>
              <a:ext uri="{C183D7F6-B498-43B3-948B-1728B52AA6E4}">
                <adec:decorative xmlns:adec="http://schemas.microsoft.com/office/drawing/2017/decorative" val="1"/>
              </a:ext>
            </a:extLst>
          </p:cNvPr>
          <p:cNvSpPr>
            <a:spLocks/>
          </p:cNvSpPr>
          <p:nvPr/>
        </p:nvSpPr>
        <p:spPr bwMode="auto">
          <a:xfrm>
            <a:off x="308664" y="833656"/>
            <a:ext cx="11571171" cy="5759245"/>
          </a:xfrm>
          <a:prstGeom prst="roundRect">
            <a:avLst>
              <a:gd name="adj" fmla="val 3061"/>
            </a:avLst>
          </a:prstGeom>
          <a:solidFill>
            <a:schemeClr val="bg1"/>
          </a:solidFill>
          <a:ln w="12700">
            <a:solidFill>
              <a:schemeClr val="bg1">
                <a:alpha val="50000"/>
              </a:schemeClr>
            </a:solid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Segoe UI Semibold"/>
              <a:ea typeface="+mn-ea"/>
              <a:cs typeface="Segoe UI" panose="020B0502040204020203" pitchFamily="34" charset="0"/>
            </a:endParaRPr>
          </a:p>
        </p:txBody>
      </p:sp>
      <p:grpSp>
        <p:nvGrpSpPr>
          <p:cNvPr id="6" name="Group 5">
            <a:extLst>
              <a:ext uri="{FF2B5EF4-FFF2-40B4-BE49-F238E27FC236}">
                <a16:creationId xmlns:a16="http://schemas.microsoft.com/office/drawing/2014/main" id="{A6B2B799-2975-C980-155F-98B693B21525}"/>
              </a:ext>
              <a:ext uri="{C183D7F6-B498-43B3-948B-1728B52AA6E4}">
                <adec:decorative xmlns:adec="http://schemas.microsoft.com/office/drawing/2017/decorative" val="1"/>
              </a:ext>
            </a:extLst>
          </p:cNvPr>
          <p:cNvGrpSpPr/>
          <p:nvPr/>
        </p:nvGrpSpPr>
        <p:grpSpPr>
          <a:xfrm>
            <a:off x="406637" y="1520831"/>
            <a:ext cx="11359913" cy="4964491"/>
            <a:chOff x="406637" y="1520832"/>
            <a:chExt cx="11331295" cy="4994236"/>
          </a:xfrm>
        </p:grpSpPr>
        <p:sp>
          <p:nvSpPr>
            <p:cNvPr id="4" name="Rectangle 3">
              <a:extLst>
                <a:ext uri="{FF2B5EF4-FFF2-40B4-BE49-F238E27FC236}">
                  <a16:creationId xmlns:a16="http://schemas.microsoft.com/office/drawing/2014/main" id="{B860CFE0-8DC3-5152-7E42-D6E8511B268E}"/>
                </a:ext>
              </a:extLst>
            </p:cNvPr>
            <p:cNvSpPr/>
            <p:nvPr/>
          </p:nvSpPr>
          <p:spPr bwMode="auto">
            <a:xfrm>
              <a:off x="406638" y="4100969"/>
              <a:ext cx="11331294" cy="1262102"/>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7CE1B61-A05E-54A7-291C-5E45306AC456}"/>
                </a:ext>
              </a:extLst>
            </p:cNvPr>
            <p:cNvSpPr/>
            <p:nvPr/>
          </p:nvSpPr>
          <p:spPr bwMode="auto">
            <a:xfrm>
              <a:off x="406637" y="1520832"/>
              <a:ext cx="11331294" cy="1299005"/>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FEBE2EF0-AAF2-B9FD-6A78-5528FDE0CDEC}"/>
                </a:ext>
              </a:extLst>
            </p:cNvPr>
            <p:cNvSpPr/>
            <p:nvPr/>
          </p:nvSpPr>
          <p:spPr bwMode="auto">
            <a:xfrm>
              <a:off x="406637" y="2836732"/>
              <a:ext cx="11331294" cy="1262102"/>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A1400CCD-6A89-DF80-FD98-74B3A7304411}"/>
                </a:ext>
              </a:extLst>
            </p:cNvPr>
            <p:cNvSpPr/>
            <p:nvPr/>
          </p:nvSpPr>
          <p:spPr bwMode="auto">
            <a:xfrm>
              <a:off x="406637" y="5378437"/>
              <a:ext cx="11331294" cy="1136631"/>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 name="Title 6">
            <a:extLst>
              <a:ext uri="{FF2B5EF4-FFF2-40B4-BE49-F238E27FC236}">
                <a16:creationId xmlns:a16="http://schemas.microsoft.com/office/drawing/2014/main" id="{E4641BB0-D47C-51BB-D7FC-F651B173E82A}"/>
              </a:ext>
            </a:extLst>
          </p:cNvPr>
          <p:cNvSpPr>
            <a:spLocks noGrp="1"/>
          </p:cNvSpPr>
          <p:nvPr>
            <p:ph type="title"/>
          </p:nvPr>
        </p:nvSpPr>
        <p:spPr>
          <a:xfrm>
            <a:off x="586740" y="202844"/>
            <a:ext cx="11018520" cy="492443"/>
          </a:xfrm>
        </p:spPr>
        <p:txBody>
          <a:bodyPr/>
          <a:lstStyle/>
          <a:p>
            <a:r>
              <a:rPr lang="en-US" sz="3200"/>
              <a:t>Zoned security, governance, and operations</a:t>
            </a:r>
          </a:p>
        </p:txBody>
      </p:sp>
      <p:sp>
        <p:nvSpPr>
          <p:cNvPr id="32" name="Rounded Rectangle 70">
            <a:extLst>
              <a:ext uri="{FF2B5EF4-FFF2-40B4-BE49-F238E27FC236}">
                <a16:creationId xmlns:a16="http://schemas.microsoft.com/office/drawing/2014/main" id="{E5AEDF27-5FA9-6825-36C9-DBE3057F07F9}"/>
              </a:ext>
              <a:ext uri="{C183D7F6-B498-43B3-948B-1728B52AA6E4}">
                <adec:decorative xmlns:adec="http://schemas.microsoft.com/office/drawing/2017/decorative" val="1"/>
              </a:ext>
            </a:extLst>
          </p:cNvPr>
          <p:cNvSpPr/>
          <p:nvPr/>
        </p:nvSpPr>
        <p:spPr bwMode="auto">
          <a:xfrm>
            <a:off x="557296" y="3274564"/>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Secure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Rounded Rectangle 70">
            <a:extLst>
              <a:ext uri="{FF2B5EF4-FFF2-40B4-BE49-F238E27FC236}">
                <a16:creationId xmlns:a16="http://schemas.microsoft.com/office/drawing/2014/main" id="{BF023B6E-5C7B-76DB-B002-DA1E98A29425}"/>
              </a:ext>
              <a:ext uri="{C183D7F6-B498-43B3-948B-1728B52AA6E4}">
                <adec:decorative xmlns:adec="http://schemas.microsoft.com/office/drawing/2017/decorative" val="1"/>
              </a:ext>
            </a:extLst>
          </p:cNvPr>
          <p:cNvSpPr/>
          <p:nvPr/>
        </p:nvSpPr>
        <p:spPr bwMode="auto">
          <a:xfrm>
            <a:off x="550357" y="4566757"/>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Govern</a:t>
            </a:r>
          </a:p>
        </p:txBody>
      </p:sp>
      <p:sp>
        <p:nvSpPr>
          <p:cNvPr id="35" name="Rounded Rectangle 70">
            <a:extLst>
              <a:ext uri="{FF2B5EF4-FFF2-40B4-BE49-F238E27FC236}">
                <a16:creationId xmlns:a16="http://schemas.microsoft.com/office/drawing/2014/main" id="{48865010-874C-34F0-72DC-F68CE04020E8}"/>
              </a:ext>
              <a:ext uri="{C183D7F6-B498-43B3-948B-1728B52AA6E4}">
                <adec:decorative xmlns:adec="http://schemas.microsoft.com/office/drawing/2017/decorative" val="1"/>
              </a:ext>
            </a:extLst>
          </p:cNvPr>
          <p:cNvSpPr/>
          <p:nvPr/>
        </p:nvSpPr>
        <p:spPr bwMode="auto">
          <a:xfrm>
            <a:off x="549999" y="5795259"/>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Monitor</a:t>
            </a:r>
          </a:p>
        </p:txBody>
      </p:sp>
      <p:sp>
        <p:nvSpPr>
          <p:cNvPr id="3" name="Rounded Rectangle 70">
            <a:extLst>
              <a:ext uri="{FF2B5EF4-FFF2-40B4-BE49-F238E27FC236}">
                <a16:creationId xmlns:a16="http://schemas.microsoft.com/office/drawing/2014/main" id="{3B368020-276D-4CB5-B8B7-988D26A3AE95}"/>
              </a:ext>
              <a:ext uri="{C183D7F6-B498-43B3-948B-1728B52AA6E4}">
                <adec:decorative xmlns:adec="http://schemas.microsoft.com/office/drawing/2017/decorative" val="1"/>
              </a:ext>
            </a:extLst>
          </p:cNvPr>
          <p:cNvSpPr/>
          <p:nvPr/>
        </p:nvSpPr>
        <p:spPr bwMode="auto">
          <a:xfrm>
            <a:off x="549274" y="1982939"/>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Semibold"/>
              </a:rPr>
              <a:t>Purpose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31" name="Table 30">
            <a:extLst>
              <a:ext uri="{FF2B5EF4-FFF2-40B4-BE49-F238E27FC236}">
                <a16:creationId xmlns:a16="http://schemas.microsoft.com/office/drawing/2014/main" id="{D1948EBB-A8DA-D60E-B657-07EC9B6604EF}"/>
              </a:ext>
            </a:extLst>
          </p:cNvPr>
          <p:cNvGraphicFramePr>
            <a:graphicFrameLocks noGrp="1"/>
          </p:cNvGraphicFramePr>
          <p:nvPr/>
        </p:nvGraphicFramePr>
        <p:xfrm>
          <a:off x="293353" y="1484878"/>
          <a:ext cx="11486892" cy="4967508"/>
        </p:xfrm>
        <a:graphic>
          <a:graphicData uri="http://schemas.openxmlformats.org/drawingml/2006/table">
            <a:tbl>
              <a:tblPr firstRow="1" bandRow="1"/>
              <a:tblGrid>
                <a:gridCol w="2155521">
                  <a:extLst>
                    <a:ext uri="{9D8B030D-6E8A-4147-A177-3AD203B41FA5}">
                      <a16:colId xmlns:a16="http://schemas.microsoft.com/office/drawing/2014/main" val="1090453245"/>
                    </a:ext>
                  </a:extLst>
                </a:gridCol>
                <a:gridCol w="3005777">
                  <a:extLst>
                    <a:ext uri="{9D8B030D-6E8A-4147-A177-3AD203B41FA5}">
                      <a16:colId xmlns:a16="http://schemas.microsoft.com/office/drawing/2014/main" val="3427318786"/>
                    </a:ext>
                  </a:extLst>
                </a:gridCol>
                <a:gridCol w="3280465">
                  <a:extLst>
                    <a:ext uri="{9D8B030D-6E8A-4147-A177-3AD203B41FA5}">
                      <a16:colId xmlns:a16="http://schemas.microsoft.com/office/drawing/2014/main" val="4168070559"/>
                    </a:ext>
                  </a:extLst>
                </a:gridCol>
                <a:gridCol w="3045129">
                  <a:extLst>
                    <a:ext uri="{9D8B030D-6E8A-4147-A177-3AD203B41FA5}">
                      <a16:colId xmlns:a16="http://schemas.microsoft.com/office/drawing/2014/main" val="3817264551"/>
                    </a:ext>
                  </a:extLst>
                </a:gridCol>
              </a:tblGrid>
              <a:tr h="1276238">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lnSpc>
                          <a:spcPct val="100000"/>
                        </a:lnSpc>
                        <a:spcBef>
                          <a:spcPts val="0"/>
                        </a:spcBef>
                        <a:spcAft>
                          <a:spcPts val="0"/>
                        </a:spcAft>
                        <a:buNone/>
                      </a:pPr>
                      <a:r>
                        <a:rPr lang="en-US" sz="1200">
                          <a:latin typeface="+mn-lt"/>
                        </a:rPr>
                        <a:t>Citizen Dev agent creation (DIY) for personal use and experimentation with safe defaults</a:t>
                      </a:r>
                      <a:endParaRPr lang="en-US" sz="1200" b="0" i="0" u="none" strike="noStrike" kern="1200" cap="none" spc="0" normalizeH="0" baseline="0" noProof="0">
                        <a:ln>
                          <a:noFill/>
                        </a:ln>
                        <a:solidFill>
                          <a:srgbClr val="000000"/>
                        </a:solidFill>
                        <a:effectLst/>
                        <a:uLnTx/>
                        <a:uFillTx/>
                        <a:latin typeface="+mn-lt"/>
                      </a:endParaRP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noProof="0">
                          <a:ln>
                            <a:noFill/>
                          </a:ln>
                          <a:solidFill>
                            <a:srgbClr val="000000"/>
                          </a:solidFill>
                          <a:effectLst/>
                          <a:uLnTx/>
                          <a:uFillTx/>
                          <a:latin typeface="+mn-lt"/>
                        </a:rPr>
                        <a:t>Team or Department Agents in the partnered DIY zone require formal assistance and oversight from a DIY coach, but are built by trained citizen developers</a:t>
                      </a:r>
                      <a:endParaRPr kumimoji="0" lang="en-US" sz="1200">
                        <a:latin typeface="+mn-lt"/>
                      </a:endParaRP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noProof="0">
                          <a:ln>
                            <a:noFill/>
                          </a:ln>
                          <a:solidFill>
                            <a:srgbClr val="000000"/>
                          </a:solidFill>
                          <a:effectLst/>
                          <a:uLnTx/>
                          <a:uFillTx/>
                          <a:latin typeface="+mn-lt"/>
                        </a:rPr>
                        <a:t>Large, potentially risky agents in the professional development zone are reserved for pro dev &amp; IT-led development only</a:t>
                      </a:r>
                      <a:endParaRPr kumimoji="0" lang="en-US" sz="1200">
                        <a:latin typeface="+mn-lt"/>
                      </a:endParaRP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866590978"/>
                  </a:ext>
                </a:extLst>
              </a:tr>
              <a:tr h="1390202">
                <a:tc>
                  <a:txBody>
                    <a:bodyPr/>
                    <a:lstStyle/>
                    <a:p>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Only M365 and Power Platform Connectors </a:t>
                      </a:r>
                    </a:p>
                    <a:p>
                      <a:pPr lvl="0" algn="ctr">
                        <a:buNone/>
                      </a:pPr>
                      <a:r>
                        <a:rPr lang="en-US" sz="1200" i="0" u="none" strike="noStrike" kern="1200" cap="none" spc="0" normalizeH="0" baseline="0">
                          <a:ln>
                            <a:noFill/>
                          </a:ln>
                          <a:solidFill>
                            <a:schemeClr val="tx1"/>
                          </a:solidFill>
                          <a:effectLst/>
                          <a:uLnTx/>
                          <a:uFillTx/>
                          <a:latin typeface="+mn-lt"/>
                          <a:ea typeface="+mn-ea"/>
                          <a:cs typeface="+mn-cs"/>
                        </a:rPr>
                        <a:t>Agents run in user’s context only</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i="0" u="none" strike="noStrike" kern="1200" cap="none" spc="0" normalizeH="0" baseline="0">
                          <a:ln>
                            <a:noFill/>
                          </a:ln>
                          <a:solidFill>
                            <a:schemeClr val="tx1"/>
                          </a:solidFill>
                          <a:effectLst/>
                          <a:uLnTx/>
                          <a:uFillTx/>
                          <a:latin typeface="+mn-lt"/>
                          <a:ea typeface="+mn-ea"/>
                          <a:cs typeface="+mn-cs"/>
                        </a:rPr>
                        <a:t>Zone specific Advanced Connector policies in Power Platform Admin Center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a:ln>
                            <a:noFill/>
                          </a:ln>
                          <a:solidFill>
                            <a:schemeClr val="tx1"/>
                          </a:solidFill>
                          <a:effectLst/>
                          <a:uLnTx/>
                          <a:uFillTx/>
                          <a:latin typeface="+mn-lt"/>
                          <a:ea typeface="+mn-ea"/>
                          <a:cs typeface="+mn-cs"/>
                        </a:rPr>
                        <a:t>Teams share access to approved Data sources</a:t>
                      </a:r>
                      <a:endParaRPr lang="en-US" sz="1200" i="0" u="none" strike="noStrike" kern="1200" cap="none" spc="0" normalizeH="0" baseline="0">
                        <a:ln>
                          <a:noFill/>
                        </a:ln>
                        <a:solidFill>
                          <a:schemeClr val="tx1"/>
                        </a:solidFill>
                        <a:effectLst/>
                        <a:uLnTx/>
                        <a:uFillTx/>
                        <a:latin typeface="+mn-lt"/>
                        <a:ea typeface="+mn-ea"/>
                        <a:cs typeface="+mn-cs"/>
                      </a:endParaRPr>
                    </a:p>
                    <a:p>
                      <a:pPr lvl="0" algn="ctr">
                        <a:buNone/>
                      </a:pPr>
                      <a:r>
                        <a:rPr kumimoji="0" lang="en-US" sz="1200" i="0" u="none" strike="noStrike" kern="1200" cap="none" spc="0" normalizeH="0" baseline="0">
                          <a:ln>
                            <a:noFill/>
                          </a:ln>
                          <a:solidFill>
                            <a:schemeClr val="tx1"/>
                          </a:solidFill>
                          <a:effectLst/>
                          <a:uLnTx/>
                          <a:uFillTx/>
                          <a:latin typeface="+mn-lt"/>
                          <a:ea typeface="+mn-ea"/>
                          <a:cs typeface="+mn-cs"/>
                        </a:rPr>
                        <a:t>Scale with Environment groups + rules</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i="0" u="none" strike="noStrike" kern="1200" cap="none" spc="0" normalizeH="0" baseline="0">
                          <a:ln>
                            <a:noFill/>
                          </a:ln>
                          <a:solidFill>
                            <a:schemeClr val="tx1"/>
                          </a:solidFill>
                          <a:effectLst/>
                          <a:uLnTx/>
                          <a:uFillTx/>
                          <a:latin typeface="+mn-lt"/>
                          <a:ea typeface="+mn-ea"/>
                          <a:cs typeface="+mn-cs"/>
                        </a:rPr>
                        <a:t>Zone specific Advanced Connector policies in Power Platform Admin Center + Purview</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496267"/>
                  </a:ext>
                </a:extLst>
              </a:tr>
              <a:tr h="1150534">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Personal use agents in Developer Environments. Environment routing keeps agents isolated to maker. Sharing disabled and scoped to just Maker use</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Admin approved environments provisioning</a:t>
                      </a:r>
                    </a:p>
                    <a:p>
                      <a:pPr lvl="0" algn="ctr">
                        <a:buNone/>
                      </a:pPr>
                      <a:r>
                        <a:rPr lang="en-US" sz="1200" i="0" u="none" strike="noStrike" kern="1200" cap="none" spc="0" normalizeH="0" baseline="0">
                          <a:ln>
                            <a:noFill/>
                          </a:ln>
                          <a:solidFill>
                            <a:schemeClr val="tx1"/>
                          </a:solidFill>
                          <a:effectLst/>
                          <a:uLnTx/>
                          <a:uFillTx/>
                          <a:latin typeface="+mn-lt"/>
                          <a:ea typeface="+mn-ea"/>
                          <a:cs typeface="+mn-cs"/>
                        </a:rPr>
                        <a:t>Scoped roles and sharing policies</a:t>
                      </a:r>
                    </a:p>
                    <a:p>
                      <a:pPr lvl="0" algn="ctr">
                        <a:buNone/>
                      </a:pPr>
                      <a:r>
                        <a:rPr lang="en-US" sz="1200" i="0" u="none" strike="noStrike" kern="1200" cap="none" spc="0" normalizeH="0" baseline="0">
                          <a:ln>
                            <a:noFill/>
                          </a:ln>
                          <a:solidFill>
                            <a:schemeClr val="tx1"/>
                          </a:solidFill>
                          <a:effectLst/>
                          <a:uLnTx/>
                          <a:uFillTx/>
                          <a:latin typeface="+mn-lt"/>
                          <a:ea typeface="+mn-ea"/>
                          <a:cs typeface="+mn-cs"/>
                        </a:rPr>
                        <a:t>ALM Pipelines for agent versioning</a:t>
                      </a:r>
                    </a:p>
                    <a:p>
                      <a:pPr lvl="0" algn="ctr">
                        <a:buNone/>
                      </a:pPr>
                      <a:r>
                        <a:rPr lang="en-US" sz="1200" i="0" u="none" strike="noStrike" kern="1200" cap="none" spc="0" normalizeH="0" baseline="0">
                          <a:ln>
                            <a:noFill/>
                          </a:ln>
                          <a:solidFill>
                            <a:schemeClr val="tx1"/>
                          </a:solidFill>
                          <a:effectLst/>
                          <a:uLnTx/>
                          <a:uFillTx/>
                          <a:latin typeface="+mn-lt"/>
                          <a:ea typeface="+mn-ea"/>
                          <a:cs typeface="+mn-cs"/>
                        </a:rPr>
                        <a:t>IT-admin approval to publish agents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a:ln>
                            <a:noFill/>
                          </a:ln>
                          <a:solidFill>
                            <a:schemeClr val="tx1"/>
                          </a:solidFill>
                          <a:effectLst/>
                          <a:uLnTx/>
                          <a:uFillTx/>
                          <a:latin typeface="+mn-lt"/>
                          <a:ea typeface="+mn-ea"/>
                          <a:cs typeface="+mn-cs"/>
                        </a:rPr>
                        <a:t>Manage sharing via Integrated Apps in Microsoft Admin Center</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17177088"/>
                  </a:ext>
                </a:extLst>
              </a:tr>
              <a:tr h="1150534">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Review agent usage in Copilot Hub in Power Platform</a:t>
                      </a:r>
                    </a:p>
                  </a:txBody>
                  <a:tcPr anchor="ctr">
                    <a:lnL w="0">
                      <a:noFill/>
                    </a:lnL>
                    <a:lnR w="0">
                      <a:noFill/>
                    </a:lnR>
                    <a:lnT w="0">
                      <a:noFill/>
                    </a:lnT>
                    <a:lnB w="0">
                      <a:noFill/>
                    </a:lnB>
                    <a:lnTlToBr w="0">
                      <a:noFill/>
                    </a:lnTlToBr>
                    <a:lnBlToTr w="0">
                      <a:noFill/>
                    </a:lnBlToTr>
                    <a:noFill/>
                  </a:tcPr>
                </a:tc>
                <a:tc gridSpan="2">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Track agent usage and security posture in Microsoft Admin Center, Microsoft Purview, and Power Platform Admin Center</a:t>
                      </a:r>
                      <a:endParaRPr kumimoji="0" lang="en-US" sz="1200" i="0" u="none" strike="noStrike" kern="1200" cap="none" spc="0" normalizeH="0" baseline="0">
                        <a:ln>
                          <a:noFill/>
                        </a:ln>
                        <a:solidFill>
                          <a:schemeClr val="tx1"/>
                        </a:solidFill>
                        <a:effectLst/>
                        <a:uLnTx/>
                        <a:uFillTx/>
                        <a:latin typeface="+mn-lt"/>
                        <a:ea typeface="+mn-ea"/>
                        <a:cs typeface="+mn-cs"/>
                      </a:endParaRPr>
                    </a:p>
                  </a:txBody>
                  <a:tcPr anchor="ctr">
                    <a:lnL w="0">
                      <a:noFill/>
                    </a:lnL>
                    <a:lnR w="0">
                      <a:noFill/>
                    </a:lnR>
                    <a:lnT w="0">
                      <a:noFill/>
                    </a:lnT>
                    <a:lnB w="0">
                      <a:noFill/>
                    </a:lnB>
                    <a:lnTlToBr w="0">
                      <a:noFill/>
                    </a:lnTlToBr>
                    <a:lnBlToTr w="0">
                      <a:noFill/>
                    </a:lnBlToTr>
                    <a:noFill/>
                  </a:tcPr>
                </a:tc>
                <a:tc hMerge="1">
                  <a:txBody>
                    <a:bodyPr/>
                    <a:lstStyle/>
                    <a:p>
                      <a:endParaRPr kumimoji="0" lang="en-US"/>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023397196"/>
                  </a:ext>
                </a:extLst>
              </a:tr>
            </a:tbl>
          </a:graphicData>
        </a:graphic>
      </p:graphicFrame>
      <p:sp>
        <p:nvSpPr>
          <p:cNvPr id="66" name="Rounded Rectangle 18">
            <a:extLst>
              <a:ext uri="{FF2B5EF4-FFF2-40B4-BE49-F238E27FC236}">
                <a16:creationId xmlns:a16="http://schemas.microsoft.com/office/drawing/2014/main" id="{05B6A5C8-521F-ED03-0735-D7A3C8ABBDA3}"/>
              </a:ext>
              <a:ext uri="{C183D7F6-B498-43B3-948B-1728B52AA6E4}">
                <adec:decorative xmlns:adec="http://schemas.microsoft.com/office/drawing/2017/decorative" val="1"/>
              </a:ext>
            </a:extLst>
          </p:cNvPr>
          <p:cNvSpPr/>
          <p:nvPr/>
        </p:nvSpPr>
        <p:spPr bwMode="auto">
          <a:xfrm>
            <a:off x="5739529"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2</a:t>
            </a:r>
          </a:p>
        </p:txBody>
      </p:sp>
      <p:sp>
        <p:nvSpPr>
          <p:cNvPr id="67" name="Rounded Rectangle 18">
            <a:extLst>
              <a:ext uri="{FF2B5EF4-FFF2-40B4-BE49-F238E27FC236}">
                <a16:creationId xmlns:a16="http://schemas.microsoft.com/office/drawing/2014/main" id="{9042708C-20FD-DC77-4186-EB88281FE4D3}"/>
              </a:ext>
              <a:ext uri="{C183D7F6-B498-43B3-948B-1728B52AA6E4}">
                <adec:decorative xmlns:adec="http://schemas.microsoft.com/office/drawing/2017/decorative" val="1"/>
              </a:ext>
            </a:extLst>
          </p:cNvPr>
          <p:cNvSpPr/>
          <p:nvPr/>
        </p:nvSpPr>
        <p:spPr bwMode="auto">
          <a:xfrm>
            <a:off x="2506524"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1</a:t>
            </a:r>
          </a:p>
        </p:txBody>
      </p:sp>
      <p:sp>
        <p:nvSpPr>
          <p:cNvPr id="68" name="Rounded Rectangle 18">
            <a:extLst>
              <a:ext uri="{FF2B5EF4-FFF2-40B4-BE49-F238E27FC236}">
                <a16:creationId xmlns:a16="http://schemas.microsoft.com/office/drawing/2014/main" id="{89167F34-B7A2-C6C6-8141-C8798E7F8EC4}"/>
              </a:ext>
              <a:ext uri="{C183D7F6-B498-43B3-948B-1728B52AA6E4}">
                <adec:decorative xmlns:adec="http://schemas.microsoft.com/office/drawing/2017/decorative" val="1"/>
              </a:ext>
            </a:extLst>
          </p:cNvPr>
          <p:cNvSpPr/>
          <p:nvPr/>
        </p:nvSpPr>
        <p:spPr bwMode="auto">
          <a:xfrm>
            <a:off x="8972535"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3</a:t>
            </a:r>
          </a:p>
        </p:txBody>
      </p:sp>
      <p:grpSp>
        <p:nvGrpSpPr>
          <p:cNvPr id="9" name="Group 8">
            <a:extLst>
              <a:ext uri="{FF2B5EF4-FFF2-40B4-BE49-F238E27FC236}">
                <a16:creationId xmlns:a16="http://schemas.microsoft.com/office/drawing/2014/main" id="{4571E2FA-CB5C-CFDD-2601-736B268A3517}"/>
              </a:ext>
            </a:extLst>
          </p:cNvPr>
          <p:cNvGrpSpPr/>
          <p:nvPr/>
        </p:nvGrpSpPr>
        <p:grpSpPr>
          <a:xfrm>
            <a:off x="5378608" y="1090987"/>
            <a:ext cx="277810" cy="160399"/>
            <a:chOff x="6946629" y="4884600"/>
            <a:chExt cx="533771" cy="140864"/>
          </a:xfrm>
        </p:grpSpPr>
        <p:grpSp>
          <p:nvGrpSpPr>
            <p:cNvPr id="10" name="Group 9">
              <a:extLst>
                <a:ext uri="{FF2B5EF4-FFF2-40B4-BE49-F238E27FC236}">
                  <a16:creationId xmlns:a16="http://schemas.microsoft.com/office/drawing/2014/main" id="{7F9C2934-BE06-2475-4D32-C48F72920A6C}"/>
                </a:ext>
              </a:extLst>
            </p:cNvPr>
            <p:cNvGrpSpPr/>
            <p:nvPr/>
          </p:nvGrpSpPr>
          <p:grpSpPr>
            <a:xfrm>
              <a:off x="6946629" y="4884600"/>
              <a:ext cx="56968" cy="140864"/>
              <a:chOff x="7469504" y="5692140"/>
              <a:chExt cx="104776" cy="259080"/>
            </a:xfrm>
          </p:grpSpPr>
          <p:cxnSp>
            <p:nvCxnSpPr>
              <p:cNvPr id="30" name="Straight Connector 29">
                <a:extLst>
                  <a:ext uri="{FF2B5EF4-FFF2-40B4-BE49-F238E27FC236}">
                    <a16:creationId xmlns:a16="http://schemas.microsoft.com/office/drawing/2014/main" id="{877A4EC4-0F4C-AE28-77B1-9E06E47E2D09}"/>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61D6A8A-E4B6-4096-36CA-EB0FD464F9C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5C2377A-6F90-2CC4-D51B-D5720C85D445}"/>
                </a:ext>
              </a:extLst>
            </p:cNvPr>
            <p:cNvGrpSpPr/>
            <p:nvPr/>
          </p:nvGrpSpPr>
          <p:grpSpPr>
            <a:xfrm>
              <a:off x="7065830" y="4884600"/>
              <a:ext cx="56968" cy="140864"/>
              <a:chOff x="7469504" y="5692140"/>
              <a:chExt cx="104776" cy="259080"/>
            </a:xfrm>
          </p:grpSpPr>
          <p:cxnSp>
            <p:nvCxnSpPr>
              <p:cNvPr id="27" name="Straight Connector 26">
                <a:extLst>
                  <a:ext uri="{FF2B5EF4-FFF2-40B4-BE49-F238E27FC236}">
                    <a16:creationId xmlns:a16="http://schemas.microsoft.com/office/drawing/2014/main" id="{118C7D7B-D3D9-2358-EC85-B9784744829F}"/>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AAC71B-EBE1-C133-3E21-FB2429AA07AC}"/>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3A62CDE-A6BE-807E-3C85-ACB8EA50DF48}"/>
                </a:ext>
              </a:extLst>
            </p:cNvPr>
            <p:cNvGrpSpPr/>
            <p:nvPr/>
          </p:nvGrpSpPr>
          <p:grpSpPr>
            <a:xfrm>
              <a:off x="7185031" y="4884600"/>
              <a:ext cx="56968" cy="140864"/>
              <a:chOff x="7469504" y="5692140"/>
              <a:chExt cx="104776" cy="259080"/>
            </a:xfrm>
          </p:grpSpPr>
          <p:cxnSp>
            <p:nvCxnSpPr>
              <p:cNvPr id="25" name="Straight Connector 24">
                <a:extLst>
                  <a:ext uri="{FF2B5EF4-FFF2-40B4-BE49-F238E27FC236}">
                    <a16:creationId xmlns:a16="http://schemas.microsoft.com/office/drawing/2014/main" id="{653DCACF-A80C-F030-2A79-B43EE13E73D0}"/>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48C5194-8310-F58B-905D-707678585CB5}"/>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71790A6-7D89-3797-73A7-7997BE795B86}"/>
                </a:ext>
              </a:extLst>
            </p:cNvPr>
            <p:cNvGrpSpPr/>
            <p:nvPr/>
          </p:nvGrpSpPr>
          <p:grpSpPr>
            <a:xfrm>
              <a:off x="7304232" y="4884600"/>
              <a:ext cx="56968" cy="140864"/>
              <a:chOff x="7469504" y="5692140"/>
              <a:chExt cx="104776" cy="259080"/>
            </a:xfrm>
          </p:grpSpPr>
          <p:cxnSp>
            <p:nvCxnSpPr>
              <p:cNvPr id="22" name="Straight Connector 21">
                <a:extLst>
                  <a:ext uri="{FF2B5EF4-FFF2-40B4-BE49-F238E27FC236}">
                    <a16:creationId xmlns:a16="http://schemas.microsoft.com/office/drawing/2014/main" id="{46A33C43-D66F-1A82-6508-790212707E4B}"/>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6D7F5A-1729-9D92-AEBD-DC46C03A7F1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91BA647-C569-8287-17C4-48F7C84024C9}"/>
                </a:ext>
              </a:extLst>
            </p:cNvPr>
            <p:cNvGrpSpPr/>
            <p:nvPr/>
          </p:nvGrpSpPr>
          <p:grpSpPr>
            <a:xfrm>
              <a:off x="7423432" y="4884600"/>
              <a:ext cx="56968" cy="140864"/>
              <a:chOff x="7469504" y="5692140"/>
              <a:chExt cx="104776" cy="259080"/>
            </a:xfrm>
          </p:grpSpPr>
          <p:cxnSp>
            <p:nvCxnSpPr>
              <p:cNvPr id="20" name="Straight Connector 19">
                <a:extLst>
                  <a:ext uri="{FF2B5EF4-FFF2-40B4-BE49-F238E27FC236}">
                    <a16:creationId xmlns:a16="http://schemas.microsoft.com/office/drawing/2014/main" id="{0FD62F03-C5E4-6EA9-B7F4-CA4B2325169F}"/>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BC71D3-6816-ADF4-72CC-19B607C4980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B00EAC6F-F49B-C171-F30B-2B07D4FBE660}"/>
              </a:ext>
            </a:extLst>
          </p:cNvPr>
          <p:cNvGrpSpPr/>
          <p:nvPr/>
        </p:nvGrpSpPr>
        <p:grpSpPr>
          <a:xfrm>
            <a:off x="8611536" y="1087956"/>
            <a:ext cx="274316" cy="164592"/>
            <a:chOff x="6946629" y="4884600"/>
            <a:chExt cx="533771" cy="140864"/>
          </a:xfrm>
        </p:grpSpPr>
        <p:grpSp>
          <p:nvGrpSpPr>
            <p:cNvPr id="37" name="Group 36">
              <a:extLst>
                <a:ext uri="{FF2B5EF4-FFF2-40B4-BE49-F238E27FC236}">
                  <a16:creationId xmlns:a16="http://schemas.microsoft.com/office/drawing/2014/main" id="{75E07C26-4222-4A12-26B1-3CFCCFD6EE7D}"/>
                </a:ext>
              </a:extLst>
            </p:cNvPr>
            <p:cNvGrpSpPr/>
            <p:nvPr/>
          </p:nvGrpSpPr>
          <p:grpSpPr>
            <a:xfrm>
              <a:off x="6946629" y="4884600"/>
              <a:ext cx="56968" cy="140864"/>
              <a:chOff x="7469504" y="5692140"/>
              <a:chExt cx="104776" cy="259080"/>
            </a:xfrm>
          </p:grpSpPr>
          <p:cxnSp>
            <p:nvCxnSpPr>
              <p:cNvPr id="50" name="Straight Connector 49">
                <a:extLst>
                  <a:ext uri="{FF2B5EF4-FFF2-40B4-BE49-F238E27FC236}">
                    <a16:creationId xmlns:a16="http://schemas.microsoft.com/office/drawing/2014/main" id="{02B3934B-57DA-2454-5346-7498B60E5916}"/>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5D962-562A-7C52-4A8E-8AB51D713486}"/>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0B67B6B-DD57-C111-B9DB-E429090EB867}"/>
                </a:ext>
              </a:extLst>
            </p:cNvPr>
            <p:cNvGrpSpPr/>
            <p:nvPr/>
          </p:nvGrpSpPr>
          <p:grpSpPr>
            <a:xfrm>
              <a:off x="7065830" y="4884600"/>
              <a:ext cx="56968" cy="140864"/>
              <a:chOff x="7469504" y="5692140"/>
              <a:chExt cx="104776" cy="259080"/>
            </a:xfrm>
          </p:grpSpPr>
          <p:cxnSp>
            <p:nvCxnSpPr>
              <p:cNvPr id="48" name="Straight Connector 47">
                <a:extLst>
                  <a:ext uri="{FF2B5EF4-FFF2-40B4-BE49-F238E27FC236}">
                    <a16:creationId xmlns:a16="http://schemas.microsoft.com/office/drawing/2014/main" id="{376ABE1E-605C-832B-1C5F-5A5E7DB850B6}"/>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D0D020-9773-4986-1B22-CDA6BD0F8344}"/>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9591E92-5A08-805D-D8C5-11CC24C85DBB}"/>
                </a:ext>
              </a:extLst>
            </p:cNvPr>
            <p:cNvGrpSpPr/>
            <p:nvPr/>
          </p:nvGrpSpPr>
          <p:grpSpPr>
            <a:xfrm>
              <a:off x="7185031" y="4884600"/>
              <a:ext cx="56968" cy="140864"/>
              <a:chOff x="7469504" y="5692140"/>
              <a:chExt cx="104776" cy="259080"/>
            </a:xfrm>
          </p:grpSpPr>
          <p:cxnSp>
            <p:nvCxnSpPr>
              <p:cNvPr id="46" name="Straight Connector 45">
                <a:extLst>
                  <a:ext uri="{FF2B5EF4-FFF2-40B4-BE49-F238E27FC236}">
                    <a16:creationId xmlns:a16="http://schemas.microsoft.com/office/drawing/2014/main" id="{9A0C3D92-4FA8-8FC4-34B6-243EBBD95B58}"/>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421613-A0C9-C815-D694-43D3E7F43C84}"/>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D0B28F5-3026-1D48-E56E-B7D2A127670F}"/>
                </a:ext>
              </a:extLst>
            </p:cNvPr>
            <p:cNvGrpSpPr/>
            <p:nvPr/>
          </p:nvGrpSpPr>
          <p:grpSpPr>
            <a:xfrm>
              <a:off x="7304232" y="4884600"/>
              <a:ext cx="56968" cy="140864"/>
              <a:chOff x="7469504" y="5692140"/>
              <a:chExt cx="104776" cy="259080"/>
            </a:xfrm>
          </p:grpSpPr>
          <p:cxnSp>
            <p:nvCxnSpPr>
              <p:cNvPr id="44" name="Straight Connector 43">
                <a:extLst>
                  <a:ext uri="{FF2B5EF4-FFF2-40B4-BE49-F238E27FC236}">
                    <a16:creationId xmlns:a16="http://schemas.microsoft.com/office/drawing/2014/main" id="{B023D740-A6F2-9813-A0F0-90C7F1873DBE}"/>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718CCB-0DB6-E112-283D-C8E856FE30E7}"/>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1DE9924-AF35-82F2-9238-91EDDC2CF45D}"/>
                </a:ext>
              </a:extLst>
            </p:cNvPr>
            <p:cNvGrpSpPr/>
            <p:nvPr/>
          </p:nvGrpSpPr>
          <p:grpSpPr>
            <a:xfrm>
              <a:off x="7423432" y="4884600"/>
              <a:ext cx="56968" cy="140864"/>
              <a:chOff x="7469504" y="5692140"/>
              <a:chExt cx="104776" cy="259080"/>
            </a:xfrm>
          </p:grpSpPr>
          <p:cxnSp>
            <p:nvCxnSpPr>
              <p:cNvPr id="42" name="Straight Connector 41">
                <a:extLst>
                  <a:ext uri="{FF2B5EF4-FFF2-40B4-BE49-F238E27FC236}">
                    <a16:creationId xmlns:a16="http://schemas.microsoft.com/office/drawing/2014/main" id="{4CB32238-9DD2-C52B-6606-C414F13B240B}"/>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2616D9-1109-F99D-79D8-DD35638CEF77}"/>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49958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621E8-08EC-E1D8-5B2A-3F2C02455CF5}"/>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4E2097FA-7F0D-9987-EC45-1DFE81D8C37C}"/>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4" name="Rectangle: Rounded Corners 3">
            <a:extLst>
              <a:ext uri="{FF2B5EF4-FFF2-40B4-BE49-F238E27FC236}">
                <a16:creationId xmlns:a16="http://schemas.microsoft.com/office/drawing/2014/main" id="{0C6839F2-8D68-AB29-928B-11E671263C2A}"/>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6" name="Picture 5" descr="diagram">
            <a:extLst>
              <a:ext uri="{FF2B5EF4-FFF2-40B4-BE49-F238E27FC236}">
                <a16:creationId xmlns:a16="http://schemas.microsoft.com/office/drawing/2014/main" id="{0AC16D42-830F-C9E7-28E8-6ADA1B9503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211873"/>
            <a:ext cx="7899762" cy="536994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3813090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610F-9DA3-5264-3C4F-218D4D63AB0D}"/>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12BEFB89-A5EA-FB06-A0F4-CB2888483CC1}"/>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5" name="Rectangle: Rounded Corners 4">
            <a:extLst>
              <a:ext uri="{FF2B5EF4-FFF2-40B4-BE49-F238E27FC236}">
                <a16:creationId xmlns:a16="http://schemas.microsoft.com/office/drawing/2014/main" id="{41DDB614-4B27-6E0A-4AD3-CB6286C3A910}"/>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8" name="Picture 7" descr="diagram">
            <a:extLst>
              <a:ext uri="{FF2B5EF4-FFF2-40B4-BE49-F238E27FC236}">
                <a16:creationId xmlns:a16="http://schemas.microsoft.com/office/drawing/2014/main" id="{CDA71ADB-7D4C-9EA0-0C94-D64D69DB9B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211872"/>
            <a:ext cx="7899760" cy="5369943"/>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2695656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49341-7760-6BF5-6458-CF8D9CC16B85}"/>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C4CDF301-A2B7-FC39-9A34-6F571E82B290}"/>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6" name="Rectangle: Rounded Corners 5">
            <a:extLst>
              <a:ext uri="{FF2B5EF4-FFF2-40B4-BE49-F238E27FC236}">
                <a16:creationId xmlns:a16="http://schemas.microsoft.com/office/drawing/2014/main" id="{76BE5F3D-79EA-7F2B-C3E3-6DABF4B80641}"/>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8" name="Picture 7" descr="diagram">
            <a:extLst>
              <a:ext uri="{FF2B5EF4-FFF2-40B4-BE49-F238E27FC236}">
                <a16:creationId xmlns:a16="http://schemas.microsoft.com/office/drawing/2014/main" id="{98413324-9914-B37D-7DA5-7AA06E295C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7" y="1211873"/>
            <a:ext cx="7899762" cy="536994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278890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D930-5614-244D-D84A-E1F83FDCA531}"/>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6798CC33-DFCE-8496-CACA-FA08DEB94BB6}"/>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4" name="Rectangle: Rounded Corners 3">
            <a:extLst>
              <a:ext uri="{FF2B5EF4-FFF2-40B4-BE49-F238E27FC236}">
                <a16:creationId xmlns:a16="http://schemas.microsoft.com/office/drawing/2014/main" id="{E4C968EA-0FA2-3AAF-43B1-1D414C03BECA}"/>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1" name="Picture 10" descr="diagram">
            <a:extLst>
              <a:ext uri="{FF2B5EF4-FFF2-40B4-BE49-F238E27FC236}">
                <a16:creationId xmlns:a16="http://schemas.microsoft.com/office/drawing/2014/main" id="{C73FF90D-E1C8-199B-81FD-7531F85E46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194853"/>
            <a:ext cx="7899762" cy="538696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1512963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0452E-9147-A0E6-9AC7-521828AA2EB2}"/>
            </a:ext>
          </a:extLst>
        </p:cNvPr>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C7B99C5-60A8-33F4-C149-104BA63CA1B4}"/>
              </a:ext>
              <a:ext uri="{C183D7F6-B498-43B3-948B-1728B52AA6E4}">
                <adec:decorative xmlns:adec="http://schemas.microsoft.com/office/drawing/2017/decorative" val="1"/>
              </a:ext>
            </a:extLst>
          </p:cNvPr>
          <p:cNvSpPr/>
          <p:nvPr/>
        </p:nvSpPr>
        <p:spPr bwMode="auto">
          <a:xfrm>
            <a:off x="8169714" y="1986873"/>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1" name="Group 30">
            <a:extLst>
              <a:ext uri="{FF2B5EF4-FFF2-40B4-BE49-F238E27FC236}">
                <a16:creationId xmlns:a16="http://schemas.microsoft.com/office/drawing/2014/main" id="{F472F84E-BBFA-EB0A-355C-51F772E0D712}"/>
              </a:ext>
              <a:ext uri="{C183D7F6-B498-43B3-948B-1728B52AA6E4}">
                <adec:decorative xmlns:adec="http://schemas.microsoft.com/office/drawing/2017/decorative" val="1"/>
              </a:ext>
            </a:extLst>
          </p:cNvPr>
          <p:cNvGrpSpPr>
            <a:grpSpLocks/>
          </p:cNvGrpSpPr>
          <p:nvPr/>
        </p:nvGrpSpPr>
        <p:grpSpPr>
          <a:xfrm>
            <a:off x="8531348" y="2146853"/>
            <a:ext cx="547127" cy="547123"/>
            <a:chOff x="8542099" y="3559244"/>
            <a:chExt cx="796686" cy="796680"/>
          </a:xfrm>
        </p:grpSpPr>
        <p:sp>
          <p:nvSpPr>
            <p:cNvPr id="32" name="Oval 31">
              <a:extLst>
                <a:ext uri="{FF2B5EF4-FFF2-40B4-BE49-F238E27FC236}">
                  <a16:creationId xmlns:a16="http://schemas.microsoft.com/office/drawing/2014/main" id="{82C6F699-3322-3E58-DE7B-2538358A719B}"/>
                </a:ext>
              </a:extLst>
            </p:cNvPr>
            <p:cNvSpPr/>
            <p:nvPr/>
          </p:nvSpPr>
          <p:spPr bwMode="auto">
            <a:xfrm>
              <a:off x="8542099" y="3559244"/>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3" name="Graphic 25" descr="Icon of a conveyor belt">
              <a:extLst>
                <a:ext uri="{FF2B5EF4-FFF2-40B4-BE49-F238E27FC236}">
                  <a16:creationId xmlns:a16="http://schemas.microsoft.com/office/drawing/2014/main" id="{032DAEA9-1270-EB6C-637D-0F0899BB4519}"/>
                </a:ext>
              </a:extLst>
            </p:cNvPr>
            <p:cNvSpPr>
              <a:spLocks/>
            </p:cNvSpPr>
            <p:nvPr/>
          </p:nvSpPr>
          <p:spPr>
            <a:xfrm>
              <a:off x="8757072" y="3801720"/>
              <a:ext cx="366742" cy="311728"/>
            </a:xfrm>
            <a:custGeom>
              <a:avLst/>
              <a:gdLst>
                <a:gd name="connsiteX0" fmla="*/ 23813 w 190500"/>
                <a:gd name="connsiteY0" fmla="*/ 16669 h 161925"/>
                <a:gd name="connsiteX1" fmla="*/ 40481 w 190500"/>
                <a:gd name="connsiteY1" fmla="*/ 0 h 161925"/>
                <a:gd name="connsiteX2" fmla="*/ 64294 w 190500"/>
                <a:gd name="connsiteY2" fmla="*/ 0 h 161925"/>
                <a:gd name="connsiteX3" fmla="*/ 80963 w 190500"/>
                <a:gd name="connsiteY3" fmla="*/ 16669 h 161925"/>
                <a:gd name="connsiteX4" fmla="*/ 80963 w 190500"/>
                <a:gd name="connsiteY4" fmla="*/ 40481 h 161925"/>
                <a:gd name="connsiteX5" fmla="*/ 64294 w 190500"/>
                <a:gd name="connsiteY5" fmla="*/ 57150 h 161925"/>
                <a:gd name="connsiteX6" fmla="*/ 40481 w 190500"/>
                <a:gd name="connsiteY6" fmla="*/ 57150 h 161925"/>
                <a:gd name="connsiteX7" fmla="*/ 23813 w 190500"/>
                <a:gd name="connsiteY7" fmla="*/ 40481 h 161925"/>
                <a:gd name="connsiteX8" fmla="*/ 23813 w 190500"/>
                <a:gd name="connsiteY8" fmla="*/ 16669 h 161925"/>
                <a:gd name="connsiteX9" fmla="*/ 126206 w 190500"/>
                <a:gd name="connsiteY9" fmla="*/ 0 h 161925"/>
                <a:gd name="connsiteX10" fmla="*/ 109538 w 190500"/>
                <a:gd name="connsiteY10" fmla="*/ 16669 h 161925"/>
                <a:gd name="connsiteX11" fmla="*/ 109538 w 190500"/>
                <a:gd name="connsiteY11" fmla="*/ 40481 h 161925"/>
                <a:gd name="connsiteX12" fmla="*/ 126206 w 190500"/>
                <a:gd name="connsiteY12" fmla="*/ 57150 h 161925"/>
                <a:gd name="connsiteX13" fmla="*/ 150019 w 190500"/>
                <a:gd name="connsiteY13" fmla="*/ 57150 h 161925"/>
                <a:gd name="connsiteX14" fmla="*/ 166688 w 190500"/>
                <a:gd name="connsiteY14" fmla="*/ 40481 h 161925"/>
                <a:gd name="connsiteX15" fmla="*/ 166688 w 190500"/>
                <a:gd name="connsiteY15" fmla="*/ 16669 h 161925"/>
                <a:gd name="connsiteX16" fmla="*/ 150019 w 190500"/>
                <a:gd name="connsiteY16" fmla="*/ 0 h 161925"/>
                <a:gd name="connsiteX17" fmla="*/ 126206 w 190500"/>
                <a:gd name="connsiteY17" fmla="*/ 0 h 161925"/>
                <a:gd name="connsiteX18" fmla="*/ 123825 w 190500"/>
                <a:gd name="connsiteY18" fmla="*/ 16669 h 161925"/>
                <a:gd name="connsiteX19" fmla="*/ 126206 w 190500"/>
                <a:gd name="connsiteY19" fmla="*/ 14288 h 161925"/>
                <a:gd name="connsiteX20" fmla="*/ 150019 w 190500"/>
                <a:gd name="connsiteY20" fmla="*/ 14288 h 161925"/>
                <a:gd name="connsiteX21" fmla="*/ 152400 w 190500"/>
                <a:gd name="connsiteY21" fmla="*/ 16669 h 161925"/>
                <a:gd name="connsiteX22" fmla="*/ 152400 w 190500"/>
                <a:gd name="connsiteY22" fmla="*/ 40481 h 161925"/>
                <a:gd name="connsiteX23" fmla="*/ 150019 w 190500"/>
                <a:gd name="connsiteY23" fmla="*/ 42863 h 161925"/>
                <a:gd name="connsiteX24" fmla="*/ 126206 w 190500"/>
                <a:gd name="connsiteY24" fmla="*/ 42863 h 161925"/>
                <a:gd name="connsiteX25" fmla="*/ 123825 w 190500"/>
                <a:gd name="connsiteY25" fmla="*/ 40481 h 161925"/>
                <a:gd name="connsiteX26" fmla="*/ 123825 w 190500"/>
                <a:gd name="connsiteY26" fmla="*/ 16669 h 161925"/>
                <a:gd name="connsiteX27" fmla="*/ 0 w 190500"/>
                <a:gd name="connsiteY27" fmla="*/ 119063 h 161925"/>
                <a:gd name="connsiteX28" fmla="*/ 42863 w 190500"/>
                <a:gd name="connsiteY28" fmla="*/ 76200 h 161925"/>
                <a:gd name="connsiteX29" fmla="*/ 147638 w 190500"/>
                <a:gd name="connsiteY29" fmla="*/ 76200 h 161925"/>
                <a:gd name="connsiteX30" fmla="*/ 190500 w 190500"/>
                <a:gd name="connsiteY30" fmla="*/ 119063 h 161925"/>
                <a:gd name="connsiteX31" fmla="*/ 147638 w 190500"/>
                <a:gd name="connsiteY31" fmla="*/ 161925 h 161925"/>
                <a:gd name="connsiteX32" fmla="*/ 42863 w 190500"/>
                <a:gd name="connsiteY32" fmla="*/ 161925 h 161925"/>
                <a:gd name="connsiteX33" fmla="*/ 0 w 190500"/>
                <a:gd name="connsiteY33" fmla="*/ 119063 h 161925"/>
                <a:gd name="connsiteX34" fmla="*/ 61913 w 190500"/>
                <a:gd name="connsiteY34" fmla="*/ 119063 h 161925"/>
                <a:gd name="connsiteX35" fmla="*/ 47625 w 190500"/>
                <a:gd name="connsiteY35" fmla="*/ 104775 h 161925"/>
                <a:gd name="connsiteX36" fmla="*/ 33338 w 190500"/>
                <a:gd name="connsiteY36" fmla="*/ 119063 h 161925"/>
                <a:gd name="connsiteX37" fmla="*/ 47625 w 190500"/>
                <a:gd name="connsiteY37" fmla="*/ 133350 h 161925"/>
                <a:gd name="connsiteX38" fmla="*/ 61913 w 190500"/>
                <a:gd name="connsiteY38" fmla="*/ 119063 h 161925"/>
                <a:gd name="connsiteX39" fmla="*/ 109538 w 190500"/>
                <a:gd name="connsiteY39" fmla="*/ 119063 h 161925"/>
                <a:gd name="connsiteX40" fmla="*/ 95250 w 190500"/>
                <a:gd name="connsiteY40" fmla="*/ 104775 h 161925"/>
                <a:gd name="connsiteX41" fmla="*/ 80963 w 190500"/>
                <a:gd name="connsiteY41" fmla="*/ 119063 h 161925"/>
                <a:gd name="connsiteX42" fmla="*/ 95250 w 190500"/>
                <a:gd name="connsiteY42" fmla="*/ 133350 h 161925"/>
                <a:gd name="connsiteX43" fmla="*/ 109538 w 190500"/>
                <a:gd name="connsiteY43" fmla="*/ 119063 h 161925"/>
                <a:gd name="connsiteX44" fmla="*/ 142875 w 190500"/>
                <a:gd name="connsiteY44" fmla="*/ 133350 h 161925"/>
                <a:gd name="connsiteX45" fmla="*/ 157163 w 190500"/>
                <a:gd name="connsiteY45" fmla="*/ 119063 h 161925"/>
                <a:gd name="connsiteX46" fmla="*/ 142875 w 190500"/>
                <a:gd name="connsiteY46" fmla="*/ 104775 h 161925"/>
                <a:gd name="connsiteX47" fmla="*/ 128588 w 190500"/>
                <a:gd name="connsiteY47" fmla="*/ 119063 h 161925"/>
                <a:gd name="connsiteX48" fmla="*/ 142875 w 190500"/>
                <a:gd name="connsiteY48" fmla="*/ 13335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0500" h="161925">
                  <a:moveTo>
                    <a:pt x="23813" y="16669"/>
                  </a:moveTo>
                  <a:cubicBezTo>
                    <a:pt x="23813" y="7468"/>
                    <a:pt x="31280" y="0"/>
                    <a:pt x="40481" y="0"/>
                  </a:cubicBezTo>
                  <a:lnTo>
                    <a:pt x="64294" y="0"/>
                  </a:lnTo>
                  <a:cubicBezTo>
                    <a:pt x="73495" y="0"/>
                    <a:pt x="80963" y="7468"/>
                    <a:pt x="80963" y="16669"/>
                  </a:cubicBezTo>
                  <a:lnTo>
                    <a:pt x="80963" y="40481"/>
                  </a:lnTo>
                  <a:cubicBezTo>
                    <a:pt x="80963" y="49687"/>
                    <a:pt x="73500" y="57150"/>
                    <a:pt x="64294" y="57150"/>
                  </a:cubicBezTo>
                  <a:lnTo>
                    <a:pt x="40481" y="57150"/>
                  </a:lnTo>
                  <a:cubicBezTo>
                    <a:pt x="31275" y="57150"/>
                    <a:pt x="23813" y="49687"/>
                    <a:pt x="23813" y="40481"/>
                  </a:cubicBezTo>
                  <a:lnTo>
                    <a:pt x="23813" y="16669"/>
                  </a:lnTo>
                  <a:close/>
                  <a:moveTo>
                    <a:pt x="126206" y="0"/>
                  </a:moveTo>
                  <a:cubicBezTo>
                    <a:pt x="117000" y="0"/>
                    <a:pt x="109538" y="7463"/>
                    <a:pt x="109538" y="16669"/>
                  </a:cubicBezTo>
                  <a:lnTo>
                    <a:pt x="109538" y="40481"/>
                  </a:lnTo>
                  <a:cubicBezTo>
                    <a:pt x="109538" y="49682"/>
                    <a:pt x="117005" y="57150"/>
                    <a:pt x="126206" y="57150"/>
                  </a:cubicBezTo>
                  <a:lnTo>
                    <a:pt x="150019" y="57150"/>
                  </a:lnTo>
                  <a:cubicBezTo>
                    <a:pt x="159225" y="57150"/>
                    <a:pt x="166688" y="49687"/>
                    <a:pt x="166688" y="40481"/>
                  </a:cubicBezTo>
                  <a:lnTo>
                    <a:pt x="166688" y="16669"/>
                  </a:lnTo>
                  <a:cubicBezTo>
                    <a:pt x="166688" y="7463"/>
                    <a:pt x="159225" y="0"/>
                    <a:pt x="150019" y="0"/>
                  </a:cubicBezTo>
                  <a:lnTo>
                    <a:pt x="126206" y="0"/>
                  </a:lnTo>
                  <a:close/>
                  <a:moveTo>
                    <a:pt x="123825" y="16669"/>
                  </a:moveTo>
                  <a:cubicBezTo>
                    <a:pt x="123825" y="15354"/>
                    <a:pt x="124891" y="14288"/>
                    <a:pt x="126206" y="14288"/>
                  </a:cubicBezTo>
                  <a:lnTo>
                    <a:pt x="150019" y="14288"/>
                  </a:lnTo>
                  <a:cubicBezTo>
                    <a:pt x="151334" y="14288"/>
                    <a:pt x="152400" y="15354"/>
                    <a:pt x="152400" y="16669"/>
                  </a:cubicBezTo>
                  <a:lnTo>
                    <a:pt x="152400" y="40481"/>
                  </a:lnTo>
                  <a:cubicBezTo>
                    <a:pt x="152400" y="41796"/>
                    <a:pt x="151334" y="42863"/>
                    <a:pt x="150019" y="42863"/>
                  </a:cubicBezTo>
                  <a:lnTo>
                    <a:pt x="126206" y="42863"/>
                  </a:lnTo>
                  <a:cubicBezTo>
                    <a:pt x="124891" y="42863"/>
                    <a:pt x="123825" y="41796"/>
                    <a:pt x="123825" y="40481"/>
                  </a:cubicBezTo>
                  <a:lnTo>
                    <a:pt x="123825" y="16669"/>
                  </a:lnTo>
                  <a:close/>
                  <a:moveTo>
                    <a:pt x="0" y="119063"/>
                  </a:moveTo>
                  <a:cubicBezTo>
                    <a:pt x="0" y="95390"/>
                    <a:pt x="19190" y="76200"/>
                    <a:pt x="42863" y="76200"/>
                  </a:cubicBezTo>
                  <a:lnTo>
                    <a:pt x="147638" y="76200"/>
                  </a:lnTo>
                  <a:cubicBezTo>
                    <a:pt x="171310" y="76200"/>
                    <a:pt x="190500" y="95390"/>
                    <a:pt x="190500" y="119063"/>
                  </a:cubicBezTo>
                  <a:cubicBezTo>
                    <a:pt x="190500" y="142735"/>
                    <a:pt x="171310" y="161925"/>
                    <a:pt x="147638" y="161925"/>
                  </a:cubicBezTo>
                  <a:lnTo>
                    <a:pt x="42863" y="161925"/>
                  </a:lnTo>
                  <a:cubicBezTo>
                    <a:pt x="19190" y="161925"/>
                    <a:pt x="0" y="142735"/>
                    <a:pt x="0" y="119063"/>
                  </a:cubicBezTo>
                  <a:close/>
                  <a:moveTo>
                    <a:pt x="61913" y="119063"/>
                  </a:moveTo>
                  <a:cubicBezTo>
                    <a:pt x="61913" y="111172"/>
                    <a:pt x="55516" y="104775"/>
                    <a:pt x="47625" y="104775"/>
                  </a:cubicBezTo>
                  <a:cubicBezTo>
                    <a:pt x="39734" y="104775"/>
                    <a:pt x="33338" y="111172"/>
                    <a:pt x="33338" y="119063"/>
                  </a:cubicBezTo>
                  <a:cubicBezTo>
                    <a:pt x="33338" y="126953"/>
                    <a:pt x="39734" y="133350"/>
                    <a:pt x="47625" y="133350"/>
                  </a:cubicBezTo>
                  <a:cubicBezTo>
                    <a:pt x="55516" y="133350"/>
                    <a:pt x="61913" y="126953"/>
                    <a:pt x="61913" y="119063"/>
                  </a:cubicBezTo>
                  <a:close/>
                  <a:moveTo>
                    <a:pt x="109538" y="119063"/>
                  </a:moveTo>
                  <a:cubicBezTo>
                    <a:pt x="109538" y="111172"/>
                    <a:pt x="103141" y="104775"/>
                    <a:pt x="95250" y="104775"/>
                  </a:cubicBezTo>
                  <a:cubicBezTo>
                    <a:pt x="87359" y="104775"/>
                    <a:pt x="80963" y="111172"/>
                    <a:pt x="80963" y="119063"/>
                  </a:cubicBezTo>
                  <a:cubicBezTo>
                    <a:pt x="80963" y="126953"/>
                    <a:pt x="87359" y="133350"/>
                    <a:pt x="95250" y="133350"/>
                  </a:cubicBezTo>
                  <a:cubicBezTo>
                    <a:pt x="103141" y="133350"/>
                    <a:pt x="109538" y="126953"/>
                    <a:pt x="109538" y="119063"/>
                  </a:cubicBezTo>
                  <a:close/>
                  <a:moveTo>
                    <a:pt x="142875" y="133350"/>
                  </a:moveTo>
                  <a:cubicBezTo>
                    <a:pt x="150766" y="133350"/>
                    <a:pt x="157163" y="126953"/>
                    <a:pt x="157163" y="119063"/>
                  </a:cubicBezTo>
                  <a:cubicBezTo>
                    <a:pt x="157163" y="111172"/>
                    <a:pt x="150766" y="104775"/>
                    <a:pt x="142875" y="104775"/>
                  </a:cubicBezTo>
                  <a:cubicBezTo>
                    <a:pt x="134985" y="104775"/>
                    <a:pt x="128588" y="111172"/>
                    <a:pt x="128588" y="119063"/>
                  </a:cubicBezTo>
                  <a:cubicBezTo>
                    <a:pt x="128588" y="126953"/>
                    <a:pt x="134985" y="133350"/>
                    <a:pt x="142875" y="13335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2" name="Rectangle: Rounded Corners 1">
            <a:extLst>
              <a:ext uri="{FF2B5EF4-FFF2-40B4-BE49-F238E27FC236}">
                <a16:creationId xmlns:a16="http://schemas.microsoft.com/office/drawing/2014/main" id="{3EEA8700-1F65-569C-1338-07A479AEE6DA}"/>
              </a:ext>
              <a:ext uri="{C183D7F6-B498-43B3-948B-1728B52AA6E4}">
                <adec:decorative xmlns:adec="http://schemas.microsoft.com/office/drawing/2017/decorative" val="1"/>
              </a:ext>
            </a:extLst>
          </p:cNvPr>
          <p:cNvSpPr/>
          <p:nvPr/>
        </p:nvSpPr>
        <p:spPr bwMode="auto">
          <a:xfrm>
            <a:off x="361492" y="2000632"/>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F9841829-9E99-A6C7-0775-C03022A1026D}"/>
              </a:ext>
              <a:ext uri="{C183D7F6-B498-43B3-948B-1728B52AA6E4}">
                <adec:decorative xmlns:adec="http://schemas.microsoft.com/office/drawing/2017/decorative" val="1"/>
              </a:ext>
            </a:extLst>
          </p:cNvPr>
          <p:cNvGrpSpPr>
            <a:grpSpLocks/>
          </p:cNvGrpSpPr>
          <p:nvPr/>
        </p:nvGrpSpPr>
        <p:grpSpPr>
          <a:xfrm>
            <a:off x="730645" y="2161287"/>
            <a:ext cx="547111" cy="557364"/>
            <a:chOff x="2884588" y="3574779"/>
            <a:chExt cx="796686" cy="796680"/>
          </a:xfrm>
        </p:grpSpPr>
        <p:sp>
          <p:nvSpPr>
            <p:cNvPr id="6" name="Oval 5">
              <a:extLst>
                <a:ext uri="{FF2B5EF4-FFF2-40B4-BE49-F238E27FC236}">
                  <a16:creationId xmlns:a16="http://schemas.microsoft.com/office/drawing/2014/main" id="{DD6324CE-32CC-C3F1-4AFE-D649BDB1F170}"/>
                </a:ext>
              </a:extLst>
            </p:cNvPr>
            <p:cNvSpPr/>
            <p:nvPr/>
          </p:nvSpPr>
          <p:spPr bwMode="auto">
            <a:xfrm>
              <a:off x="2884588" y="3574779"/>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Graphic 71" descr="Icon of a chat bubble">
              <a:extLst>
                <a:ext uri="{FF2B5EF4-FFF2-40B4-BE49-F238E27FC236}">
                  <a16:creationId xmlns:a16="http://schemas.microsoft.com/office/drawing/2014/main" id="{950A5E3B-7EF9-5E12-90A8-09A72F64C90D}"/>
                </a:ext>
              </a:extLst>
            </p:cNvPr>
            <p:cNvSpPr>
              <a:spLocks/>
            </p:cNvSpPr>
            <p:nvPr/>
          </p:nvSpPr>
          <p:spPr>
            <a:xfrm>
              <a:off x="3068192" y="3780421"/>
              <a:ext cx="429478" cy="385398"/>
            </a:xfrm>
            <a:custGeom>
              <a:avLst/>
              <a:gdLst>
                <a:gd name="connsiteX0" fmla="*/ 71458 w 191141"/>
                <a:gd name="connsiteY0" fmla="*/ 0 h 171485"/>
                <a:gd name="connsiteX1" fmla="*/ 0 w 191141"/>
                <a:gd name="connsiteY1" fmla="*/ 71417 h 171485"/>
                <a:gd name="connsiteX2" fmla="*/ 6717 w 191141"/>
                <a:gd name="connsiteY2" fmla="*/ 101679 h 171485"/>
                <a:gd name="connsiteX3" fmla="*/ 230 w 191141"/>
                <a:gd name="connsiteY3" fmla="*/ 131607 h 171485"/>
                <a:gd name="connsiteX4" fmla="*/ 7739 w 191141"/>
                <a:gd name="connsiteY4" fmla="*/ 142725 h 171485"/>
                <a:gd name="connsiteX5" fmla="*/ 11213 w 191141"/>
                <a:gd name="connsiteY5" fmla="*/ 142751 h 171485"/>
                <a:gd name="connsiteX6" fmla="*/ 42036 w 191141"/>
                <a:gd name="connsiteY6" fmla="*/ 136560 h 171485"/>
                <a:gd name="connsiteX7" fmla="*/ 136525 w 191141"/>
                <a:gd name="connsiteY7" fmla="*/ 100804 h 171485"/>
                <a:gd name="connsiteX8" fmla="*/ 100769 w 191141"/>
                <a:gd name="connsiteY8" fmla="*/ 6315 h 171485"/>
                <a:gd name="connsiteX9" fmla="*/ 71458 w 191141"/>
                <a:gd name="connsiteY9" fmla="*/ 0 h 171485"/>
                <a:gd name="connsiteX10" fmla="*/ 71096 w 191141"/>
                <a:gd name="connsiteY10" fmla="*/ 152400 h 171485"/>
                <a:gd name="connsiteX11" fmla="*/ 119674 w 191141"/>
                <a:gd name="connsiteY11" fmla="*/ 171450 h 171485"/>
                <a:gd name="connsiteX12" fmla="*/ 149087 w 191141"/>
                <a:gd name="connsiteY12" fmla="*/ 165135 h 171485"/>
                <a:gd name="connsiteX13" fmla="*/ 176833 w 191141"/>
                <a:gd name="connsiteY13" fmla="*/ 171231 h 171485"/>
                <a:gd name="connsiteX14" fmla="*/ 190864 w 191141"/>
                <a:gd name="connsiteY14" fmla="*/ 162068 h 171485"/>
                <a:gd name="connsiteX15" fmla="*/ 190807 w 191141"/>
                <a:gd name="connsiteY15" fmla="*/ 156943 h 171485"/>
                <a:gd name="connsiteX16" fmla="*/ 184415 w 191141"/>
                <a:gd name="connsiteY16" fmla="*/ 130245 h 171485"/>
                <a:gd name="connsiteX17" fmla="*/ 149889 w 191141"/>
                <a:gd name="connsiteY17" fmla="*/ 35257 h 171485"/>
                <a:gd name="connsiteX18" fmla="*/ 143039 w 191141"/>
                <a:gd name="connsiteY18" fmla="*/ 32480 h 171485"/>
                <a:gd name="connsiteX19" fmla="*/ 150659 w 191141"/>
                <a:gd name="connsiteY19" fmla="*/ 51987 h 171485"/>
                <a:gd name="connsiteX20" fmla="*/ 176824 w 191141"/>
                <a:gd name="connsiteY20" fmla="*/ 100013 h 171485"/>
                <a:gd name="connsiteX21" fmla="*/ 170490 w 191141"/>
                <a:gd name="connsiteY21" fmla="*/ 126178 h 171485"/>
                <a:gd name="connsiteX22" fmla="*/ 169252 w 191141"/>
                <a:gd name="connsiteY22" fmla="*/ 128588 h 171485"/>
                <a:gd name="connsiteX23" fmla="*/ 169918 w 191141"/>
                <a:gd name="connsiteY23" fmla="*/ 131216 h 171485"/>
                <a:gd name="connsiteX24" fmla="*/ 176033 w 191141"/>
                <a:gd name="connsiteY24" fmla="*/ 156458 h 171485"/>
                <a:gd name="connsiteX25" fmla="*/ 149935 w 191141"/>
                <a:gd name="connsiteY25" fmla="*/ 150647 h 171485"/>
                <a:gd name="connsiteX26" fmla="*/ 147420 w 191141"/>
                <a:gd name="connsiteY26" fmla="*/ 150057 h 171485"/>
                <a:gd name="connsiteX27" fmla="*/ 145106 w 191141"/>
                <a:gd name="connsiteY27" fmla="*/ 151209 h 171485"/>
                <a:gd name="connsiteX28" fmla="*/ 119674 w 191141"/>
                <a:gd name="connsiteY28" fmla="*/ 157163 h 171485"/>
                <a:gd name="connsiteX29" fmla="*/ 91861 w 191141"/>
                <a:gd name="connsiteY29" fmla="*/ 149962 h 171485"/>
                <a:gd name="connsiteX30" fmla="*/ 71096 w 191141"/>
                <a:gd name="connsiteY30" fmla="*/ 152400 h 1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1141" h="171485">
                  <a:moveTo>
                    <a:pt x="71458" y="0"/>
                  </a:moveTo>
                  <a:cubicBezTo>
                    <a:pt x="32004" y="-12"/>
                    <a:pt x="12" y="31963"/>
                    <a:pt x="0" y="71417"/>
                  </a:cubicBezTo>
                  <a:cubicBezTo>
                    <a:pt x="-3" y="81874"/>
                    <a:pt x="2290" y="92205"/>
                    <a:pt x="6717" y="101679"/>
                  </a:cubicBezTo>
                  <a:cubicBezTo>
                    <a:pt x="4319" y="111603"/>
                    <a:pt x="2157" y="121582"/>
                    <a:pt x="230" y="131607"/>
                  </a:cubicBezTo>
                  <a:cubicBezTo>
                    <a:pt x="-767" y="136750"/>
                    <a:pt x="2595" y="141729"/>
                    <a:pt x="7739" y="142725"/>
                  </a:cubicBezTo>
                  <a:cubicBezTo>
                    <a:pt x="8885" y="142948"/>
                    <a:pt x="10063" y="142957"/>
                    <a:pt x="11213" y="142751"/>
                  </a:cubicBezTo>
                  <a:cubicBezTo>
                    <a:pt x="17147" y="141703"/>
                    <a:pt x="30053" y="139322"/>
                    <a:pt x="42036" y="136560"/>
                  </a:cubicBezTo>
                  <a:cubicBezTo>
                    <a:pt x="78002" y="152778"/>
                    <a:pt x="120305" y="136770"/>
                    <a:pt x="136525" y="100804"/>
                  </a:cubicBezTo>
                  <a:cubicBezTo>
                    <a:pt x="152743" y="64838"/>
                    <a:pt x="136734" y="22534"/>
                    <a:pt x="100769" y="6315"/>
                  </a:cubicBezTo>
                  <a:cubicBezTo>
                    <a:pt x="91555" y="2160"/>
                    <a:pt x="81565" y="8"/>
                    <a:pt x="71458" y="0"/>
                  </a:cubicBezTo>
                  <a:close/>
                  <a:moveTo>
                    <a:pt x="71096" y="152400"/>
                  </a:moveTo>
                  <a:cubicBezTo>
                    <a:pt x="84294" y="164670"/>
                    <a:pt x="101654" y="171478"/>
                    <a:pt x="119674" y="171450"/>
                  </a:cubicBezTo>
                  <a:cubicBezTo>
                    <a:pt x="130151" y="171450"/>
                    <a:pt x="140105" y="169193"/>
                    <a:pt x="149087" y="165135"/>
                  </a:cubicBezTo>
                  <a:cubicBezTo>
                    <a:pt x="159022" y="167459"/>
                    <a:pt x="169909" y="169783"/>
                    <a:pt x="176833" y="171231"/>
                  </a:cubicBezTo>
                  <a:cubicBezTo>
                    <a:pt x="183238" y="172575"/>
                    <a:pt x="189520" y="168473"/>
                    <a:pt x="190864" y="162068"/>
                  </a:cubicBezTo>
                  <a:cubicBezTo>
                    <a:pt x="191219" y="160376"/>
                    <a:pt x="191199" y="158627"/>
                    <a:pt x="190807" y="156943"/>
                  </a:cubicBezTo>
                  <a:cubicBezTo>
                    <a:pt x="189264" y="150247"/>
                    <a:pt x="186825" y="139846"/>
                    <a:pt x="184415" y="130245"/>
                  </a:cubicBezTo>
                  <a:cubicBezTo>
                    <a:pt x="201112" y="94480"/>
                    <a:pt x="185654" y="51953"/>
                    <a:pt x="149889" y="35257"/>
                  </a:cubicBezTo>
                  <a:cubicBezTo>
                    <a:pt x="147656" y="34214"/>
                    <a:pt x="145369" y="33287"/>
                    <a:pt x="143039" y="32480"/>
                  </a:cubicBezTo>
                  <a:cubicBezTo>
                    <a:pt x="146418" y="38623"/>
                    <a:pt x="148980" y="45181"/>
                    <a:pt x="150659" y="51987"/>
                  </a:cubicBezTo>
                  <a:cubicBezTo>
                    <a:pt x="166978" y="62506"/>
                    <a:pt x="176834" y="80597"/>
                    <a:pt x="176824" y="100013"/>
                  </a:cubicBezTo>
                  <a:cubicBezTo>
                    <a:pt x="176824" y="109461"/>
                    <a:pt x="174538" y="118348"/>
                    <a:pt x="170490" y="126178"/>
                  </a:cubicBezTo>
                  <a:lnTo>
                    <a:pt x="169252" y="128588"/>
                  </a:lnTo>
                  <a:lnTo>
                    <a:pt x="169918" y="131216"/>
                  </a:lnTo>
                  <a:cubicBezTo>
                    <a:pt x="172090" y="139741"/>
                    <a:pt x="174366" y="149314"/>
                    <a:pt x="176033" y="156458"/>
                  </a:cubicBezTo>
                  <a:cubicBezTo>
                    <a:pt x="168661" y="154905"/>
                    <a:pt x="158717" y="152743"/>
                    <a:pt x="149935" y="150647"/>
                  </a:cubicBezTo>
                  <a:lnTo>
                    <a:pt x="147420" y="150057"/>
                  </a:lnTo>
                  <a:lnTo>
                    <a:pt x="145106" y="151209"/>
                  </a:lnTo>
                  <a:cubicBezTo>
                    <a:pt x="137448" y="155019"/>
                    <a:pt x="128818" y="157163"/>
                    <a:pt x="119674" y="157163"/>
                  </a:cubicBezTo>
                  <a:cubicBezTo>
                    <a:pt x="109939" y="157181"/>
                    <a:pt x="100363" y="154701"/>
                    <a:pt x="91861" y="149962"/>
                  </a:cubicBezTo>
                  <a:cubicBezTo>
                    <a:pt x="85073" y="151667"/>
                    <a:pt x="78094" y="152487"/>
                    <a:pt x="71096" y="15240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0" name="Rectangle: Rounded Corners 9">
            <a:extLst>
              <a:ext uri="{FF2B5EF4-FFF2-40B4-BE49-F238E27FC236}">
                <a16:creationId xmlns:a16="http://schemas.microsoft.com/office/drawing/2014/main" id="{EFF45A28-6594-A7EE-D5BD-9BCF940E74C0}"/>
              </a:ext>
              <a:ext uri="{C183D7F6-B498-43B3-948B-1728B52AA6E4}">
                <adec:decorative xmlns:adec="http://schemas.microsoft.com/office/drawing/2017/decorative" val="1"/>
              </a:ext>
            </a:extLst>
          </p:cNvPr>
          <p:cNvSpPr/>
          <p:nvPr/>
        </p:nvSpPr>
        <p:spPr bwMode="auto">
          <a:xfrm>
            <a:off x="4289684" y="1986873"/>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23" name="Group 22">
            <a:extLst>
              <a:ext uri="{FF2B5EF4-FFF2-40B4-BE49-F238E27FC236}">
                <a16:creationId xmlns:a16="http://schemas.microsoft.com/office/drawing/2014/main" id="{B89A8E23-3B0D-8AD2-7520-D0999941D220}"/>
              </a:ext>
              <a:ext uri="{C183D7F6-B498-43B3-948B-1728B52AA6E4}">
                <adec:decorative xmlns:adec="http://schemas.microsoft.com/office/drawing/2017/decorative" val="1"/>
              </a:ext>
            </a:extLst>
          </p:cNvPr>
          <p:cNvGrpSpPr>
            <a:grpSpLocks/>
          </p:cNvGrpSpPr>
          <p:nvPr/>
        </p:nvGrpSpPr>
        <p:grpSpPr>
          <a:xfrm>
            <a:off x="4718257" y="2171529"/>
            <a:ext cx="547127" cy="547123"/>
            <a:chOff x="8542099" y="3559244"/>
            <a:chExt cx="796686" cy="796680"/>
          </a:xfrm>
        </p:grpSpPr>
        <p:sp>
          <p:nvSpPr>
            <p:cNvPr id="24" name="Oval 23">
              <a:extLst>
                <a:ext uri="{FF2B5EF4-FFF2-40B4-BE49-F238E27FC236}">
                  <a16:creationId xmlns:a16="http://schemas.microsoft.com/office/drawing/2014/main" id="{ED4E56F7-FC30-2EB4-23A5-D6C78C0FD5F3}"/>
                </a:ext>
              </a:extLst>
            </p:cNvPr>
            <p:cNvSpPr/>
            <p:nvPr/>
          </p:nvSpPr>
          <p:spPr bwMode="auto">
            <a:xfrm>
              <a:off x="8542099" y="3559244"/>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Graphic 25" descr="Icon of a conveyor belt">
              <a:extLst>
                <a:ext uri="{FF2B5EF4-FFF2-40B4-BE49-F238E27FC236}">
                  <a16:creationId xmlns:a16="http://schemas.microsoft.com/office/drawing/2014/main" id="{E028297A-FDC2-D383-D51C-237D72656E74}"/>
                </a:ext>
              </a:extLst>
            </p:cNvPr>
            <p:cNvSpPr>
              <a:spLocks/>
            </p:cNvSpPr>
            <p:nvPr/>
          </p:nvSpPr>
          <p:spPr>
            <a:xfrm>
              <a:off x="8757072" y="3801720"/>
              <a:ext cx="366742" cy="311728"/>
            </a:xfrm>
            <a:custGeom>
              <a:avLst/>
              <a:gdLst>
                <a:gd name="connsiteX0" fmla="*/ 23813 w 190500"/>
                <a:gd name="connsiteY0" fmla="*/ 16669 h 161925"/>
                <a:gd name="connsiteX1" fmla="*/ 40481 w 190500"/>
                <a:gd name="connsiteY1" fmla="*/ 0 h 161925"/>
                <a:gd name="connsiteX2" fmla="*/ 64294 w 190500"/>
                <a:gd name="connsiteY2" fmla="*/ 0 h 161925"/>
                <a:gd name="connsiteX3" fmla="*/ 80963 w 190500"/>
                <a:gd name="connsiteY3" fmla="*/ 16669 h 161925"/>
                <a:gd name="connsiteX4" fmla="*/ 80963 w 190500"/>
                <a:gd name="connsiteY4" fmla="*/ 40481 h 161925"/>
                <a:gd name="connsiteX5" fmla="*/ 64294 w 190500"/>
                <a:gd name="connsiteY5" fmla="*/ 57150 h 161925"/>
                <a:gd name="connsiteX6" fmla="*/ 40481 w 190500"/>
                <a:gd name="connsiteY6" fmla="*/ 57150 h 161925"/>
                <a:gd name="connsiteX7" fmla="*/ 23813 w 190500"/>
                <a:gd name="connsiteY7" fmla="*/ 40481 h 161925"/>
                <a:gd name="connsiteX8" fmla="*/ 23813 w 190500"/>
                <a:gd name="connsiteY8" fmla="*/ 16669 h 161925"/>
                <a:gd name="connsiteX9" fmla="*/ 126206 w 190500"/>
                <a:gd name="connsiteY9" fmla="*/ 0 h 161925"/>
                <a:gd name="connsiteX10" fmla="*/ 109538 w 190500"/>
                <a:gd name="connsiteY10" fmla="*/ 16669 h 161925"/>
                <a:gd name="connsiteX11" fmla="*/ 109538 w 190500"/>
                <a:gd name="connsiteY11" fmla="*/ 40481 h 161925"/>
                <a:gd name="connsiteX12" fmla="*/ 126206 w 190500"/>
                <a:gd name="connsiteY12" fmla="*/ 57150 h 161925"/>
                <a:gd name="connsiteX13" fmla="*/ 150019 w 190500"/>
                <a:gd name="connsiteY13" fmla="*/ 57150 h 161925"/>
                <a:gd name="connsiteX14" fmla="*/ 166688 w 190500"/>
                <a:gd name="connsiteY14" fmla="*/ 40481 h 161925"/>
                <a:gd name="connsiteX15" fmla="*/ 166688 w 190500"/>
                <a:gd name="connsiteY15" fmla="*/ 16669 h 161925"/>
                <a:gd name="connsiteX16" fmla="*/ 150019 w 190500"/>
                <a:gd name="connsiteY16" fmla="*/ 0 h 161925"/>
                <a:gd name="connsiteX17" fmla="*/ 126206 w 190500"/>
                <a:gd name="connsiteY17" fmla="*/ 0 h 161925"/>
                <a:gd name="connsiteX18" fmla="*/ 123825 w 190500"/>
                <a:gd name="connsiteY18" fmla="*/ 16669 h 161925"/>
                <a:gd name="connsiteX19" fmla="*/ 126206 w 190500"/>
                <a:gd name="connsiteY19" fmla="*/ 14288 h 161925"/>
                <a:gd name="connsiteX20" fmla="*/ 150019 w 190500"/>
                <a:gd name="connsiteY20" fmla="*/ 14288 h 161925"/>
                <a:gd name="connsiteX21" fmla="*/ 152400 w 190500"/>
                <a:gd name="connsiteY21" fmla="*/ 16669 h 161925"/>
                <a:gd name="connsiteX22" fmla="*/ 152400 w 190500"/>
                <a:gd name="connsiteY22" fmla="*/ 40481 h 161925"/>
                <a:gd name="connsiteX23" fmla="*/ 150019 w 190500"/>
                <a:gd name="connsiteY23" fmla="*/ 42863 h 161925"/>
                <a:gd name="connsiteX24" fmla="*/ 126206 w 190500"/>
                <a:gd name="connsiteY24" fmla="*/ 42863 h 161925"/>
                <a:gd name="connsiteX25" fmla="*/ 123825 w 190500"/>
                <a:gd name="connsiteY25" fmla="*/ 40481 h 161925"/>
                <a:gd name="connsiteX26" fmla="*/ 123825 w 190500"/>
                <a:gd name="connsiteY26" fmla="*/ 16669 h 161925"/>
                <a:gd name="connsiteX27" fmla="*/ 0 w 190500"/>
                <a:gd name="connsiteY27" fmla="*/ 119063 h 161925"/>
                <a:gd name="connsiteX28" fmla="*/ 42863 w 190500"/>
                <a:gd name="connsiteY28" fmla="*/ 76200 h 161925"/>
                <a:gd name="connsiteX29" fmla="*/ 147638 w 190500"/>
                <a:gd name="connsiteY29" fmla="*/ 76200 h 161925"/>
                <a:gd name="connsiteX30" fmla="*/ 190500 w 190500"/>
                <a:gd name="connsiteY30" fmla="*/ 119063 h 161925"/>
                <a:gd name="connsiteX31" fmla="*/ 147638 w 190500"/>
                <a:gd name="connsiteY31" fmla="*/ 161925 h 161925"/>
                <a:gd name="connsiteX32" fmla="*/ 42863 w 190500"/>
                <a:gd name="connsiteY32" fmla="*/ 161925 h 161925"/>
                <a:gd name="connsiteX33" fmla="*/ 0 w 190500"/>
                <a:gd name="connsiteY33" fmla="*/ 119063 h 161925"/>
                <a:gd name="connsiteX34" fmla="*/ 61913 w 190500"/>
                <a:gd name="connsiteY34" fmla="*/ 119063 h 161925"/>
                <a:gd name="connsiteX35" fmla="*/ 47625 w 190500"/>
                <a:gd name="connsiteY35" fmla="*/ 104775 h 161925"/>
                <a:gd name="connsiteX36" fmla="*/ 33338 w 190500"/>
                <a:gd name="connsiteY36" fmla="*/ 119063 h 161925"/>
                <a:gd name="connsiteX37" fmla="*/ 47625 w 190500"/>
                <a:gd name="connsiteY37" fmla="*/ 133350 h 161925"/>
                <a:gd name="connsiteX38" fmla="*/ 61913 w 190500"/>
                <a:gd name="connsiteY38" fmla="*/ 119063 h 161925"/>
                <a:gd name="connsiteX39" fmla="*/ 109538 w 190500"/>
                <a:gd name="connsiteY39" fmla="*/ 119063 h 161925"/>
                <a:gd name="connsiteX40" fmla="*/ 95250 w 190500"/>
                <a:gd name="connsiteY40" fmla="*/ 104775 h 161925"/>
                <a:gd name="connsiteX41" fmla="*/ 80963 w 190500"/>
                <a:gd name="connsiteY41" fmla="*/ 119063 h 161925"/>
                <a:gd name="connsiteX42" fmla="*/ 95250 w 190500"/>
                <a:gd name="connsiteY42" fmla="*/ 133350 h 161925"/>
                <a:gd name="connsiteX43" fmla="*/ 109538 w 190500"/>
                <a:gd name="connsiteY43" fmla="*/ 119063 h 161925"/>
                <a:gd name="connsiteX44" fmla="*/ 142875 w 190500"/>
                <a:gd name="connsiteY44" fmla="*/ 133350 h 161925"/>
                <a:gd name="connsiteX45" fmla="*/ 157163 w 190500"/>
                <a:gd name="connsiteY45" fmla="*/ 119063 h 161925"/>
                <a:gd name="connsiteX46" fmla="*/ 142875 w 190500"/>
                <a:gd name="connsiteY46" fmla="*/ 104775 h 161925"/>
                <a:gd name="connsiteX47" fmla="*/ 128588 w 190500"/>
                <a:gd name="connsiteY47" fmla="*/ 119063 h 161925"/>
                <a:gd name="connsiteX48" fmla="*/ 142875 w 190500"/>
                <a:gd name="connsiteY48" fmla="*/ 13335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0500" h="161925">
                  <a:moveTo>
                    <a:pt x="23813" y="16669"/>
                  </a:moveTo>
                  <a:cubicBezTo>
                    <a:pt x="23813" y="7468"/>
                    <a:pt x="31280" y="0"/>
                    <a:pt x="40481" y="0"/>
                  </a:cubicBezTo>
                  <a:lnTo>
                    <a:pt x="64294" y="0"/>
                  </a:lnTo>
                  <a:cubicBezTo>
                    <a:pt x="73495" y="0"/>
                    <a:pt x="80963" y="7468"/>
                    <a:pt x="80963" y="16669"/>
                  </a:cubicBezTo>
                  <a:lnTo>
                    <a:pt x="80963" y="40481"/>
                  </a:lnTo>
                  <a:cubicBezTo>
                    <a:pt x="80963" y="49687"/>
                    <a:pt x="73500" y="57150"/>
                    <a:pt x="64294" y="57150"/>
                  </a:cubicBezTo>
                  <a:lnTo>
                    <a:pt x="40481" y="57150"/>
                  </a:lnTo>
                  <a:cubicBezTo>
                    <a:pt x="31275" y="57150"/>
                    <a:pt x="23813" y="49687"/>
                    <a:pt x="23813" y="40481"/>
                  </a:cubicBezTo>
                  <a:lnTo>
                    <a:pt x="23813" y="16669"/>
                  </a:lnTo>
                  <a:close/>
                  <a:moveTo>
                    <a:pt x="126206" y="0"/>
                  </a:moveTo>
                  <a:cubicBezTo>
                    <a:pt x="117000" y="0"/>
                    <a:pt x="109538" y="7463"/>
                    <a:pt x="109538" y="16669"/>
                  </a:cubicBezTo>
                  <a:lnTo>
                    <a:pt x="109538" y="40481"/>
                  </a:lnTo>
                  <a:cubicBezTo>
                    <a:pt x="109538" y="49682"/>
                    <a:pt x="117005" y="57150"/>
                    <a:pt x="126206" y="57150"/>
                  </a:cubicBezTo>
                  <a:lnTo>
                    <a:pt x="150019" y="57150"/>
                  </a:lnTo>
                  <a:cubicBezTo>
                    <a:pt x="159225" y="57150"/>
                    <a:pt x="166688" y="49687"/>
                    <a:pt x="166688" y="40481"/>
                  </a:cubicBezTo>
                  <a:lnTo>
                    <a:pt x="166688" y="16669"/>
                  </a:lnTo>
                  <a:cubicBezTo>
                    <a:pt x="166688" y="7463"/>
                    <a:pt x="159225" y="0"/>
                    <a:pt x="150019" y="0"/>
                  </a:cubicBezTo>
                  <a:lnTo>
                    <a:pt x="126206" y="0"/>
                  </a:lnTo>
                  <a:close/>
                  <a:moveTo>
                    <a:pt x="123825" y="16669"/>
                  </a:moveTo>
                  <a:cubicBezTo>
                    <a:pt x="123825" y="15354"/>
                    <a:pt x="124891" y="14288"/>
                    <a:pt x="126206" y="14288"/>
                  </a:cubicBezTo>
                  <a:lnTo>
                    <a:pt x="150019" y="14288"/>
                  </a:lnTo>
                  <a:cubicBezTo>
                    <a:pt x="151334" y="14288"/>
                    <a:pt x="152400" y="15354"/>
                    <a:pt x="152400" y="16669"/>
                  </a:cubicBezTo>
                  <a:lnTo>
                    <a:pt x="152400" y="40481"/>
                  </a:lnTo>
                  <a:cubicBezTo>
                    <a:pt x="152400" y="41796"/>
                    <a:pt x="151334" y="42863"/>
                    <a:pt x="150019" y="42863"/>
                  </a:cubicBezTo>
                  <a:lnTo>
                    <a:pt x="126206" y="42863"/>
                  </a:lnTo>
                  <a:cubicBezTo>
                    <a:pt x="124891" y="42863"/>
                    <a:pt x="123825" y="41796"/>
                    <a:pt x="123825" y="40481"/>
                  </a:cubicBezTo>
                  <a:lnTo>
                    <a:pt x="123825" y="16669"/>
                  </a:lnTo>
                  <a:close/>
                  <a:moveTo>
                    <a:pt x="0" y="119063"/>
                  </a:moveTo>
                  <a:cubicBezTo>
                    <a:pt x="0" y="95390"/>
                    <a:pt x="19190" y="76200"/>
                    <a:pt x="42863" y="76200"/>
                  </a:cubicBezTo>
                  <a:lnTo>
                    <a:pt x="147638" y="76200"/>
                  </a:lnTo>
                  <a:cubicBezTo>
                    <a:pt x="171310" y="76200"/>
                    <a:pt x="190500" y="95390"/>
                    <a:pt x="190500" y="119063"/>
                  </a:cubicBezTo>
                  <a:cubicBezTo>
                    <a:pt x="190500" y="142735"/>
                    <a:pt x="171310" y="161925"/>
                    <a:pt x="147638" y="161925"/>
                  </a:cubicBezTo>
                  <a:lnTo>
                    <a:pt x="42863" y="161925"/>
                  </a:lnTo>
                  <a:cubicBezTo>
                    <a:pt x="19190" y="161925"/>
                    <a:pt x="0" y="142735"/>
                    <a:pt x="0" y="119063"/>
                  </a:cubicBezTo>
                  <a:close/>
                  <a:moveTo>
                    <a:pt x="61913" y="119063"/>
                  </a:moveTo>
                  <a:cubicBezTo>
                    <a:pt x="61913" y="111172"/>
                    <a:pt x="55516" y="104775"/>
                    <a:pt x="47625" y="104775"/>
                  </a:cubicBezTo>
                  <a:cubicBezTo>
                    <a:pt x="39734" y="104775"/>
                    <a:pt x="33338" y="111172"/>
                    <a:pt x="33338" y="119063"/>
                  </a:cubicBezTo>
                  <a:cubicBezTo>
                    <a:pt x="33338" y="126953"/>
                    <a:pt x="39734" y="133350"/>
                    <a:pt x="47625" y="133350"/>
                  </a:cubicBezTo>
                  <a:cubicBezTo>
                    <a:pt x="55516" y="133350"/>
                    <a:pt x="61913" y="126953"/>
                    <a:pt x="61913" y="119063"/>
                  </a:cubicBezTo>
                  <a:close/>
                  <a:moveTo>
                    <a:pt x="109538" y="119063"/>
                  </a:moveTo>
                  <a:cubicBezTo>
                    <a:pt x="109538" y="111172"/>
                    <a:pt x="103141" y="104775"/>
                    <a:pt x="95250" y="104775"/>
                  </a:cubicBezTo>
                  <a:cubicBezTo>
                    <a:pt x="87359" y="104775"/>
                    <a:pt x="80963" y="111172"/>
                    <a:pt x="80963" y="119063"/>
                  </a:cubicBezTo>
                  <a:cubicBezTo>
                    <a:pt x="80963" y="126953"/>
                    <a:pt x="87359" y="133350"/>
                    <a:pt x="95250" y="133350"/>
                  </a:cubicBezTo>
                  <a:cubicBezTo>
                    <a:pt x="103141" y="133350"/>
                    <a:pt x="109538" y="126953"/>
                    <a:pt x="109538" y="119063"/>
                  </a:cubicBezTo>
                  <a:close/>
                  <a:moveTo>
                    <a:pt x="142875" y="133350"/>
                  </a:moveTo>
                  <a:cubicBezTo>
                    <a:pt x="150766" y="133350"/>
                    <a:pt x="157163" y="126953"/>
                    <a:pt x="157163" y="119063"/>
                  </a:cubicBezTo>
                  <a:cubicBezTo>
                    <a:pt x="157163" y="111172"/>
                    <a:pt x="150766" y="104775"/>
                    <a:pt x="142875" y="104775"/>
                  </a:cubicBezTo>
                  <a:cubicBezTo>
                    <a:pt x="134985" y="104775"/>
                    <a:pt x="128588" y="111172"/>
                    <a:pt x="128588" y="119063"/>
                  </a:cubicBezTo>
                  <a:cubicBezTo>
                    <a:pt x="128588" y="126953"/>
                    <a:pt x="134985" y="133350"/>
                    <a:pt x="142875" y="13335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2" name="Rectangle: Rounded Corners 11">
            <a:extLst>
              <a:ext uri="{FF2B5EF4-FFF2-40B4-BE49-F238E27FC236}">
                <a16:creationId xmlns:a16="http://schemas.microsoft.com/office/drawing/2014/main" id="{7D315202-BAD1-0FEA-66D3-2A1151A280D5}"/>
              </a:ext>
              <a:ext uri="{C183D7F6-B498-43B3-948B-1728B52AA6E4}">
                <adec:decorative xmlns:adec="http://schemas.microsoft.com/office/drawing/2017/decorative" val="1"/>
              </a:ext>
            </a:extLst>
          </p:cNvPr>
          <p:cNvSpPr/>
          <p:nvPr/>
        </p:nvSpPr>
        <p:spPr bwMode="auto">
          <a:xfrm>
            <a:off x="161036" y="1208989"/>
            <a:ext cx="11869928" cy="5191811"/>
          </a:xfrm>
          <a:prstGeom prst="roundRect">
            <a:avLst>
              <a:gd name="adj" fmla="val 5249"/>
            </a:avLst>
          </a:prstGeom>
          <a:noFill/>
          <a:ln w="6350">
            <a:solidFill>
              <a:schemeClr val="tx1">
                <a:lumMod val="95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 name="Title 7">
            <a:extLst>
              <a:ext uri="{FF2B5EF4-FFF2-40B4-BE49-F238E27FC236}">
                <a16:creationId xmlns:a16="http://schemas.microsoft.com/office/drawing/2014/main" id="{4332F7CC-6225-A634-A503-DE341DB70001}"/>
              </a:ext>
            </a:extLst>
          </p:cNvPr>
          <p:cNvSpPr>
            <a:spLocks noGrp="1"/>
          </p:cNvSpPr>
          <p:nvPr>
            <p:ph type="title"/>
          </p:nvPr>
        </p:nvSpPr>
        <p:spPr/>
        <p:txBody>
          <a:bodyPr/>
          <a:lstStyle/>
          <a:p>
            <a:r>
              <a:rPr lang="en-US"/>
              <a:t>Getting Started with Zones</a:t>
            </a:r>
          </a:p>
        </p:txBody>
      </p:sp>
      <p:sp>
        <p:nvSpPr>
          <p:cNvPr id="3" name="Rounded Rectangle 18">
            <a:extLst>
              <a:ext uri="{FF2B5EF4-FFF2-40B4-BE49-F238E27FC236}">
                <a16:creationId xmlns:a16="http://schemas.microsoft.com/office/drawing/2014/main" id="{EC563C0C-4ECE-9457-B5AF-7D9F4CF2AD70}"/>
              </a:ext>
            </a:extLst>
          </p:cNvPr>
          <p:cNvSpPr>
            <a:spLocks/>
          </p:cNvSpPr>
          <p:nvPr/>
        </p:nvSpPr>
        <p:spPr bwMode="auto">
          <a:xfrm>
            <a:off x="361492" y="1402654"/>
            <a:ext cx="3692660" cy="522098"/>
          </a:xfrm>
          <a:prstGeom prst="roundRect">
            <a:avLst/>
          </a:prstGeom>
          <a:solidFill>
            <a:srgbClr val="2A8256"/>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Zone 1 </a:t>
            </a:r>
            <a:r>
              <a:rPr kumimoji="0" lang="en-US" sz="1200" b="0" i="0" u="none" strike="noStrike" kern="0" cap="none" spc="0" normalizeH="0" baseline="0" noProof="0">
                <a:ln>
                  <a:noFill/>
                </a:ln>
                <a:solidFill>
                  <a:srgbClr val="FFFFFF"/>
                </a:solidFill>
                <a:effectLst/>
                <a:uLnTx/>
                <a:uFillTx/>
                <a:latin typeface="Segoe UI Semibold"/>
                <a:ea typeface="+mn-ea"/>
                <a:cs typeface="+mn-cs"/>
              </a:rPr>
              <a:t>Simple Agent Builder Agents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21E18514-531D-A1DB-A774-AA9740DACBA8}"/>
              </a:ext>
            </a:extLst>
          </p:cNvPr>
          <p:cNvSpPr txBox="1">
            <a:spLocks/>
          </p:cNvSpPr>
          <p:nvPr/>
        </p:nvSpPr>
        <p:spPr>
          <a:xfrm>
            <a:off x="1220988" y="230515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Retrieval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38B2CD99-6D96-4918-1494-8018FE40D108}"/>
              </a:ext>
            </a:extLst>
          </p:cNvPr>
          <p:cNvSpPr txBox="1"/>
          <p:nvPr/>
        </p:nvSpPr>
        <p:spPr>
          <a:xfrm>
            <a:off x="624755" y="2769856"/>
            <a:ext cx="3307800" cy="263149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DIY zone - Users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Agent Builder and SharePoint agents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Knowledge Only - Graph connectors, SharePoint, and web data</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Microsoft Admin Center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ounded Rectangle 18">
            <a:extLst>
              <a:ext uri="{FF2B5EF4-FFF2-40B4-BE49-F238E27FC236}">
                <a16:creationId xmlns:a16="http://schemas.microsoft.com/office/drawing/2014/main" id="{482748CE-1D05-A31E-3E6C-F49D8AAB7AB5}"/>
              </a:ext>
            </a:extLst>
          </p:cNvPr>
          <p:cNvSpPr>
            <a:spLocks/>
          </p:cNvSpPr>
          <p:nvPr/>
        </p:nvSpPr>
        <p:spPr bwMode="auto">
          <a:xfrm>
            <a:off x="4289684" y="1402654"/>
            <a:ext cx="3692660" cy="522098"/>
          </a:xfrm>
          <a:prstGeom prst="roundRect">
            <a:avLst/>
          </a:prstGeom>
          <a:solidFill>
            <a:schemeClr val="accent3"/>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Zone 2 </a:t>
            </a:r>
            <a:r>
              <a:rPr kumimoji="0" lang="en-US" sz="1200" b="0" i="0" u="none" strike="noStrike" kern="0" cap="none" spc="0" normalizeH="0" baseline="0" noProof="0">
                <a:ln>
                  <a:noFill/>
                </a:ln>
                <a:solidFill>
                  <a:srgbClr val="FFFFFF"/>
                </a:solidFill>
                <a:effectLst/>
                <a:uLnTx/>
                <a:uFillTx/>
                <a:latin typeface="Segoe UI Semibold"/>
                <a:ea typeface="+mn-ea"/>
                <a:cs typeface="+mn-cs"/>
              </a:rPr>
              <a:t>Personal Copilot Studio Agents</a:t>
            </a:r>
          </a:p>
        </p:txBody>
      </p:sp>
      <p:sp>
        <p:nvSpPr>
          <p:cNvPr id="26" name="TextBox 25">
            <a:extLst>
              <a:ext uri="{FF2B5EF4-FFF2-40B4-BE49-F238E27FC236}">
                <a16:creationId xmlns:a16="http://schemas.microsoft.com/office/drawing/2014/main" id="{0D70F9E2-1A54-5C88-EFCD-2BBD6E306816}"/>
              </a:ext>
            </a:extLst>
          </p:cNvPr>
          <p:cNvSpPr txBox="1">
            <a:spLocks/>
          </p:cNvSpPr>
          <p:nvPr/>
        </p:nvSpPr>
        <p:spPr>
          <a:xfrm>
            <a:off x="5198445" y="229506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Personal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DE6E7D86-B422-B807-EAD9-B64A59E76772}"/>
              </a:ext>
            </a:extLst>
          </p:cNvPr>
          <p:cNvSpPr txBox="1"/>
          <p:nvPr/>
        </p:nvSpPr>
        <p:spPr>
          <a:xfrm>
            <a:off x="4416797" y="2769856"/>
            <a:ext cx="3491339" cy="33239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DIY zone - Makers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Copilot Studio</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Advanced agents with Knowledge, Actions, Triggers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Built in dedicated personal environment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Power Platform Admin Center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ounded Rectangle 18">
            <a:extLst>
              <a:ext uri="{FF2B5EF4-FFF2-40B4-BE49-F238E27FC236}">
                <a16:creationId xmlns:a16="http://schemas.microsoft.com/office/drawing/2014/main" id="{06B23AD9-0820-2A0F-EC15-55036EFEA6A7}"/>
              </a:ext>
            </a:extLst>
          </p:cNvPr>
          <p:cNvSpPr>
            <a:spLocks/>
          </p:cNvSpPr>
          <p:nvPr/>
        </p:nvSpPr>
        <p:spPr bwMode="auto">
          <a:xfrm>
            <a:off x="8169715" y="1402654"/>
            <a:ext cx="3692658" cy="522098"/>
          </a:xfrm>
          <a:prstGeom prst="roundRect">
            <a:avLst/>
          </a:prstGeom>
          <a:solidFill>
            <a:srgbClr val="D3050F"/>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a:ea typeface="+mn-ea"/>
                <a:cs typeface="+mn-cs"/>
              </a:rPr>
              <a:t>Zone 3 </a:t>
            </a:r>
            <a:r>
              <a:rPr kumimoji="0" lang="en-US" sz="1200" b="0" i="0" u="none" strike="noStrike" kern="0" cap="none" spc="0" normalizeH="0" baseline="0" noProof="0">
                <a:ln>
                  <a:noFill/>
                </a:ln>
                <a:solidFill>
                  <a:prstClr val="white"/>
                </a:solidFill>
                <a:effectLst/>
                <a:uLnTx/>
                <a:uFillTx/>
                <a:latin typeface="Segoe UI Semibold"/>
                <a:ea typeface="+mn-ea"/>
                <a:cs typeface="+mn-cs"/>
              </a:rPr>
              <a:t>Tailored for production agents </a:t>
            </a:r>
          </a:p>
        </p:txBody>
      </p:sp>
      <p:sp>
        <p:nvSpPr>
          <p:cNvPr id="34" name="TextBox 33">
            <a:extLst>
              <a:ext uri="{FF2B5EF4-FFF2-40B4-BE49-F238E27FC236}">
                <a16:creationId xmlns:a16="http://schemas.microsoft.com/office/drawing/2014/main" id="{D9070538-1C7F-48F7-EF22-FEAACBE7250A}"/>
              </a:ext>
            </a:extLst>
          </p:cNvPr>
          <p:cNvSpPr txBox="1">
            <a:spLocks/>
          </p:cNvSpPr>
          <p:nvPr/>
        </p:nvSpPr>
        <p:spPr>
          <a:xfrm>
            <a:off x="9078475" y="229506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Crucial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60F74ACA-8BDA-F274-2A47-F871F4C84777}"/>
              </a:ext>
            </a:extLst>
          </p:cNvPr>
          <p:cNvSpPr txBox="1"/>
          <p:nvPr/>
        </p:nvSpPr>
        <p:spPr>
          <a:xfrm>
            <a:off x="8296827" y="2769856"/>
            <a:ext cx="3565547" cy="33239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IT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Copilot Studio, Azure Foundry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Advanced agents built by pro dev teams and IT involvement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Built in dedicated D</a:t>
            </a:r>
            <a:r>
              <a:rPr kumimoji="0" lang="en-US" sz="1500" b="0" i="0" u="none" strike="noStrike" kern="1200" cap="none" spc="0" normalizeH="0" baseline="0" noProof="0" err="1">
                <a:ln>
                  <a:noFill/>
                </a:ln>
                <a:solidFill>
                  <a:srgbClr val="FFFFFF"/>
                </a:solidFill>
                <a:effectLst/>
                <a:uLnTx/>
                <a:uFillTx/>
                <a:latin typeface="Segoe UI"/>
                <a:ea typeface="+mn-ea"/>
                <a:cs typeface="+mn-cs"/>
              </a:rPr>
              <a:t>ev+Test+Prod</a:t>
            </a:r>
            <a:r>
              <a:rPr kumimoji="0" lang="en-US" sz="1500" b="0" i="0" u="none" strike="noStrike" kern="1200" cap="none" spc="0" normalizeH="0" baseline="0" noProof="0">
                <a:ln>
                  <a:noFill/>
                </a:ln>
                <a:solidFill>
                  <a:srgbClr val="FFFFFF"/>
                </a:solidFill>
                <a:effectLst/>
                <a:uLnTx/>
                <a:uFillTx/>
                <a:latin typeface="Segoe UI"/>
                <a:ea typeface="+mn-ea"/>
                <a:cs typeface="+mn-cs"/>
              </a:rPr>
              <a:t> environments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multiple Admin Center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44343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B5E4-ECF2-89F9-7A0D-2B6E18E0D81C}"/>
              </a:ext>
            </a:extLst>
          </p:cNvPr>
          <p:cNvSpPr>
            <a:spLocks noGrp="1"/>
          </p:cNvSpPr>
          <p:nvPr>
            <p:ph type="title"/>
          </p:nvPr>
        </p:nvSpPr>
        <p:spPr/>
        <p:txBody>
          <a:bodyPr/>
          <a:lstStyle/>
          <a:p>
            <a:r>
              <a:rPr lang="en-US" sz="3200" b="0" cap="none"/>
              <a:t>Govern access to Copilot Studio</a:t>
            </a:r>
            <a:endParaRPr lang="en-150"/>
          </a:p>
        </p:txBody>
      </p:sp>
      <p:sp>
        <p:nvSpPr>
          <p:cNvPr id="5" name="Text Placeholder 4">
            <a:extLst>
              <a:ext uri="{FF2B5EF4-FFF2-40B4-BE49-F238E27FC236}">
                <a16:creationId xmlns:a16="http://schemas.microsoft.com/office/drawing/2014/main" id="{41DFFCA9-771A-1F0C-E61E-1068E3BD6C74}"/>
              </a:ext>
            </a:extLst>
          </p:cNvPr>
          <p:cNvSpPr>
            <a:spLocks noGrp="1"/>
          </p:cNvSpPr>
          <p:nvPr>
            <p:ph type="body" sz="quarter" idx="10"/>
          </p:nvPr>
        </p:nvSpPr>
        <p:spPr>
          <a:xfrm>
            <a:off x="627902" y="952237"/>
            <a:ext cx="11020425" cy="666750"/>
          </a:xfrm>
        </p:spPr>
        <p:txBody>
          <a:bodyPr/>
          <a:lstStyle/>
          <a:p>
            <a:r>
              <a:rPr lang="en-US" sz="2800"/>
              <a:t>Users can access Copilot Studio (</a:t>
            </a:r>
            <a:r>
              <a:rPr lang="en-US" sz="2800">
                <a:solidFill>
                  <a:schemeClr val="tx1"/>
                </a:solidFill>
                <a:hlinkClick r:id="rId2">
                  <a:extLst>
                    <a:ext uri="{A12FA001-AC4F-418D-AE19-62706E023703}">
                      <ahyp:hlinkClr xmlns:ahyp="http://schemas.microsoft.com/office/drawing/2018/hyperlinkcolor" val="tx"/>
                    </a:ext>
                  </a:extLst>
                </a:hlinkClick>
              </a:rPr>
              <a:t>copilotstudio.microsoft.com</a:t>
            </a:r>
            <a:r>
              <a:rPr lang="en-US" sz="2800"/>
              <a:t>), if...</a:t>
            </a:r>
            <a:endParaRPr lang="en-150" sz="2800"/>
          </a:p>
        </p:txBody>
      </p:sp>
      <p:sp>
        <p:nvSpPr>
          <p:cNvPr id="6" name="Text Placeholder 5">
            <a:extLst>
              <a:ext uri="{FF2B5EF4-FFF2-40B4-BE49-F238E27FC236}">
                <a16:creationId xmlns:a16="http://schemas.microsoft.com/office/drawing/2014/main" id="{C2A14F89-48B6-8C5C-00A1-E707D16F3C2C}"/>
              </a:ext>
            </a:extLst>
          </p:cNvPr>
          <p:cNvSpPr>
            <a:spLocks noGrp="1"/>
          </p:cNvSpPr>
          <p:nvPr>
            <p:ph type="body" sz="quarter" idx="11"/>
          </p:nvPr>
        </p:nvSpPr>
        <p:spPr>
          <a:xfrm>
            <a:off x="1076960" y="1818486"/>
            <a:ext cx="10571367" cy="2628823"/>
          </a:xfrm>
        </p:spPr>
        <p:txBody>
          <a:bodyPr/>
          <a:lstStyle/>
          <a:p>
            <a:pPr marL="0" indent="0">
              <a:spcAft>
                <a:spcPts val="1800"/>
              </a:spcAft>
              <a:buNone/>
            </a:pPr>
            <a:r>
              <a:rPr lang="en-US" sz="2000" b="1"/>
              <a:t>…they have one of these licenses assigned to them:</a:t>
            </a:r>
          </a:p>
          <a:p>
            <a:pPr marL="0" indent="0">
              <a:spcBef>
                <a:spcPts val="0"/>
              </a:spcBef>
              <a:spcAft>
                <a:spcPts val="1800"/>
              </a:spcAft>
              <a:buNone/>
            </a:pPr>
            <a:r>
              <a:rPr lang="en-US" sz="2000" b="1"/>
              <a:t>✅ Microsoft Copilot Studio Viral Trial </a:t>
            </a:r>
            <a:r>
              <a:rPr lang="en-US" sz="2000">
                <a:solidFill>
                  <a:schemeClr val="bg1">
                    <a:lumMod val="65000"/>
                  </a:schemeClr>
                </a:solidFill>
              </a:rPr>
              <a:t>(CCIBOTS_PRIVPREV_VIRAL)</a:t>
            </a:r>
            <a:br>
              <a:rPr lang="en-US" sz="2000">
                <a:solidFill>
                  <a:schemeClr val="bg1">
                    <a:lumMod val="65000"/>
                  </a:schemeClr>
                </a:solidFill>
              </a:rPr>
            </a:br>
            <a:r>
              <a:rPr lang="en-US" sz="1800"/>
              <a:t>       Viral trials can be disabled at the tenant level. Learn more: </a:t>
            </a:r>
            <a:r>
              <a:rPr lang="en-US" sz="2000">
                <a:solidFill>
                  <a:schemeClr val="tx1"/>
                </a:solidFill>
                <a:hlinkClick r:id="rId3">
                  <a:extLst>
                    <a:ext uri="{A12FA001-AC4F-418D-AE19-62706E023703}">
                      <ahyp:hlinkClr xmlns:ahyp="http://schemas.microsoft.com/office/drawing/2018/hyperlinkcolor" val="tx"/>
                    </a:ext>
                  </a:extLst>
                </a:hlinkClick>
              </a:rPr>
              <a:t>self-service sign up</a:t>
            </a:r>
            <a:r>
              <a:rPr lang="en-US" sz="2000">
                <a:solidFill>
                  <a:schemeClr val="tx1"/>
                </a:solidFill>
              </a:rPr>
              <a:t>.</a:t>
            </a:r>
            <a:endParaRPr lang="en-US" sz="1800">
              <a:solidFill>
                <a:schemeClr val="tx1"/>
              </a:solidFill>
            </a:endParaRPr>
          </a:p>
          <a:p>
            <a:pPr marL="0" indent="0">
              <a:spcBef>
                <a:spcPts val="0"/>
              </a:spcBef>
              <a:spcAft>
                <a:spcPts val="1800"/>
              </a:spcAft>
              <a:buNone/>
            </a:pPr>
            <a:r>
              <a:rPr lang="en-US" sz="2000" b="1"/>
              <a:t>✅ Microsoft Copilot Studio User License </a:t>
            </a:r>
            <a:r>
              <a:rPr lang="en-US" sz="2000">
                <a:solidFill>
                  <a:schemeClr val="bg1">
                    <a:lumMod val="65000"/>
                  </a:schemeClr>
                </a:solidFill>
              </a:rPr>
              <a:t>(VIRTUAL_AGENT_USL)</a:t>
            </a:r>
          </a:p>
          <a:p>
            <a:pPr marL="0" indent="0">
              <a:spcBef>
                <a:spcPts val="0"/>
              </a:spcBef>
              <a:spcAft>
                <a:spcPts val="1800"/>
              </a:spcAft>
              <a:buNone/>
            </a:pPr>
            <a:r>
              <a:rPr lang="en-US" sz="2000" b="1"/>
              <a:t>✅ Microsoft 365 Copilot </a:t>
            </a:r>
            <a:r>
              <a:rPr lang="en-US" sz="2000">
                <a:solidFill>
                  <a:schemeClr val="bg1">
                    <a:lumMod val="65000"/>
                  </a:schemeClr>
                </a:solidFill>
              </a:rPr>
              <a:t>(Microsoft_365_Copilot)</a:t>
            </a:r>
            <a:br>
              <a:rPr lang="en-US" sz="2000">
                <a:solidFill>
                  <a:schemeClr val="bg1">
                    <a:lumMod val="65000"/>
                  </a:schemeClr>
                </a:solidFill>
              </a:rPr>
            </a:br>
            <a:r>
              <a:rPr lang="en-US" sz="1800"/>
              <a:t>       Through the “Copilot Studio in Copilot for M365” service plan.</a:t>
            </a:r>
            <a:endParaRPr lang="en-150" sz="2000" b="1"/>
          </a:p>
        </p:txBody>
      </p:sp>
      <p:sp>
        <p:nvSpPr>
          <p:cNvPr id="8" name="Text Placeholder 5">
            <a:extLst>
              <a:ext uri="{FF2B5EF4-FFF2-40B4-BE49-F238E27FC236}">
                <a16:creationId xmlns:a16="http://schemas.microsoft.com/office/drawing/2014/main" id="{582EC7E8-1F11-3D5D-4461-998536EE7357}"/>
              </a:ext>
            </a:extLst>
          </p:cNvPr>
          <p:cNvSpPr txBox="1">
            <a:spLocks/>
          </p:cNvSpPr>
          <p:nvPr/>
        </p:nvSpPr>
        <p:spPr>
          <a:xfrm>
            <a:off x="1076960" y="5147393"/>
            <a:ext cx="10122309" cy="118067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they are part of:</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The security group associated with the Copilot Studio authors in Tenant settings.</a:t>
            </a:r>
            <a:b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br>
            <a:r>
              <a:rPr kumimoji="0" lang="en-US" sz="18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a:t>
            </a:r>
            <a:r>
              <a:rPr kumimoji="0" lang="en-US" sz="18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In the Power Platform admin center (useful for customers using pay-as-you-go)</a:t>
            </a:r>
          </a:p>
        </p:txBody>
      </p:sp>
      <p:sp>
        <p:nvSpPr>
          <p:cNvPr id="9" name="Text Placeholder 4">
            <a:extLst>
              <a:ext uri="{FF2B5EF4-FFF2-40B4-BE49-F238E27FC236}">
                <a16:creationId xmlns:a16="http://schemas.microsoft.com/office/drawing/2014/main" id="{507A535E-E6BC-D846-A1B2-C2D92437CCF2}"/>
              </a:ext>
            </a:extLst>
          </p:cNvPr>
          <p:cNvSpPr txBox="1">
            <a:spLocks/>
          </p:cNvSpPr>
          <p:nvPr/>
        </p:nvSpPr>
        <p:spPr>
          <a:xfrm>
            <a:off x="574675" y="4446616"/>
            <a:ext cx="1102042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Or if…</a:t>
            </a:r>
            <a:endParaRPr kumimoji="0" lang="en-150" sz="28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866025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DFFF-0A8D-EFAD-91E2-0C05A8D591E7}"/>
            </a:ext>
          </a:extLst>
        </p:cNvPr>
        <p:cNvGrpSpPr/>
        <p:nvPr/>
      </p:nvGrpSpPr>
      <p:grpSpPr>
        <a:xfrm>
          <a:off x="0" y="0"/>
          <a:ext cx="0" cy="0"/>
          <a:chOff x="0" y="0"/>
          <a:chExt cx="0" cy="0"/>
        </a:xfrm>
      </p:grpSpPr>
      <p:sp>
        <p:nvSpPr>
          <p:cNvPr id="16" name="Arrow: Down 15">
            <a:extLst>
              <a:ext uri="{FF2B5EF4-FFF2-40B4-BE49-F238E27FC236}">
                <a16:creationId xmlns:a16="http://schemas.microsoft.com/office/drawing/2014/main" id="{5DB08030-AA12-0F68-CD18-41315815BF9C}"/>
              </a:ext>
            </a:extLst>
          </p:cNvPr>
          <p:cNvSpPr/>
          <p:nvPr/>
        </p:nvSpPr>
        <p:spPr bwMode="auto">
          <a:xfrm>
            <a:off x="486066" y="1552574"/>
            <a:ext cx="464292" cy="5099686"/>
          </a:xfrm>
          <a:prstGeom prst="downArrow">
            <a:avLst>
              <a:gd name="adj1" fmla="val 64128"/>
              <a:gd name="adj2" fmla="val 67515"/>
            </a:avLst>
          </a:prstGeom>
          <a:solidFill>
            <a:srgbClr val="0318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accent1"/>
              </a:soli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2022FED3-9F78-8739-2346-6B793CD1DE2F}"/>
              </a:ext>
            </a:extLst>
          </p:cNvPr>
          <p:cNvSpPr/>
          <p:nvPr/>
        </p:nvSpPr>
        <p:spPr>
          <a:xfrm>
            <a:off x="1020408" y="1307386"/>
            <a:ext cx="3744000" cy="5344874"/>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76CB481A-0383-0D6D-F25B-6F20C0A4D3F2}"/>
              </a:ext>
            </a:extLst>
          </p:cNvPr>
          <p:cNvSpPr/>
          <p:nvPr/>
        </p:nvSpPr>
        <p:spPr>
          <a:xfrm>
            <a:off x="4887796" y="1307385"/>
            <a:ext cx="3744000" cy="5344873"/>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FF26FD0C-B334-0E1A-8820-AD540411FC8B}"/>
              </a:ext>
            </a:extLst>
          </p:cNvPr>
          <p:cNvSpPr>
            <a:spLocks noGrp="1"/>
          </p:cNvSpPr>
          <p:nvPr>
            <p:ph type="body" sz="quarter" idx="11"/>
          </p:nvPr>
        </p:nvSpPr>
        <p:spPr>
          <a:xfrm>
            <a:off x="276200" y="237133"/>
            <a:ext cx="8420100" cy="553998"/>
          </a:xfrm>
        </p:spPr>
        <p:txBody>
          <a:bodyPr/>
          <a:lstStyle/>
          <a:p>
            <a:r>
              <a:rPr lang="en-US" b="1"/>
              <a:t>Security and administration controls</a:t>
            </a:r>
            <a:endParaRPr lang="en-US"/>
          </a:p>
        </p:txBody>
      </p:sp>
      <p:sp>
        <p:nvSpPr>
          <p:cNvPr id="7" name="Text Placeholder 4">
            <a:extLst>
              <a:ext uri="{FF2B5EF4-FFF2-40B4-BE49-F238E27FC236}">
                <a16:creationId xmlns:a16="http://schemas.microsoft.com/office/drawing/2014/main" id="{7DCA120F-B710-9F49-F9DD-61E69567937D}"/>
              </a:ext>
            </a:extLst>
          </p:cNvPr>
          <p:cNvSpPr>
            <a:spLocks noGrp="1"/>
          </p:cNvSpPr>
          <p:nvPr>
            <p:ph type="body" sz="quarter" idx="15"/>
          </p:nvPr>
        </p:nvSpPr>
        <p:spPr>
          <a:xfrm>
            <a:off x="8967788" y="0"/>
            <a:ext cx="3224212" cy="56140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Data loss prevention (DLP) policies can be configured at tenant-level to apply either to all environments, only specific environments, or all environments except specific ones. DLP policies can enforce agent settings like authentication, and block specific channels, knowledge sources, connectors,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The publishing of agents using generative AI features can be completely blocked at the tenant level.</a:t>
            </a: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Security and governance in Copilot Studio</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Enforce DLP policies for Copilot Studio</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Exempt an agent from DLP policies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6">
                  <a:extLst>
                    <a:ext uri="{A12FA001-AC4F-418D-AE19-62706E023703}">
                      <ahyp:hlinkClr xmlns:ahyp="http://schemas.microsoft.com/office/drawing/2018/hyperlinkcolor" val="tx"/>
                    </a:ext>
                  </a:extLst>
                </a:hlinkClick>
              </a:rPr>
              <a:t>Assign Copilot Studio user licenses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7">
                  <a:extLst>
                    <a:ext uri="{A12FA001-AC4F-418D-AE19-62706E023703}">
                      <ahyp:hlinkClr xmlns:ahyp="http://schemas.microsoft.com/office/drawing/2018/hyperlinkcolor" val="tx"/>
                    </a:ext>
                  </a:extLst>
                </a:hlinkClick>
              </a:rPr>
              <a:t>Control user access to environments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8">
                  <a:extLst>
                    <a:ext uri="{A12FA001-AC4F-418D-AE19-62706E023703}">
                      <ahyp:hlinkClr xmlns:ahyp="http://schemas.microsoft.com/office/drawing/2018/hyperlinkcolor" val="tx"/>
                    </a:ext>
                  </a:extLst>
                </a:hlinkClick>
              </a:rPr>
              <a:t>Manage app permissions in Microsoft Teams to block the Teams app</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Disable </a:t>
            </a:r>
            <a:r>
              <a:rPr lang="en-US" sz="1200">
                <a:latin typeface="Aptos" panose="020B0004020202020204" pitchFamily="34" charset="0"/>
                <a:hlinkClick r:id="rId9">
                  <a:extLst>
                    <a:ext uri="{A12FA001-AC4F-418D-AE19-62706E023703}">
                      <ahyp:hlinkClr xmlns:ahyp="http://schemas.microsoft.com/office/drawing/2018/hyperlinkcolor" val="tx"/>
                    </a:ext>
                  </a:extLst>
                </a:hlinkClick>
              </a:rPr>
              <a:t>self-service trial sign-ups</a:t>
            </a:r>
            <a:r>
              <a:rPr lang="en-US" sz="1200">
                <a:latin typeface="Aptos" panose="020B0004020202020204" pitchFamily="34" charset="0"/>
              </a:rPr>
              <a:t>: set </a:t>
            </a:r>
            <a:r>
              <a:rPr lang="en-US" sz="1200" err="1">
                <a:latin typeface="Aptos" panose="020B0004020202020204" pitchFamily="34" charset="0"/>
              </a:rPr>
              <a:t>AllowAdHocSubscriptions</a:t>
            </a:r>
            <a:r>
              <a:rPr lang="en-US" sz="1200">
                <a:latin typeface="Aptos" panose="020B0004020202020204" pitchFamily="34" charset="0"/>
              </a:rPr>
              <a:t>  to $false</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0">
                  <a:extLst>
                    <a:ext uri="{A12FA001-AC4F-418D-AE19-62706E023703}">
                      <ahyp:hlinkClr xmlns:ahyp="http://schemas.microsoft.com/office/drawing/2018/hyperlinkcolor" val="tx"/>
                    </a:ext>
                  </a:extLst>
                </a:hlinkClick>
              </a:rPr>
              <a:t>Share an agent for collaborative authoring</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1">
                  <a:extLst>
                    <a:ext uri="{A12FA001-AC4F-418D-AE19-62706E023703}">
                      <ahyp:hlinkClr xmlns:ahyp="http://schemas.microsoft.com/office/drawing/2018/hyperlinkcolor" val="tx"/>
                    </a:ext>
                  </a:extLst>
                </a:hlinkClick>
              </a:rPr>
              <a:t>Configure web channel security</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2">
                  <a:extLst>
                    <a:ext uri="{A12FA001-AC4F-418D-AE19-62706E023703}">
                      <ahyp:hlinkClr xmlns:ahyp="http://schemas.microsoft.com/office/drawing/2018/hyperlinkcolor" val="tx"/>
                    </a:ext>
                  </a:extLst>
                </a:hlinkClick>
              </a:rPr>
              <a:t>Enterprise security with Power Platform</a:t>
            </a:r>
            <a:endParaRPr lang="en-US" sz="1200">
              <a:latin typeface="Aptos" panose="020B0004020202020204" pitchFamily="34" charset="0"/>
            </a:endParaRPr>
          </a:p>
        </p:txBody>
      </p:sp>
      <p:sp>
        <p:nvSpPr>
          <p:cNvPr id="35" name="Rectangle: Rounded Corners 34">
            <a:extLst>
              <a:ext uri="{FF2B5EF4-FFF2-40B4-BE49-F238E27FC236}">
                <a16:creationId xmlns:a16="http://schemas.microsoft.com/office/drawing/2014/main" id="{67BFC488-4DFD-C9AC-4E8A-A7B409FDBEFC}"/>
              </a:ext>
            </a:extLst>
          </p:cNvPr>
          <p:cNvSpPr/>
          <p:nvPr/>
        </p:nvSpPr>
        <p:spPr>
          <a:xfrm>
            <a:off x="171455" y="1751041"/>
            <a:ext cx="8612299" cy="1777061"/>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8C2B5C04-5E8F-784D-6D4E-212F24F64C56}"/>
              </a:ext>
            </a:extLst>
          </p:cNvPr>
          <p:cNvSpPr txBox="1"/>
          <p:nvPr/>
        </p:nvSpPr>
        <p:spPr>
          <a:xfrm>
            <a:off x="1020409" y="1811596"/>
            <a:ext cx="3743999" cy="1655503"/>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Data loss prevention (DLP) policies can be </a:t>
            </a:r>
            <a:b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b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enforced to all Power Platform environments to:</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Allow/block unauthenticated usage.</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Allow/block individual channels.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Allow/block knowledge sources.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Allow/block individual connectors.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Allow/block connecting to skills.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Allow/block integrating with Application Insights.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Allow/block publishing of </a:t>
            </a:r>
            <a:r>
              <a:rPr kumimoji="0" lang="en-US" sz="1100" b="0" i="0" u="none" strike="noStrike" kern="1200" cap="none" spc="0" normalizeH="0" baseline="0" noProof="0">
                <a:ln>
                  <a:noFill/>
                </a:ln>
                <a:solidFill>
                  <a:schemeClr val="accent1"/>
                </a:solidFill>
                <a:effectLst/>
                <a:uLnTx/>
                <a:uFillTx/>
                <a:latin typeface="Aptos"/>
                <a:ea typeface="+mn-ea"/>
                <a:cs typeface="+mn-cs"/>
              </a:rPr>
              <a:t>agents</a:t>
            </a: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 that use generative AI.</a:t>
            </a:r>
          </a:p>
        </p:txBody>
      </p:sp>
      <p:sp>
        <p:nvSpPr>
          <p:cNvPr id="53" name="TextBox 52">
            <a:extLst>
              <a:ext uri="{FF2B5EF4-FFF2-40B4-BE49-F238E27FC236}">
                <a16:creationId xmlns:a16="http://schemas.microsoft.com/office/drawing/2014/main" id="{7849B03F-3C07-5F06-5255-DFB248EDAC8F}"/>
              </a:ext>
            </a:extLst>
          </p:cNvPr>
          <p:cNvSpPr txBox="1"/>
          <p:nvPr/>
        </p:nvSpPr>
        <p:spPr>
          <a:xfrm>
            <a:off x="4887797" y="1802070"/>
            <a:ext cx="3743999" cy="1655503"/>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Access to the Copilot Studio authoring experience (i.e., </a:t>
            </a:r>
            <a:r>
              <a:rPr kumimoji="0" lang="en-US" sz="1100" b="0" i="0" u="none" strike="noStrike" kern="1200" cap="none" spc="0" normalizeH="0" baseline="0" noProof="0">
                <a:ln>
                  <a:noFill/>
                </a:ln>
                <a:solidFill>
                  <a:schemeClr val="accent1"/>
                </a:solidFill>
                <a:effectLst/>
                <a:uLnTx/>
                <a:uFillTx/>
                <a:latin typeface="Aptos"/>
                <a:ea typeface="+mn-ea"/>
                <a:cs typeface="+mn-cs"/>
                <a:hlinkClick r:id="rId13">
                  <a:extLst>
                    <a:ext uri="{A12FA001-AC4F-418D-AE19-62706E023703}">
                      <ahyp:hlinkClr xmlns:ahyp="http://schemas.microsoft.com/office/drawing/2018/hyperlinkcolor" val="tx"/>
                    </a:ext>
                  </a:extLst>
                </a:hlinkClick>
              </a:rPr>
              <a:t>copilotstudio.microsoft.com</a:t>
            </a:r>
            <a:r>
              <a:rPr kumimoji="0" lang="en-US" sz="1100" b="0" i="0" u="none" strike="noStrike" kern="1200" cap="none" spc="0" normalizeH="0" baseline="0" noProof="0">
                <a:ln>
                  <a:noFill/>
                </a:ln>
                <a:solidFill>
                  <a:schemeClr val="accent1"/>
                </a:solidFill>
                <a:effectLst/>
                <a:uLnTx/>
                <a:uFillTx/>
                <a:latin typeface="Aptos"/>
                <a:ea typeface="+mn-ea"/>
                <a:cs typeface="+mn-cs"/>
              </a:rPr>
              <a:t>) can be controlled by:</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Assignment of a Copilot Studio User license or Microsoft 365 Copilot user license (application), Copilot Author settings for pay-as-you-go.</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self-service trials for the tenant.</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access to the Copilot Studio Teams app (i.e., </a:t>
            </a:r>
            <a:r>
              <a:rPr kumimoji="0" lang="en-US" sz="1100" b="0" i="0" u="none" strike="noStrike" kern="1200" cap="none" spc="0" normalizeH="0" baseline="0" noProof="0">
                <a:ln>
                  <a:noFill/>
                </a:ln>
                <a:solidFill>
                  <a:schemeClr val="accent1"/>
                </a:solidFill>
                <a:effectLst/>
                <a:uLnTx/>
                <a:uFillTx/>
                <a:latin typeface="Aptos"/>
                <a:ea typeface="+mn-ea"/>
                <a:cs typeface="+mn-cs"/>
                <a:hlinkClick r:id="rId14">
                  <a:extLst>
                    <a:ext uri="{A12FA001-AC4F-418D-AE19-62706E023703}">
                      <ahyp:hlinkClr xmlns:ahyp="http://schemas.microsoft.com/office/drawing/2018/hyperlinkcolor" val="tx"/>
                    </a:ext>
                  </a:extLst>
                </a:hlinkClick>
              </a:rPr>
              <a:t>aka.ms/</a:t>
            </a:r>
            <a:r>
              <a:rPr kumimoji="0" lang="en-US" sz="1100" b="0" i="0" u="none" strike="noStrike" kern="1200" cap="none" spc="0" normalizeH="0" baseline="0" noProof="0" err="1">
                <a:ln>
                  <a:noFill/>
                </a:ln>
                <a:solidFill>
                  <a:schemeClr val="accent1"/>
                </a:solidFill>
                <a:effectLst/>
                <a:uLnTx/>
                <a:uFillTx/>
                <a:latin typeface="Aptos"/>
                <a:ea typeface="+mn-ea"/>
                <a:cs typeface="+mn-cs"/>
                <a:hlinkClick r:id="rId14">
                  <a:extLst>
                    <a:ext uri="{A12FA001-AC4F-418D-AE19-62706E023703}">
                      <ahyp:hlinkClr xmlns:ahyp="http://schemas.microsoft.com/office/drawing/2018/hyperlinkcolor" val="tx"/>
                    </a:ext>
                  </a:extLst>
                </a:hlinkClick>
              </a:rPr>
              <a:t>CopilotStudioForTeams</a:t>
            </a:r>
            <a:r>
              <a:rPr kumimoji="0" lang="en-US" sz="1100" b="0" i="0" u="none" strike="noStrike" kern="1200" cap="none" spc="0" normalizeH="0" baseline="0" noProof="0">
                <a:ln>
                  <a:noFill/>
                </a:ln>
                <a:solidFill>
                  <a:schemeClr val="accent1"/>
                </a:solidFill>
                <a:effectLst/>
                <a:uLnTx/>
                <a:uFillTx/>
                <a:latin typeface="Aptos"/>
                <a:ea typeface="+mn-ea"/>
                <a:cs typeface="+mn-cs"/>
              </a:rPr>
              <a:t>)  </a:t>
            </a:r>
            <a:endPar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endParaRPr>
          </a:p>
        </p:txBody>
      </p:sp>
      <p:pic>
        <p:nvPicPr>
          <p:cNvPr id="43" name="Graphic 42">
            <a:extLst>
              <a:ext uri="{FF2B5EF4-FFF2-40B4-BE49-F238E27FC236}">
                <a16:creationId xmlns:a16="http://schemas.microsoft.com/office/drawing/2014/main" id="{ACD5B3C8-A679-AC02-7F9B-0CEF954EB1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7226" y="5721859"/>
            <a:ext cx="252000" cy="252000"/>
          </a:xfrm>
          <a:prstGeom prst="rect">
            <a:avLst/>
          </a:prstGeom>
        </p:spPr>
      </p:pic>
      <p:sp>
        <p:nvSpPr>
          <p:cNvPr id="196" name="TextBox 195">
            <a:extLst>
              <a:ext uri="{FF2B5EF4-FFF2-40B4-BE49-F238E27FC236}">
                <a16:creationId xmlns:a16="http://schemas.microsoft.com/office/drawing/2014/main" id="{7F8B1217-EAB3-E8D6-89EC-8CA673922F67}"/>
              </a:ext>
            </a:extLst>
          </p:cNvPr>
          <p:cNvSpPr txBox="1"/>
          <p:nvPr/>
        </p:nvSpPr>
        <p:spPr>
          <a:xfrm>
            <a:off x="1274493" y="1430705"/>
            <a:ext cx="3403511"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Copilot Studio features controls</a:t>
            </a:r>
          </a:p>
        </p:txBody>
      </p:sp>
      <p:sp>
        <p:nvSpPr>
          <p:cNvPr id="197" name="TextBox 196">
            <a:extLst>
              <a:ext uri="{FF2B5EF4-FFF2-40B4-BE49-F238E27FC236}">
                <a16:creationId xmlns:a16="http://schemas.microsoft.com/office/drawing/2014/main" id="{18910BE4-C2E7-B566-347B-D972312C83A8}"/>
              </a:ext>
            </a:extLst>
          </p:cNvPr>
          <p:cNvSpPr txBox="1"/>
          <p:nvPr/>
        </p:nvSpPr>
        <p:spPr>
          <a:xfrm>
            <a:off x="5297287" y="1414032"/>
            <a:ext cx="3231871"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Copilot Studio maker access controls</a:t>
            </a:r>
          </a:p>
        </p:txBody>
      </p:sp>
      <p:sp>
        <p:nvSpPr>
          <p:cNvPr id="202" name="Text Placeholder 2">
            <a:extLst>
              <a:ext uri="{FF2B5EF4-FFF2-40B4-BE49-F238E27FC236}">
                <a16:creationId xmlns:a16="http://schemas.microsoft.com/office/drawing/2014/main" id="{C0AD6098-E372-E640-53D3-B2714D28F00F}"/>
              </a:ext>
            </a:extLst>
          </p:cNvPr>
          <p:cNvSpPr>
            <a:spLocks noGrp="1"/>
          </p:cNvSpPr>
          <p:nvPr>
            <p:ph type="body" sz="quarter" idx="12"/>
          </p:nvPr>
        </p:nvSpPr>
        <p:spPr>
          <a:xfrm>
            <a:off x="712343" y="945198"/>
            <a:ext cx="7828137" cy="246221"/>
          </a:xfrm>
        </p:spPr>
        <p:txBody>
          <a:bodyPr/>
          <a:lstStyle/>
          <a:p>
            <a:pPr marL="0" indent="0" defTabSz="914367">
              <a:buNone/>
            </a:pPr>
            <a:r>
              <a:rPr lang="en-US" sz="1600">
                <a:latin typeface="Aptos" panose="020B0004020202020204" pitchFamily="34" charset="0"/>
                <a:cs typeface="+mn-cs"/>
              </a:rPr>
              <a:t>Available controls at the Power Platform tenant, environment, or agent level</a:t>
            </a:r>
          </a:p>
        </p:txBody>
      </p:sp>
      <p:sp>
        <p:nvSpPr>
          <p:cNvPr id="4" name="TextBox 3">
            <a:extLst>
              <a:ext uri="{FF2B5EF4-FFF2-40B4-BE49-F238E27FC236}">
                <a16:creationId xmlns:a16="http://schemas.microsoft.com/office/drawing/2014/main" id="{4D9EE895-AA7F-029C-E437-22C31E9325D9}"/>
              </a:ext>
            </a:extLst>
          </p:cNvPr>
          <p:cNvSpPr txBox="1"/>
          <p:nvPr/>
        </p:nvSpPr>
        <p:spPr>
          <a:xfrm rot="16200000">
            <a:off x="-97979" y="2490746"/>
            <a:ext cx="1635298"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a:ln>
                  <a:noFill/>
                </a:ln>
                <a:solidFill>
                  <a:schemeClr val="bg1"/>
                </a:solidFill>
                <a:effectLst/>
                <a:uLnTx/>
                <a:uFillTx/>
                <a:latin typeface="Aptos SemiBold" panose="020B0004020202020204" pitchFamily="34" charset="0"/>
                <a:ea typeface="+mn-ea"/>
                <a:cs typeface="+mn-cs"/>
              </a:rPr>
              <a:t>Tenant</a:t>
            </a:r>
          </a:p>
        </p:txBody>
      </p:sp>
      <p:sp>
        <p:nvSpPr>
          <p:cNvPr id="5" name="Rectangle: Rounded Corners 4">
            <a:extLst>
              <a:ext uri="{FF2B5EF4-FFF2-40B4-BE49-F238E27FC236}">
                <a16:creationId xmlns:a16="http://schemas.microsoft.com/office/drawing/2014/main" id="{75EA8A56-1FAC-2A04-49BD-6A7BB273F1E3}"/>
              </a:ext>
            </a:extLst>
          </p:cNvPr>
          <p:cNvSpPr/>
          <p:nvPr/>
        </p:nvSpPr>
        <p:spPr>
          <a:xfrm>
            <a:off x="171455" y="3571440"/>
            <a:ext cx="8612299" cy="1272571"/>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6" name="TextBox 5">
            <a:extLst>
              <a:ext uri="{FF2B5EF4-FFF2-40B4-BE49-F238E27FC236}">
                <a16:creationId xmlns:a16="http://schemas.microsoft.com/office/drawing/2014/main" id="{8017751D-DE33-C1A6-0379-DC36D164A047}"/>
              </a:ext>
            </a:extLst>
          </p:cNvPr>
          <p:cNvSpPr txBox="1"/>
          <p:nvPr/>
        </p:nvSpPr>
        <p:spPr>
          <a:xfrm>
            <a:off x="1020409" y="3585360"/>
            <a:ext cx="3743999" cy="1220320"/>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Data loss prevention (DLP) policies can be scoped to include/exclude specific environments.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Allow/block the public data source (i.e., Bing).</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For environments with no regional Azure OpenAI capacity, allow/block generative AI features.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Network isolation (virtual network and IP firewall)</a:t>
            </a:r>
          </a:p>
        </p:txBody>
      </p:sp>
      <p:sp>
        <p:nvSpPr>
          <p:cNvPr id="8" name="TextBox 7">
            <a:extLst>
              <a:ext uri="{FF2B5EF4-FFF2-40B4-BE49-F238E27FC236}">
                <a16:creationId xmlns:a16="http://schemas.microsoft.com/office/drawing/2014/main" id="{67FA6707-251F-273E-3976-C9BCCCC5022B}"/>
              </a:ext>
            </a:extLst>
          </p:cNvPr>
          <p:cNvSpPr txBox="1"/>
          <p:nvPr/>
        </p:nvSpPr>
        <p:spPr>
          <a:xfrm>
            <a:off x="4887797" y="3575835"/>
            <a:ext cx="3743999" cy="1228792"/>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environment access with security groups.</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a:t>
            </a:r>
            <a:r>
              <a:rPr kumimoji="0" lang="en-US" sz="1100" b="0" i="0" u="none" strike="noStrike" kern="1200" cap="none" spc="0" normalizeH="0" baseline="0" noProof="0">
                <a:ln>
                  <a:noFill/>
                </a:ln>
                <a:solidFill>
                  <a:schemeClr val="accent1"/>
                </a:solidFill>
                <a:effectLst/>
                <a:uLnTx/>
                <a:uFillTx/>
                <a:latin typeface="Aptos_MSFontService"/>
                <a:ea typeface="+mn-ea"/>
                <a:cs typeface="+mn-cs"/>
              </a:rPr>
              <a:t>block </a:t>
            </a:r>
            <a:r>
              <a:rPr kumimoji="0" lang="en-US" sz="1100" b="0" i="0" u="none" strike="noStrike" kern="1200" cap="none" spc="0" normalizeH="0" baseline="0" noProof="0">
                <a:ln>
                  <a:noFill/>
                </a:ln>
                <a:solidFill>
                  <a:schemeClr val="accent1"/>
                </a:solidFill>
                <a:effectLst/>
                <a:uLnTx/>
                <a:uFillTx/>
                <a:latin typeface="Aptos"/>
                <a:ea typeface="+mn-ea"/>
                <a:cs typeface="+mn-cs"/>
              </a:rPr>
              <a:t>permissions to create, read, update or delete agents through security roles. Dataverse tables: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Copilot (</a:t>
            </a:r>
            <a:r>
              <a:rPr kumimoji="0" lang="en-US" sz="1100" b="0" i="1" u="none" strike="noStrike" kern="1200" cap="none" spc="0" normalizeH="0" baseline="0" noProof="0">
                <a:ln>
                  <a:noFill/>
                </a:ln>
                <a:solidFill>
                  <a:schemeClr val="accent1"/>
                </a:solidFill>
                <a:effectLst/>
                <a:uLnTx/>
                <a:uFillTx/>
                <a:latin typeface="Aptos"/>
                <a:ea typeface="+mn-ea"/>
                <a:cs typeface="+mn-cs"/>
              </a:rPr>
              <a:t>copilot</a:t>
            </a:r>
            <a:r>
              <a:rPr kumimoji="0" lang="en-US" sz="1100" b="0" i="0" u="none" strike="noStrike" kern="1200" cap="none" spc="0" normalizeH="0" baseline="0" noProof="0">
                <a:ln>
                  <a:noFill/>
                </a:ln>
                <a:solidFill>
                  <a:schemeClr val="accent1"/>
                </a:solidFill>
                <a:effectLst/>
                <a:uLnTx/>
                <a:uFillTx/>
                <a:latin typeface="Aptos"/>
                <a:ea typeface="+mn-ea"/>
                <a:cs typeface="+mn-cs"/>
              </a:rPr>
              <a:t>)</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Copilot Subcomponent (</a:t>
            </a:r>
            <a:r>
              <a:rPr lang="en-US" sz="1100" i="1">
                <a:solidFill>
                  <a:schemeClr val="accent1"/>
                </a:solidFill>
                <a:latin typeface="Aptos"/>
              </a:rPr>
              <a:t>copilot</a:t>
            </a:r>
            <a:r>
              <a:rPr kumimoji="0" lang="en-US" sz="1100" b="0" i="1" u="none" strike="noStrike" kern="1200" cap="none" spc="0" normalizeH="0" baseline="0" noProof="0">
                <a:ln>
                  <a:noFill/>
                </a:ln>
                <a:solidFill>
                  <a:schemeClr val="accent1"/>
                </a:solidFill>
                <a:effectLst/>
                <a:uLnTx/>
                <a:uFillTx/>
                <a:latin typeface="Aptos"/>
                <a:ea typeface="+mn-ea"/>
                <a:cs typeface="+mn-cs"/>
              </a:rPr>
              <a:t>component</a:t>
            </a:r>
            <a:r>
              <a:rPr kumimoji="0" lang="en-US" sz="1100" b="0" i="0" u="none" strike="noStrike" kern="1200" cap="none" spc="0" normalizeH="0" baseline="0" noProof="0">
                <a:ln>
                  <a:noFill/>
                </a:ln>
                <a:solidFill>
                  <a:schemeClr val="accent1"/>
                </a:solidFill>
                <a:effectLst/>
                <a:uLnTx/>
                <a:uFillTx/>
                <a:latin typeface="Aptos"/>
                <a:ea typeface="+mn-ea"/>
                <a:cs typeface="+mn-cs"/>
              </a:rPr>
              <a:t>)</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Conversation Transcript (</a:t>
            </a:r>
            <a:r>
              <a:rPr kumimoji="0" lang="en-US" sz="1100" b="0" i="1" u="none" strike="noStrike" kern="1200" cap="none" spc="0" normalizeH="0" baseline="0" noProof="0" err="1">
                <a:ln>
                  <a:noFill/>
                </a:ln>
                <a:solidFill>
                  <a:schemeClr val="accent1"/>
                </a:solidFill>
                <a:effectLst/>
                <a:uLnTx/>
                <a:uFillTx/>
                <a:latin typeface="Aptos"/>
                <a:ea typeface="+mn-ea"/>
                <a:cs typeface="+mn-cs"/>
              </a:rPr>
              <a:t>conversationtranscript</a:t>
            </a:r>
            <a:r>
              <a:rPr kumimoji="0" lang="en-US" sz="1100" b="0" i="0" u="none" strike="noStrike" kern="1200" cap="none" spc="0" normalizeH="0" baseline="0" noProof="0">
                <a:ln>
                  <a:noFill/>
                </a:ln>
                <a:solidFill>
                  <a:schemeClr val="accent1"/>
                </a:solidFill>
                <a:effectLst/>
                <a:uLnTx/>
                <a:uFillTx/>
                <a:latin typeface="Aptos"/>
                <a:ea typeface="+mn-ea"/>
                <a:cs typeface="+mn-cs"/>
              </a:rPr>
              <a:t>)</a:t>
            </a:r>
          </a:p>
        </p:txBody>
      </p:sp>
      <p:sp>
        <p:nvSpPr>
          <p:cNvPr id="10" name="TextBox 9">
            <a:extLst>
              <a:ext uri="{FF2B5EF4-FFF2-40B4-BE49-F238E27FC236}">
                <a16:creationId xmlns:a16="http://schemas.microsoft.com/office/drawing/2014/main" id="{6B7DD75E-D36B-A5E1-AAE3-F6B3E43C6AC5}"/>
              </a:ext>
            </a:extLst>
          </p:cNvPr>
          <p:cNvSpPr txBox="1"/>
          <p:nvPr/>
        </p:nvSpPr>
        <p:spPr>
          <a:xfrm rot="16200000">
            <a:off x="116216" y="4052953"/>
            <a:ext cx="1206909" cy="276998"/>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a:ln>
                  <a:noFill/>
                </a:ln>
                <a:solidFill>
                  <a:schemeClr val="bg1"/>
                </a:solidFill>
                <a:effectLst/>
                <a:uLnTx/>
                <a:uFillTx/>
                <a:latin typeface="Aptos SemiBold" panose="020B0004020202020204" pitchFamily="34" charset="0"/>
                <a:ea typeface="+mn-ea"/>
                <a:cs typeface="+mn-cs"/>
              </a:rPr>
              <a:t>Environment</a:t>
            </a:r>
          </a:p>
        </p:txBody>
      </p:sp>
      <p:sp>
        <p:nvSpPr>
          <p:cNvPr id="11" name="Rectangle: Rounded Corners 10">
            <a:extLst>
              <a:ext uri="{FF2B5EF4-FFF2-40B4-BE49-F238E27FC236}">
                <a16:creationId xmlns:a16="http://schemas.microsoft.com/office/drawing/2014/main" id="{28CC0C59-E032-BBD9-3AAF-C0882D695D7B}"/>
              </a:ext>
            </a:extLst>
          </p:cNvPr>
          <p:cNvSpPr/>
          <p:nvPr/>
        </p:nvSpPr>
        <p:spPr>
          <a:xfrm>
            <a:off x="171449" y="4914540"/>
            <a:ext cx="8612306" cy="1594260"/>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12" name="TextBox 11">
            <a:extLst>
              <a:ext uri="{FF2B5EF4-FFF2-40B4-BE49-F238E27FC236}">
                <a16:creationId xmlns:a16="http://schemas.microsoft.com/office/drawing/2014/main" id="{AA9F3A3D-20B4-583E-831F-67BAFE137A00}"/>
              </a:ext>
            </a:extLst>
          </p:cNvPr>
          <p:cNvSpPr txBox="1"/>
          <p:nvPr/>
        </p:nvSpPr>
        <p:spPr>
          <a:xfrm>
            <a:off x="1020405" y="4928460"/>
            <a:ext cx="3744002" cy="1594260"/>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generative orchestration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AI knowledge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generative answers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intelligent topic authoring at user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Set agent authentication (None, authenticate with Microsoft, and Manual – i.e., app registration)</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Enforce Web Channel security at agent level.</a:t>
            </a:r>
          </a:p>
        </p:txBody>
      </p:sp>
      <p:sp>
        <p:nvSpPr>
          <p:cNvPr id="13" name="TextBox 12">
            <a:extLst>
              <a:ext uri="{FF2B5EF4-FFF2-40B4-BE49-F238E27FC236}">
                <a16:creationId xmlns:a16="http://schemas.microsoft.com/office/drawing/2014/main" id="{CAAC2680-A4A8-09D9-36B2-174448ED9153}"/>
              </a:ext>
            </a:extLst>
          </p:cNvPr>
          <p:cNvSpPr txBox="1"/>
          <p:nvPr/>
        </p:nvSpPr>
        <p:spPr>
          <a:xfrm>
            <a:off x="4887793" y="4918934"/>
            <a:ext cx="3744002" cy="15942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Share/unshare </a:t>
            </a:r>
            <a:r>
              <a:rPr kumimoji="0" lang="en-US" sz="1100" b="0" i="0" u="none" strike="noStrike" kern="1200" cap="none" spc="0" normalizeH="0" baseline="0" noProof="0">
                <a:ln>
                  <a:noFill/>
                </a:ln>
                <a:solidFill>
                  <a:schemeClr val="accent1"/>
                </a:solidFill>
                <a:effectLst/>
                <a:uLnTx/>
                <a:uFillTx/>
                <a:latin typeface="Aptos"/>
                <a:ea typeface="+mn-ea"/>
                <a:cs typeface="+mn-cs"/>
              </a:rPr>
              <a:t>agents</a:t>
            </a: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 with other users for authoring.</a:t>
            </a:r>
          </a:p>
          <a:p>
            <a:pPr marL="266700" marR="0" lvl="0" indent="-180975" algn="l" defTabSz="914367" rtl="0" eaLnBrk="1" fontAlgn="auto" latinLnBrk="0" hangingPunct="1">
              <a:lnSpc>
                <a:spcPct val="100000"/>
              </a:lnSpc>
              <a:spcBef>
                <a:spcPts val="0"/>
              </a:spcBef>
              <a:spcAft>
                <a:spcPts val="50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Users with a System Administrator role can read and update all agents and transcripts.</a:t>
            </a:r>
          </a:p>
        </p:txBody>
      </p:sp>
      <p:sp>
        <p:nvSpPr>
          <p:cNvPr id="15" name="TextBox 14">
            <a:extLst>
              <a:ext uri="{FF2B5EF4-FFF2-40B4-BE49-F238E27FC236}">
                <a16:creationId xmlns:a16="http://schemas.microsoft.com/office/drawing/2014/main" id="{8B652CE2-D0BB-4605-CC88-C143FB3FD3B6}"/>
              </a:ext>
            </a:extLst>
          </p:cNvPr>
          <p:cNvSpPr txBox="1"/>
          <p:nvPr/>
        </p:nvSpPr>
        <p:spPr>
          <a:xfrm rot="16200000">
            <a:off x="-70501" y="5580130"/>
            <a:ext cx="1580342" cy="277002"/>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a:ln>
                  <a:noFill/>
                </a:ln>
                <a:solidFill>
                  <a:schemeClr val="bg1"/>
                </a:solidFill>
                <a:effectLst/>
                <a:uLnTx/>
                <a:uFillTx/>
                <a:latin typeface="Aptos SemiBold" panose="020B0004020202020204" pitchFamily="34" charset="0"/>
                <a:ea typeface="+mn-ea"/>
                <a:cs typeface="+mn-cs"/>
              </a:rPr>
              <a:t>Agent</a:t>
            </a:r>
          </a:p>
        </p:txBody>
      </p:sp>
      <p:pic>
        <p:nvPicPr>
          <p:cNvPr id="19" name="Graphic 18">
            <a:extLst>
              <a:ext uri="{FF2B5EF4-FFF2-40B4-BE49-F238E27FC236}">
                <a16:creationId xmlns:a16="http://schemas.microsoft.com/office/drawing/2014/main" id="{C1BCB61B-F120-F72A-2FCD-F21ED44B5C4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7226" y="4227628"/>
            <a:ext cx="252000" cy="252000"/>
          </a:xfrm>
          <a:prstGeom prst="rect">
            <a:avLst/>
          </a:prstGeom>
        </p:spPr>
      </p:pic>
      <p:pic>
        <p:nvPicPr>
          <p:cNvPr id="22" name="Graphic 21">
            <a:extLst>
              <a:ext uri="{FF2B5EF4-FFF2-40B4-BE49-F238E27FC236}">
                <a16:creationId xmlns:a16="http://schemas.microsoft.com/office/drawing/2014/main" id="{BA192F27-ED09-712E-3605-42BBE2278F0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25150" y="1414032"/>
            <a:ext cx="288000" cy="288000"/>
          </a:xfrm>
          <a:prstGeom prst="rect">
            <a:avLst/>
          </a:prstGeom>
        </p:spPr>
      </p:pic>
      <p:pic>
        <p:nvPicPr>
          <p:cNvPr id="24" name="Graphic 23" descr="User outline">
            <a:extLst>
              <a:ext uri="{FF2B5EF4-FFF2-40B4-BE49-F238E27FC236}">
                <a16:creationId xmlns:a16="http://schemas.microsoft.com/office/drawing/2014/main" id="{C45D198A-8C3B-1FFB-35DC-95D99A9AFC2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68472" y="1385824"/>
            <a:ext cx="324000" cy="324000"/>
          </a:xfrm>
          <a:prstGeom prst="rect">
            <a:avLst/>
          </a:prstGeom>
        </p:spPr>
      </p:pic>
      <p:pic>
        <p:nvPicPr>
          <p:cNvPr id="21" name="Graphic 20">
            <a:extLst>
              <a:ext uri="{FF2B5EF4-FFF2-40B4-BE49-F238E27FC236}">
                <a16:creationId xmlns:a16="http://schemas.microsoft.com/office/drawing/2014/main" id="{91E76E5C-15B3-E0C8-1F95-D6D00A3316D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57226" y="2658622"/>
            <a:ext cx="252000" cy="252000"/>
          </a:xfrm>
          <a:prstGeom prst="rect">
            <a:avLst/>
          </a:prstGeom>
        </p:spPr>
      </p:pic>
      <p:pic>
        <p:nvPicPr>
          <p:cNvPr id="20" name="Graphic 19">
            <a:extLst>
              <a:ext uri="{FF2B5EF4-FFF2-40B4-BE49-F238E27FC236}">
                <a16:creationId xmlns:a16="http://schemas.microsoft.com/office/drawing/2014/main" id="{AC5FF0DD-930F-7A57-A8C2-5AAA02C07C1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0795" y="2368071"/>
            <a:ext cx="252000" cy="252000"/>
          </a:xfrm>
          <a:prstGeom prst="rect">
            <a:avLst/>
          </a:prstGeom>
        </p:spPr>
      </p:pic>
      <p:pic>
        <p:nvPicPr>
          <p:cNvPr id="27" name="Graphic 26">
            <a:extLst>
              <a:ext uri="{FF2B5EF4-FFF2-40B4-BE49-F238E27FC236}">
                <a16:creationId xmlns:a16="http://schemas.microsoft.com/office/drawing/2014/main" id="{8B9B9903-DDD5-B57C-E4B1-ED94BEA8B84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7226" y="3932291"/>
            <a:ext cx="252000" cy="252000"/>
          </a:xfrm>
          <a:prstGeom prst="rect">
            <a:avLst/>
          </a:prstGeom>
        </p:spPr>
      </p:pic>
      <p:pic>
        <p:nvPicPr>
          <p:cNvPr id="28" name="Graphic 27">
            <a:extLst>
              <a:ext uri="{FF2B5EF4-FFF2-40B4-BE49-F238E27FC236}">
                <a16:creationId xmlns:a16="http://schemas.microsoft.com/office/drawing/2014/main" id="{B3D001CE-BD51-5923-1057-5F81D9926E7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7225" y="5413429"/>
            <a:ext cx="252000" cy="252000"/>
          </a:xfrm>
          <a:prstGeom prst="rect">
            <a:avLst/>
          </a:prstGeom>
        </p:spPr>
      </p:pic>
    </p:spTree>
    <p:extLst>
      <p:ext uri="{BB962C8B-B14F-4D97-AF65-F5344CB8AC3E}">
        <p14:creationId xmlns:p14="http://schemas.microsoft.com/office/powerpoint/2010/main" val="353068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145AFE4-220D-43E2-3CEC-E68277AC501A}"/>
              </a:ext>
            </a:extLst>
          </p:cNvPr>
          <p:cNvSpPr/>
          <p:nvPr/>
        </p:nvSpPr>
        <p:spPr>
          <a:xfrm>
            <a:off x="278268" y="1417739"/>
            <a:ext cx="8418032" cy="5264226"/>
          </a:xfrm>
          <a:prstGeom prst="roundRect">
            <a:avLst>
              <a:gd name="adj" fmla="val 679"/>
            </a:avLst>
          </a:prstGeom>
          <a:solidFill>
            <a:srgbClr val="054B16">
              <a:alpha val="5098"/>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Assign licenses to users through Entra ID groups</a:t>
            </a:r>
            <a:b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Grant the ‘Microsoft Copilot Studio User’ license to users through a group instead of individual assignment.</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a:solidFill>
                  <a:schemeClr val="accent1"/>
                </a:solidFill>
                <a:latin typeface="Aptos SemiBold" panose="020B0004020202020204" pitchFamily="34" charset="0"/>
              </a:rPr>
              <a:t>Manage user access to environments through Entra ID groups</a:t>
            </a:r>
            <a:b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Only bot authors and a just-in-time admins should have access to your environments and data stores.</a:t>
            </a:r>
            <a:endPar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a:solidFill>
                  <a:schemeClr val="accent1"/>
                </a:solidFill>
                <a:latin typeface="Aptos SemiBold" panose="020B0004020202020204" pitchFamily="34" charset="0"/>
              </a:rPr>
              <a:t>Manage security role assignment through Entra ID group teams</a:t>
            </a:r>
            <a:b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Within each Dataverse environment, leverage group teams to assign security roles to users.</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a:solidFill>
                  <a:schemeClr val="accent1"/>
                </a:solidFill>
                <a:latin typeface="Aptos SemiBold" panose="020B0004020202020204" pitchFamily="34" charset="0"/>
              </a:rPr>
              <a:t>Apply restrictive Data Loss Prevention policies to your environment</a:t>
            </a:r>
            <a:b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DLP policies can be applied to your environments to block all connectors that are not required by the project as well as any channel or setting that isn’t useful for the project (e.g., unauthenticated use, use skills, etc.).</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a:solidFill>
                  <a:schemeClr val="accent1"/>
                </a:solidFill>
                <a:latin typeface="Aptos SemiBold" panose="020B0004020202020204" pitchFamily="34" charset="0"/>
              </a:rPr>
              <a:t>Review and only enable tenant, environment and agent settings that are relevant</a:t>
            </a:r>
            <a:b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Tenant admins can disable publishing of GenAI-powered bots. Environment admins can disable GenAI features that require data movement outside of their region. Agent authors can require secured access for the web channel. </a:t>
            </a:r>
            <a:b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Internal agents can be limited for use by specific groups instead of being available to all.</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a:solidFill>
                  <a:schemeClr val="accent1"/>
                </a:solidFill>
                <a:latin typeface="Aptos SemiBold" panose="020B0004020202020204" pitchFamily="34" charset="0"/>
              </a:rPr>
              <a:t>Review and tighten security of all integrations</a:t>
            </a:r>
            <a:b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Connections should require strong authentication. Secrets should be stored in a secure location (e.g., Azure Key Vault). Leverage delegation, impersonation or filtering for data access in the context of an end-user.</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a:solidFill>
                  <a:schemeClr val="accent1"/>
                </a:solidFill>
                <a:latin typeface="Aptos SemiBold" panose="020B0004020202020204" pitchFamily="34" charset="0"/>
              </a:rPr>
              <a:t>Have a gated release process to production</a:t>
            </a:r>
            <a:b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Deploying changes from dev to test and to prod should require reviews and be part of a gated process.</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a:solidFill>
                  <a:schemeClr val="accent1"/>
                </a:solidFill>
                <a:latin typeface="Aptos SemiBold" panose="020B0004020202020204" pitchFamily="34" charset="0"/>
              </a:rPr>
              <a:t>Explore additional Power Platform, Dataverse and Entra ID security features </a:t>
            </a:r>
            <a:b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E.g., audit logs, customer-managed keys, customer lockbox, IP firewall, network isolation, multi-factor authentication, continuous access evaluation, etc.</a:t>
            </a:r>
            <a:endParaRPr kumimoji="0" lang="en-US" sz="11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sp>
        <p:nvSpPr>
          <p:cNvPr id="3" name="Text Placeholder 2">
            <a:extLst>
              <a:ext uri="{FF2B5EF4-FFF2-40B4-BE49-F238E27FC236}">
                <a16:creationId xmlns:a16="http://schemas.microsoft.com/office/drawing/2014/main" id="{2939844E-8B3C-8345-AAFF-5D0DE905AD9C}"/>
              </a:ext>
            </a:extLst>
          </p:cNvPr>
          <p:cNvSpPr>
            <a:spLocks noGrp="1"/>
          </p:cNvSpPr>
          <p:nvPr>
            <p:ph type="body" sz="quarter" idx="11"/>
          </p:nvPr>
        </p:nvSpPr>
        <p:spPr>
          <a:xfrm>
            <a:off x="276200" y="237133"/>
            <a:ext cx="8420100" cy="553998"/>
          </a:xfrm>
        </p:spPr>
        <p:txBody>
          <a:bodyPr/>
          <a:lstStyle/>
          <a:p>
            <a:r>
              <a:rPr lang="en-US"/>
              <a:t>Security, agent, &amp;  user management</a:t>
            </a:r>
          </a:p>
        </p:txBody>
      </p:sp>
      <p:sp>
        <p:nvSpPr>
          <p:cNvPr id="4" name="Text Placeholder 3">
            <a:extLst>
              <a:ext uri="{FF2B5EF4-FFF2-40B4-BE49-F238E27FC236}">
                <a16:creationId xmlns:a16="http://schemas.microsoft.com/office/drawing/2014/main" id="{AC35DA27-C6A7-7A66-A2D5-F696BF573FB5}"/>
              </a:ext>
            </a:extLst>
          </p:cNvPr>
          <p:cNvSpPr>
            <a:spLocks noGrp="1"/>
          </p:cNvSpPr>
          <p:nvPr>
            <p:ph type="body" sz="quarter" idx="12"/>
          </p:nvPr>
        </p:nvSpPr>
        <p:spPr/>
        <p:txBody>
          <a:bodyPr/>
          <a:lstStyle/>
          <a:p>
            <a:r>
              <a:rPr lang="en-US"/>
              <a:t>Best practices to secure your Copilot Studio project</a:t>
            </a:r>
          </a:p>
        </p:txBody>
      </p:sp>
      <p:sp>
        <p:nvSpPr>
          <p:cNvPr id="6" name="Text Placeholder 5">
            <a:extLst>
              <a:ext uri="{FF2B5EF4-FFF2-40B4-BE49-F238E27FC236}">
                <a16:creationId xmlns:a16="http://schemas.microsoft.com/office/drawing/2014/main" id="{B2035A41-FFDE-8F89-E375-9D40F59DBD82}"/>
              </a:ext>
            </a:extLst>
          </p:cNvPr>
          <p:cNvSpPr>
            <a:spLocks noGrp="1"/>
          </p:cNvSpPr>
          <p:nvPr>
            <p:ph type="body" sz="quarter" idx="15"/>
          </p:nvPr>
        </p:nvSpPr>
        <p:spPr>
          <a:xfrm>
            <a:off x="8968232" y="0"/>
            <a:ext cx="3223744" cy="688359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Entra ID groups should be leveraged to fully drive user license assignment, environment access, and security roles assignment.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latin typeface="Aptos" panose="020B0004020202020204" pitchFamily="34" charset="0"/>
              </a:rPr>
              <a:t>You should apply a most-restrictive approach by default and relax requirements on an exception basis.</a:t>
            </a:r>
            <a:endPar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Enterprise security with Power Platform</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4">
                  <a:extLst>
                    <a:ext uri="{A12FA001-AC4F-418D-AE19-62706E023703}">
                      <ahyp:hlinkClr xmlns:ahyp="http://schemas.microsoft.com/office/drawing/2018/hyperlinkcolor" val="tx"/>
                    </a:ext>
                  </a:extLst>
                </a:hlinkClick>
              </a:rPr>
              <a:t>Assign licenses to a group</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5">
                  <a:extLst>
                    <a:ext uri="{A12FA001-AC4F-418D-AE19-62706E023703}">
                      <ahyp:hlinkClr xmlns:ahyp="http://schemas.microsoft.com/office/drawing/2018/hyperlinkcolor" val="tx"/>
                    </a:ext>
                  </a:extLst>
                </a:hlinkClick>
              </a:rPr>
              <a:t>Control user access to environments</a:t>
            </a:r>
            <a:endParaRPr lang="en-US" sz="1200">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hlinkClick r:id="rId6">
                  <a:extLst>
                    <a:ext uri="{A12FA001-AC4F-418D-AE19-62706E023703}">
                      <ahyp:hlinkClr xmlns:ahyp="http://schemas.microsoft.com/office/drawing/2018/hyperlinkcolor" val="tx"/>
                    </a:ext>
                  </a:extLst>
                </a:hlinkClick>
              </a:rPr>
              <a:t>Use group teams to assign security roles</a:t>
            </a:r>
            <a:endPar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7">
                  <a:extLst>
                    <a:ext uri="{A12FA001-AC4F-418D-AE19-62706E023703}">
                      <ahyp:hlinkClr xmlns:ahyp="http://schemas.microsoft.com/office/drawing/2018/hyperlinkcolor" val="tx"/>
                    </a:ext>
                  </a:extLst>
                </a:hlinkClick>
              </a:rPr>
              <a:t>Manage data loss prevention policies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8">
                  <a:extLst>
                    <a:ext uri="{A12FA001-AC4F-418D-AE19-62706E023703}">
                      <ahyp:hlinkClr xmlns:ahyp="http://schemas.microsoft.com/office/drawing/2018/hyperlinkcolor" val="tx"/>
                    </a:ext>
                  </a:extLst>
                </a:hlinkClick>
              </a:rPr>
              <a:t>Key concepts - Copilot Studio security and governance</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9">
                  <a:extLst>
                    <a:ext uri="{A12FA001-AC4F-418D-AE19-62706E023703}">
                      <ahyp:hlinkClr xmlns:ahyp="http://schemas.microsoft.com/office/drawing/2018/hyperlinkcolor" val="tx"/>
                    </a:ext>
                  </a:extLst>
                </a:hlinkClick>
              </a:rPr>
              <a:t>Configure data movement across geographic locations for generative AI</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0">
                  <a:extLst>
                    <a:ext uri="{A12FA001-AC4F-418D-AE19-62706E023703}">
                      <ahyp:hlinkClr xmlns:ahyp="http://schemas.microsoft.com/office/drawing/2018/hyperlinkcolor" val="tx"/>
                    </a:ext>
                  </a:extLst>
                </a:hlinkClick>
              </a:rPr>
              <a:t>Configure web channel security</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1">
                  <a:extLst>
                    <a:ext uri="{A12FA001-AC4F-418D-AE19-62706E023703}">
                      <ahyp:hlinkClr xmlns:ahyp="http://schemas.microsoft.com/office/drawing/2018/hyperlinkcolor" val="tx"/>
                    </a:ext>
                  </a:extLst>
                </a:hlinkClick>
              </a:rPr>
              <a:t>Share and collaborate on chatbots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2">
                  <a:extLst>
                    <a:ext uri="{A12FA001-AC4F-418D-AE19-62706E023703}">
                      <ahyp:hlinkClr xmlns:ahyp="http://schemas.microsoft.com/office/drawing/2018/hyperlinkcolor" val="tx"/>
                    </a:ext>
                  </a:extLst>
                </a:hlinkClick>
              </a:rPr>
              <a:t>Connecting and authenticating to sources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3">
                  <a:extLst>
                    <a:ext uri="{A12FA001-AC4F-418D-AE19-62706E023703}">
                      <ahyp:hlinkClr xmlns:ahyp="http://schemas.microsoft.com/office/drawing/2018/hyperlinkcolor" val="tx"/>
                    </a:ext>
                  </a:extLst>
                </a:hlinkClick>
              </a:rPr>
              <a:t>Use environment variables for secrets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4">
                  <a:extLst>
                    <a:ext uri="{A12FA001-AC4F-418D-AE19-62706E023703}">
                      <ahyp:hlinkClr xmlns:ahyp="http://schemas.microsoft.com/office/drawing/2018/hyperlinkcolor" val="tx"/>
                    </a:ext>
                  </a:extLst>
                </a:hlinkClick>
              </a:rPr>
              <a:t>Authentication variables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5">
                  <a:extLst>
                    <a:ext uri="{A12FA001-AC4F-418D-AE19-62706E023703}">
                      <ahyp:hlinkClr xmlns:ahyp="http://schemas.microsoft.com/office/drawing/2018/hyperlinkcolor" val="tx"/>
                    </a:ext>
                  </a:extLst>
                </a:hlinkClick>
              </a:rPr>
              <a:t>Pipelines in Power Platform</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6">
                  <a:extLst>
                    <a:ext uri="{A12FA001-AC4F-418D-AE19-62706E023703}">
                      <ahyp:hlinkClr xmlns:ahyp="http://schemas.microsoft.com/office/drawing/2018/hyperlinkcolor" val="tx"/>
                    </a:ext>
                  </a:extLst>
                </a:hlinkClick>
              </a:rPr>
              <a:t>Activity logging</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7">
                  <a:extLst>
                    <a:ext uri="{A12FA001-AC4F-418D-AE19-62706E023703}">
                      <ahyp:hlinkClr xmlns:ahyp="http://schemas.microsoft.com/office/drawing/2018/hyperlinkcolor" val="tx"/>
                    </a:ext>
                  </a:extLst>
                </a:hlinkClick>
              </a:rPr>
              <a:t>Customer-managed encryption</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8">
                  <a:extLst>
                    <a:ext uri="{A12FA001-AC4F-418D-AE19-62706E023703}">
                      <ahyp:hlinkClr xmlns:ahyp="http://schemas.microsoft.com/office/drawing/2018/hyperlinkcolor" val="tx"/>
                    </a:ext>
                  </a:extLst>
                </a:hlinkClick>
              </a:rPr>
              <a:t>Customer lockbox</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19">
                  <a:extLst>
                    <a:ext uri="{A12FA001-AC4F-418D-AE19-62706E023703}">
                      <ahyp:hlinkClr xmlns:ahyp="http://schemas.microsoft.com/office/drawing/2018/hyperlinkcolor" val="tx"/>
                    </a:ext>
                  </a:extLst>
                </a:hlinkClick>
              </a:rPr>
              <a:t>IP firewall</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20">
                  <a:extLst>
                    <a:ext uri="{A12FA001-AC4F-418D-AE19-62706E023703}">
                      <ahyp:hlinkClr xmlns:ahyp="http://schemas.microsoft.com/office/drawing/2018/hyperlinkcolor" val="tx"/>
                    </a:ext>
                  </a:extLst>
                </a:hlinkClick>
              </a:rPr>
              <a:t>Virtual networks</a:t>
            </a:r>
            <a:endParaRPr lang="en-US" sz="120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21">
                  <a:extLst>
                    <a:ext uri="{A12FA001-AC4F-418D-AE19-62706E023703}">
                      <ahyp:hlinkClr xmlns:ahyp="http://schemas.microsoft.com/office/drawing/2018/hyperlinkcolor" val="tx"/>
                    </a:ext>
                  </a:extLst>
                </a:hlinkClick>
              </a:rPr>
              <a:t>Microsoft Entra ID security best practices</a:t>
            </a:r>
            <a:endParaRPr lang="en-US" sz="1200">
              <a:latin typeface="Aptos" panose="020B0004020202020204" pitchFamily="34" charset="0"/>
            </a:endParaRPr>
          </a:p>
        </p:txBody>
      </p:sp>
      <p:pic>
        <p:nvPicPr>
          <p:cNvPr id="32" name="Graphic 31">
            <a:extLst>
              <a:ext uri="{FF2B5EF4-FFF2-40B4-BE49-F238E27FC236}">
                <a16:creationId xmlns:a16="http://schemas.microsoft.com/office/drawing/2014/main" id="{9122D38F-E282-E478-F273-C0A10D3C964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1533528"/>
            <a:ext cx="216000" cy="216000"/>
          </a:xfrm>
          <a:prstGeom prst="rect">
            <a:avLst/>
          </a:prstGeom>
        </p:spPr>
      </p:pic>
      <p:pic>
        <p:nvPicPr>
          <p:cNvPr id="33" name="Graphic 32">
            <a:extLst>
              <a:ext uri="{FF2B5EF4-FFF2-40B4-BE49-F238E27FC236}">
                <a16:creationId xmlns:a16="http://schemas.microsoft.com/office/drawing/2014/main" id="{154C4DA2-5563-B7FE-DC8F-129AE117938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2053182"/>
            <a:ext cx="216000" cy="216000"/>
          </a:xfrm>
          <a:prstGeom prst="rect">
            <a:avLst/>
          </a:prstGeom>
        </p:spPr>
      </p:pic>
      <p:pic>
        <p:nvPicPr>
          <p:cNvPr id="34" name="Graphic 33">
            <a:extLst>
              <a:ext uri="{FF2B5EF4-FFF2-40B4-BE49-F238E27FC236}">
                <a16:creationId xmlns:a16="http://schemas.microsoft.com/office/drawing/2014/main" id="{0DB3EB28-63D0-5480-5A88-D885FA4DDC5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2583074"/>
            <a:ext cx="216000" cy="216000"/>
          </a:xfrm>
          <a:prstGeom prst="rect">
            <a:avLst/>
          </a:prstGeom>
        </p:spPr>
      </p:pic>
      <p:pic>
        <p:nvPicPr>
          <p:cNvPr id="35" name="Graphic 34">
            <a:extLst>
              <a:ext uri="{FF2B5EF4-FFF2-40B4-BE49-F238E27FC236}">
                <a16:creationId xmlns:a16="http://schemas.microsoft.com/office/drawing/2014/main" id="{D10BB2F9-ECBF-AFD2-3B06-140B0946AD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722" y="3132851"/>
            <a:ext cx="216000" cy="216000"/>
          </a:xfrm>
          <a:prstGeom prst="rect">
            <a:avLst/>
          </a:prstGeom>
        </p:spPr>
      </p:pic>
      <p:pic>
        <p:nvPicPr>
          <p:cNvPr id="36" name="Graphic 35">
            <a:extLst>
              <a:ext uri="{FF2B5EF4-FFF2-40B4-BE49-F238E27FC236}">
                <a16:creationId xmlns:a16="http://schemas.microsoft.com/office/drawing/2014/main" id="{C26C91B8-0D7D-9211-DE80-73B417755C2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722" y="3841781"/>
            <a:ext cx="216000" cy="216000"/>
          </a:xfrm>
          <a:prstGeom prst="rect">
            <a:avLst/>
          </a:prstGeom>
        </p:spPr>
      </p:pic>
      <p:pic>
        <p:nvPicPr>
          <p:cNvPr id="37" name="Graphic 36">
            <a:extLst>
              <a:ext uri="{FF2B5EF4-FFF2-40B4-BE49-F238E27FC236}">
                <a16:creationId xmlns:a16="http://schemas.microsoft.com/office/drawing/2014/main" id="{30D9DB98-5B83-4EB7-1B4C-B5B3D5A9096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4737596"/>
            <a:ext cx="216000" cy="216000"/>
          </a:xfrm>
          <a:prstGeom prst="rect">
            <a:avLst/>
          </a:prstGeom>
        </p:spPr>
      </p:pic>
      <p:pic>
        <p:nvPicPr>
          <p:cNvPr id="38" name="Graphic 37">
            <a:extLst>
              <a:ext uri="{FF2B5EF4-FFF2-40B4-BE49-F238E27FC236}">
                <a16:creationId xmlns:a16="http://schemas.microsoft.com/office/drawing/2014/main" id="{BE31B66A-CDB5-79F3-B830-33B5E546A0C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5462499"/>
            <a:ext cx="216000" cy="216000"/>
          </a:xfrm>
          <a:prstGeom prst="rect">
            <a:avLst/>
          </a:prstGeom>
        </p:spPr>
      </p:pic>
      <p:pic>
        <p:nvPicPr>
          <p:cNvPr id="39" name="Graphic 38">
            <a:extLst>
              <a:ext uri="{FF2B5EF4-FFF2-40B4-BE49-F238E27FC236}">
                <a16:creationId xmlns:a16="http://schemas.microsoft.com/office/drawing/2014/main" id="{4FD950EC-2695-5F77-E9C4-5614435968A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6015353"/>
            <a:ext cx="216000" cy="216000"/>
          </a:xfrm>
          <a:prstGeom prst="rect">
            <a:avLst/>
          </a:prstGeom>
        </p:spPr>
      </p:pic>
    </p:spTree>
    <p:extLst>
      <p:ext uri="{BB962C8B-B14F-4D97-AF65-F5344CB8AC3E}">
        <p14:creationId xmlns:p14="http://schemas.microsoft.com/office/powerpoint/2010/main" val="1434931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10.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2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3.xml><?xml version="1.0" encoding="utf-8"?>
<a:theme xmlns:a="http://schemas.openxmlformats.org/drawingml/2006/main" name="2_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potx" id="{95798F38-FE5D-46E0-AD75-C33CA43DE62E}" vid="{86E23E4B-DDC2-4BC1-BCF9-8333DD483F02}"/>
    </a:ext>
  </a:extLst>
</a:theme>
</file>

<file path=ppt/theme/theme4.xml><?xml version="1.0" encoding="utf-8"?>
<a:theme xmlns:a="http://schemas.openxmlformats.org/drawingml/2006/main" name="3_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potx" id="{95798F38-FE5D-46E0-AD75-C33CA43DE62E}" vid="{86E23E4B-DDC2-4BC1-BCF9-8333DD483F02}"/>
    </a:ext>
  </a:extLst>
</a:theme>
</file>

<file path=ppt/theme/theme5.xml><?xml version="1.0" encoding="utf-8"?>
<a:theme xmlns:a="http://schemas.openxmlformats.org/drawingml/2006/main" name="1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6.xml><?xml version="1.0" encoding="utf-8"?>
<a:theme xmlns:a="http://schemas.openxmlformats.org/drawingml/2006/main" name="MS Ignite 16:9 Template Dark">
  <a:themeElements>
    <a:clrScheme name="Custom 16">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Custom 3">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365-template02" id="{8CD60818-3BDF-4157-BF00-520498D987C1}" vid="{35700F2D-8368-4E4E-884E-289E89CDC575}"/>
    </a:ext>
  </a:extLst>
</a:theme>
</file>

<file path=ppt/theme/theme8.xml><?xml version="1.0" encoding="utf-8"?>
<a:theme xmlns:a="http://schemas.openxmlformats.org/drawingml/2006/main" name="3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9.xml><?xml version="1.0" encoding="utf-8"?>
<a:theme xmlns:a="http://schemas.openxmlformats.org/drawingml/2006/main" name="Cover_Pages">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 id="{EADBB2B6-C988-4506-9E5D-864C40D2403A}" vid="{340D7B29-DF20-4590-8758-5488C1209B5A}"/>
    </a:ext>
  </a:extLst>
</a:theme>
</file>

<file path=ppt/theme/themeOverride1.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2.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3.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4.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21" ma:contentTypeDescription="Create a new document." ma:contentTypeScope="" ma:versionID="90e67248e6f27fd8215af719733d8e4d">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7525531354ecb4cdabb3644bdcf7c583"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d3a6c83-94cb-4384-9083-9197032d111d">
      <Terms xmlns="http://schemas.microsoft.com/office/infopath/2007/PartnerControls"/>
    </lcf76f155ced4ddcb4097134ff3c332f>
    <TaxCatchAll xmlns="56246f71-ff4b-4421-99f7-608963c392b7" xsi:nil="true"/>
    <OneNoteFluid_FileOrder xmlns="0d3a6c83-94cb-4384-9083-9197032d111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310473-ED70-4E9E-8AB8-99EA00EBF55E}">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EA0AE02-4F93-40A3-A29D-B35F55535605}">
  <ds:schemaRefs>
    <ds:schemaRef ds:uri="0d3a6c83-94cb-4384-9083-9197032d111d"/>
    <ds:schemaRef ds:uri="56246f71-ff4b-4421-99f7-608963c392b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A7B90E2-45DF-4AF7-A357-5EA19E73555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Microsoft_Power_Platform_PowerPoint_template</Template>
  <TotalTime>1</TotalTime>
  <Words>28256</Words>
  <Application>Microsoft Office PowerPoint</Application>
  <PresentationFormat>Widescreen</PresentationFormat>
  <Paragraphs>3438</Paragraphs>
  <Slides>167</Slides>
  <Notes>124</Notes>
  <HiddenSlides>1</HiddenSlides>
  <MMClips>0</MMClips>
  <ScaleCrop>false</ScaleCrop>
  <HeadingPairs>
    <vt:vector size="6" baseType="variant">
      <vt:variant>
        <vt:lpstr>Fonts Used</vt:lpstr>
      </vt:variant>
      <vt:variant>
        <vt:i4>25</vt:i4>
      </vt:variant>
      <vt:variant>
        <vt:lpstr>Theme</vt:lpstr>
      </vt:variant>
      <vt:variant>
        <vt:i4>10</vt:i4>
      </vt:variant>
      <vt:variant>
        <vt:lpstr>Slide Titles</vt:lpstr>
      </vt:variant>
      <vt:variant>
        <vt:i4>167</vt:i4>
      </vt:variant>
    </vt:vector>
  </HeadingPairs>
  <TitlesOfParts>
    <vt:vector size="202" baseType="lpstr">
      <vt:lpstr>Aptos</vt:lpstr>
      <vt:lpstr>Aptos Black</vt:lpstr>
      <vt:lpstr>Aptos Display</vt:lpstr>
      <vt:lpstr>Aptos SemiBold</vt:lpstr>
      <vt:lpstr>Aptos_MSFontService</vt:lpstr>
      <vt:lpstr>Arial</vt:lpstr>
      <vt:lpstr>Bierstadt</vt:lpstr>
      <vt:lpstr>Calibri</vt:lpstr>
      <vt:lpstr>Consolas</vt:lpstr>
      <vt:lpstr>Courier New</vt:lpstr>
      <vt:lpstr>IBMPlexMono</vt:lpstr>
      <vt:lpstr>Segoe Sans Display</vt:lpstr>
      <vt:lpstr>Segoe Sans Display Semibold</vt:lpstr>
      <vt:lpstr>Segoe Sans Text</vt:lpstr>
      <vt:lpstr>Segoe Sans Text Semibold</vt:lpstr>
      <vt:lpstr>Segoe UI</vt:lpstr>
      <vt:lpstr>Segoe UI Semibold</vt:lpstr>
      <vt:lpstr>Segoe UI Semilight</vt:lpstr>
      <vt:lpstr>Segoe UI Variable Display Semib</vt:lpstr>
      <vt:lpstr>Segoe UI Variable Display Semil</vt:lpstr>
      <vt:lpstr>Segoe UI Variable Small</vt:lpstr>
      <vt:lpstr>Segoe UI Variable Small Semibol</vt:lpstr>
      <vt:lpstr>Symbol</vt:lpstr>
      <vt:lpstr>Times New Roman</vt:lpstr>
      <vt:lpstr>Wingdings</vt:lpstr>
      <vt:lpstr>Power Virtual Agents Template Black</vt:lpstr>
      <vt:lpstr>2_Power Virtual Agents Template Black</vt:lpstr>
      <vt:lpstr>2_Microsoft Build 16:9 Template Dark</vt:lpstr>
      <vt:lpstr>3_Microsoft Build 16:9 Template Dark</vt:lpstr>
      <vt:lpstr>1_MS Ignite 16:9 Template Dark</vt:lpstr>
      <vt:lpstr>MS Ignite 16:9 Template Dark</vt:lpstr>
      <vt:lpstr>1_Office Theme</vt:lpstr>
      <vt:lpstr>3_Office Theme</vt:lpstr>
      <vt:lpstr>Cover_Pages</vt:lpstr>
      <vt:lpstr>Microsoft Build 16:9 Template Dark</vt:lpstr>
      <vt:lpstr>Change log </vt:lpstr>
      <vt:lpstr>PowerPoint Presentation</vt:lpstr>
      <vt:lpstr>PowerPoint Presentation</vt:lpstr>
      <vt:lpstr>Implementation Guide Objectives</vt:lpstr>
      <vt:lpstr>Typical Copilot Studio Lifecycle</vt:lpstr>
      <vt:lpstr>Implementation Guide</vt:lpstr>
      <vt:lpstr>Getting started</vt:lpstr>
      <vt:lpstr>PowerPoint Presentation</vt:lpstr>
      <vt:lpstr>A range of tools for agent creation</vt:lpstr>
      <vt:lpstr>Key concepts: Microsoft Copilot</vt:lpstr>
      <vt:lpstr>Key concepts: Copilot Studio Agents </vt:lpstr>
      <vt:lpstr>Declarative agents   Agent Builder  in Microsoft 365 Copilot</vt:lpstr>
      <vt:lpstr>Custom engine agents  Copilot Studio</vt:lpstr>
      <vt:lpstr>PowerPoint Presentation</vt:lpstr>
      <vt:lpstr>PowerPoint Presentation</vt:lpstr>
      <vt:lpstr>PowerPoint Presentation</vt:lpstr>
      <vt:lpstr>Architecture Overview</vt:lpstr>
      <vt:lpstr>PowerPoint Presentation</vt:lpstr>
      <vt:lpstr>Agents and Conversational AI</vt:lpstr>
      <vt:lpstr>Copilot Studio Core Capabilities</vt:lpstr>
      <vt:lpstr>What does it take to create a conversational AI experience?</vt:lpstr>
      <vt:lpstr>PowerPoint Presentation</vt:lpstr>
      <vt:lpstr>PowerPoint Presentation</vt:lpstr>
      <vt:lpstr>PowerPoint Presentation</vt:lpstr>
      <vt:lpstr>PowerPoint Presentation</vt:lpstr>
      <vt:lpstr>PowerPoint Presentation</vt:lpstr>
      <vt:lpstr>PowerPoint Presentation</vt:lpstr>
      <vt:lpstr>Language &amp; Orchestration</vt:lpstr>
      <vt:lpstr>PowerPoint Presentation</vt:lpstr>
      <vt:lpstr>PowerPoint Presentation</vt:lpstr>
      <vt:lpstr>PowerPoint Presentation</vt:lpstr>
      <vt:lpstr>PowerPoint Presentation</vt:lpstr>
      <vt:lpstr>PowerPoint Presentation</vt:lpstr>
      <vt:lpstr>PowerPoint Presentation</vt:lpstr>
      <vt:lpstr>How are tools/topics orchestrated?</vt:lpstr>
      <vt:lpstr>Best practices for agent instructions💡</vt:lpstr>
      <vt:lpstr>Best practices for topic inputs &amp; outputs💡</vt:lpstr>
      <vt:lpstr>Session outcome detection for Generative Orchestration🧠</vt:lpstr>
      <vt:lpstr>New Generative Orchestration Triggers 😻</vt:lpstr>
      <vt:lpstr>On Knowledge Requested 📖</vt:lpstr>
      <vt:lpstr>AI Response Generated 🪄</vt:lpstr>
      <vt:lpstr>On Plan Complete ✅</vt:lpstr>
      <vt:lpstr>Checklist</vt:lpstr>
      <vt:lpstr>PowerPoint Presentation</vt:lpstr>
      <vt:lpstr>Checklist</vt:lpstr>
      <vt:lpstr>Copilot Studio agent   </vt:lpstr>
      <vt:lpstr>Which should I use?</vt:lpstr>
      <vt:lpstr>PowerPoint Presentation</vt:lpstr>
      <vt:lpstr>What controls the agent language?</vt:lpstr>
      <vt:lpstr>Auto-Detect Spoken Language</vt:lpstr>
      <vt:lpstr>AI capabilities</vt:lpstr>
      <vt:lpstr>How RAG Enhances AI Responses</vt:lpstr>
      <vt:lpstr>Important considerations</vt:lpstr>
      <vt:lpstr>RAG Architecture in Copilot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Integrations </vt:lpstr>
      <vt:lpstr>PowerPoint Presentation</vt:lpstr>
      <vt:lpstr>Prompt building with AI Builder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Context Protocol</vt:lpstr>
      <vt:lpstr>MCP vs. traditional approaches</vt:lpstr>
      <vt:lpstr>MCP in Microsoft Copilot Studio</vt:lpstr>
      <vt:lpstr>Create a server with Azure APIM+MCP</vt:lpstr>
      <vt:lpstr>Computer use in Copilot Studio </vt:lpstr>
      <vt:lpstr>Computer-Using Agents (CUA)</vt:lpstr>
      <vt:lpstr>CUA Machines</vt:lpstr>
      <vt:lpstr>CUA scenarios</vt:lpstr>
      <vt:lpstr>RPA &amp; CUA</vt:lpstr>
      <vt:lpstr>RPA &amp; CUA</vt:lpstr>
      <vt:lpstr>Channels, clients, and hand off </vt:lpstr>
      <vt:lpstr>PowerPoint Presentation</vt:lpstr>
      <vt:lpstr>PowerPoint Presentation</vt:lpstr>
      <vt:lpstr>PowerPoint Presentation</vt:lpstr>
      <vt:lpstr>PowerPoint Presentation</vt:lpstr>
      <vt:lpstr>PowerPoint Presentation</vt:lpstr>
      <vt:lpstr>Security, monitoring &amp; governance</vt:lpstr>
      <vt:lpstr>PowerPoint Presentation</vt:lpstr>
      <vt:lpstr>Agent Controls Model</vt:lpstr>
      <vt:lpstr>Zoned security, governance, and operations</vt:lpstr>
      <vt:lpstr>Implementing a Zone Strategy</vt:lpstr>
      <vt:lpstr>Implementing a Zone Strategy</vt:lpstr>
      <vt:lpstr>Implementing a Zone Strategy</vt:lpstr>
      <vt:lpstr>Implementing a Zone Strategy</vt:lpstr>
      <vt:lpstr>Getting Started with Zones</vt:lpstr>
      <vt:lpstr>Govern access to Copilot Studio</vt:lpstr>
      <vt:lpstr>PowerPoint Presentation</vt:lpstr>
      <vt:lpstr>PowerPoint Presentation</vt:lpstr>
      <vt:lpstr>Environment strategy</vt:lpstr>
      <vt:lpstr>PowerPoint Presentation</vt:lpstr>
      <vt:lpstr>PowerPoint Presentation</vt:lpstr>
      <vt:lpstr>Overview of DLP Policies and Copilot Studio  DLP Connectors 2</vt:lpstr>
      <vt:lpstr>DLP policies and rules can be relaxed per environement</vt:lpstr>
      <vt:lpstr>Securing Copilot Studio usage at scale</vt:lpstr>
      <vt:lpstr>Securing critical Copilot Studio use cases</vt:lpstr>
      <vt:lpstr>Controlling adoption with sharing rules</vt:lpstr>
      <vt:lpstr>PowerPoint Presentation</vt:lpstr>
      <vt:lpstr>PowerPoint Presentation</vt:lpstr>
      <vt:lpstr>Prompt Injection Mitigations</vt:lpstr>
      <vt:lpstr>DDoS Protection for Anonymous Chatbots</vt:lpstr>
      <vt:lpstr>Azure Application Insights example</vt:lpstr>
      <vt:lpstr>Data Residency 1</vt:lpstr>
      <vt:lpstr>Managing Data Movement Restrictions  Across Geographies</vt:lpstr>
      <vt:lpstr>Application Lifecycle Management</vt:lpstr>
      <vt:lpstr>What is ALM and Why is it important ? </vt:lpstr>
      <vt:lpstr>ALM Broader Concepts</vt:lpstr>
      <vt:lpstr>Useful Resources</vt:lpstr>
      <vt:lpstr>Application Lifecycle Management (ALM)</vt:lpstr>
      <vt:lpstr>What 'Publish' really does in Copilot Studio</vt:lpstr>
      <vt:lpstr>Power Platform ALM</vt:lpstr>
      <vt:lpstr>PowerPoint Presentation</vt:lpstr>
      <vt:lpstr>PowerPoint Presentation</vt:lpstr>
      <vt:lpstr>ALM Golden Rules</vt:lpstr>
      <vt:lpstr>Copilot Studio-specific ALM considerations</vt:lpstr>
      <vt:lpstr>PowerPoint Presentation</vt:lpstr>
      <vt:lpstr>Copilot Studio component collections </vt:lpstr>
      <vt:lpstr>Copilot Studio component collections – reusable assets </vt:lpstr>
      <vt:lpstr>Which should I use?</vt:lpstr>
      <vt:lpstr>PowerPoint Presentation</vt:lpstr>
      <vt:lpstr>What other options do we have when it comes to handle ALM securely?</vt:lpstr>
      <vt:lpstr>ALM with Azure DevOps</vt:lpstr>
      <vt:lpstr>GitHub Actions for Microsoft Power Platform</vt:lpstr>
      <vt:lpstr>Power Platform Pipelines for Copilot Studio</vt:lpstr>
      <vt:lpstr>Can I test programmatically my agent before moving it from the source to the target environment to ensure a secure deployment?</vt:lpstr>
      <vt:lpstr>Copilot Studio Kit – CAT Team 1</vt:lpstr>
      <vt:lpstr>Can I combine Power Platform Pipelines and Copilot Studio Kit?</vt:lpstr>
      <vt:lpstr>Power Platform Pipelines + Copilot Studio Kit</vt:lpstr>
      <vt:lpstr>PowerPoint Presentation</vt:lpstr>
      <vt:lpstr>Analytics  &amp; 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Licensing and capacity</vt:lpstr>
      <vt:lpstr>PowerPoint Presentation</vt:lpstr>
      <vt:lpstr>PowerPoint Presentation</vt:lpstr>
      <vt:lpstr>Agent Activity – Billing Rates</vt:lpstr>
      <vt:lpstr>Understanding credit Burn Rate </vt:lpstr>
      <vt:lpstr>Copilot Studio Estimator</vt:lpstr>
      <vt:lpstr>Capacity management</vt:lpstr>
      <vt:lpstr>Testing agents</vt:lpstr>
      <vt:lpstr>Copilot Studio Kit main features</vt:lpstr>
      <vt:lpstr>Testing agents at scale</vt:lpstr>
      <vt:lpstr>PowerPoint Presentation</vt:lpstr>
      <vt:lpstr>PowerPoint Presentation</vt:lpstr>
      <vt:lpstr>Supported test types in the Copilot Studio Kit </vt:lpstr>
      <vt:lpstr>Start using Copilot Studio Kit today!</vt:lpstr>
      <vt:lpstr>Dynamics 365 Omnichannel for Customer Service (optional)  </vt:lpstr>
      <vt:lpstr>PowerPoint Presentation</vt:lpstr>
      <vt:lpstr>PowerPoint Presentation</vt:lpstr>
      <vt:lpstr>PowerPoint Presentation</vt:lpstr>
      <vt:lpstr>PowerPoint Presentation</vt:lpstr>
      <vt:lpstr>Useful 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Maximizing value – Powering community success</dc:title>
  <dc:creator>Steve Jeffery</dc:creator>
  <cp:lastModifiedBy>Remi Dyon</cp:lastModifiedBy>
  <cp:revision>4</cp:revision>
  <dcterms:modified xsi:type="dcterms:W3CDTF">2026-02-02T14:22:12Z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diaServiceImageTags">
    <vt:lpwstr/>
  </property>
  <property fmtid="{D5CDD505-2E9C-101B-9397-08002B2CF9AE}" pid="18" name="ContentTypeId">
    <vt:lpwstr>0x010100F4585467BF057D40BA8D5098FA618F49</vt:lpwstr>
  </property>
</Properties>
</file>